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69" r:id="rId5"/>
  </p:sldMasterIdLst>
  <p:notesMasterIdLst>
    <p:notesMasterId r:id="rId23"/>
  </p:notesMasterIdLst>
  <p:sldIdLst>
    <p:sldId id="295" r:id="rId6"/>
    <p:sldId id="296" r:id="rId7"/>
    <p:sldId id="292" r:id="rId8"/>
    <p:sldId id="297" r:id="rId9"/>
    <p:sldId id="298" r:id="rId10"/>
    <p:sldId id="299" r:id="rId11"/>
    <p:sldId id="300" r:id="rId12"/>
    <p:sldId id="304" r:id="rId13"/>
    <p:sldId id="305" r:id="rId14"/>
    <p:sldId id="306" r:id="rId15"/>
    <p:sldId id="307" r:id="rId16"/>
    <p:sldId id="308" r:id="rId17"/>
    <p:sldId id="309" r:id="rId18"/>
    <p:sldId id="310" r:id="rId19"/>
    <p:sldId id="311" r:id="rId20"/>
    <p:sldId id="312" r:id="rId21"/>
    <p:sldId id="265" r:id="rId22"/>
  </p:sldIdLst>
  <p:sldSz cx="12192000" cy="6858000"/>
  <p:notesSz cx="6858000" cy="9144000"/>
  <p:defaultTextStyle>
    <a:defPPr>
      <a:defRPr lang="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26EC3AE-9337-6DD3-9558-007E1C48BDC6}" v="9" dt="2024-06-25T11:15:28.4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518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28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306F83-4F5D-4D5E-A16C-3B88ECE4DD24}" type="datetimeFigureOut">
              <a:rPr lang="el-GR" smtClean="0"/>
              <a:t>11/10/2024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72708B-D705-4B26-90F3-2A92C02B34B6}" type="slidenum">
              <a:rPr lang="el-GR" smtClean="0"/>
              <a:t>‹Nº›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03303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Nadpis 1">
            <a:extLst>
              <a:ext uri="{FF2B5EF4-FFF2-40B4-BE49-F238E27FC236}">
                <a16:creationId xmlns:a16="http://schemas.microsoft.com/office/drawing/2014/main" id="{8C573BC2-7934-898E-58E7-6322923DDF3E}"/>
              </a:ext>
            </a:extLst>
          </p:cNvPr>
          <p:cNvSpPr txBox="1">
            <a:spLocks/>
          </p:cNvSpPr>
          <p:nvPr userDrawn="1"/>
        </p:nvSpPr>
        <p:spPr>
          <a:xfrm>
            <a:off x="1524000" y="2649480"/>
            <a:ext cx="9144000" cy="74531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1" kern="1200">
                <a:solidFill>
                  <a:srgbClr val="92BAB5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2000" b="1" i="0" u="none" strike="noStrike" kern="1200" cap="none" spc="0" normalizeH="0" baseline="0" noProof="0" dirty="0">
                <a:ln>
                  <a:noFill/>
                </a:ln>
                <a:solidFill>
                  <a:srgbClr val="FFAA5A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ERASMUS+KA220-ADU -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AA5A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Cooperation partnerships in adult education</a:t>
            </a:r>
            <a:endParaRPr kumimoji="0" lang="sk-SK" sz="2000" b="1" i="0" u="none" strike="noStrike" kern="1200" cap="none" spc="0" normalizeH="0" baseline="0" noProof="0" dirty="0">
              <a:ln>
                <a:noFill/>
              </a:ln>
              <a:solidFill>
                <a:srgbClr val="FFAA5A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2000" b="1" i="0" u="none" strike="noStrike" kern="1200" cap="none" spc="0" normalizeH="0" baseline="0" noProof="0" dirty="0">
                <a:ln>
                  <a:noFill/>
                </a:ln>
                <a:solidFill>
                  <a:srgbClr val="FFAA5A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KA220-ADU-2BF13E10 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FFAA5A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j-cs"/>
            </a:endParaRPr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id="{75A80F42-4977-537D-9CDE-C29C2D5B4E94}"/>
              </a:ext>
            </a:extLst>
          </p:cNvPr>
          <p:cNvSpPr txBox="1"/>
          <p:nvPr userDrawn="1"/>
        </p:nvSpPr>
        <p:spPr>
          <a:xfrm>
            <a:off x="1297172" y="1042061"/>
            <a:ext cx="9597656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92BAB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Building Digital Resilience by Making Digital Wellbeing and</a:t>
            </a:r>
            <a:b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92BAB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</a:b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92BAB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Security Accessible to All</a:t>
            </a:r>
            <a:br>
              <a:rPr kumimoji="0" lang="sk-SK" sz="2600" b="1" i="0" u="none" strike="noStrike" kern="1200" cap="none" spc="0" normalizeH="0" baseline="0" noProof="0" dirty="0">
                <a:ln>
                  <a:noFill/>
                </a:ln>
                <a:solidFill>
                  <a:srgbClr val="92BAB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</a:br>
            <a:r>
              <a:rPr kumimoji="0" lang="sk-SK" sz="2600" b="1" i="0" u="none" strike="noStrike" kern="1200" cap="none" spc="0" normalizeH="0" baseline="0" noProof="0" dirty="0">
                <a:ln>
                  <a:noFill/>
                </a:ln>
                <a:solidFill>
                  <a:srgbClr val="92BAB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&lt;&lt;</a:t>
            </a:r>
            <a:r>
              <a:rPr kumimoji="0" lang="sk-SK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92BAB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DigiWELL</a:t>
            </a:r>
            <a:r>
              <a:rPr kumimoji="0" lang="sk-SK" sz="2600" b="1" i="0" u="none" strike="noStrike" kern="1200" cap="none" spc="0" normalizeH="0" baseline="0" noProof="0" dirty="0">
                <a:ln>
                  <a:noFill/>
                </a:ln>
                <a:solidFill>
                  <a:srgbClr val="92BAB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&gt;&gt;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4547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01F1AD-0822-2C73-E021-A1EA53C86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GB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08E1CF9-711E-EE03-E4DA-A2CBCC3CA8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279B79F4-7975-A02F-2EC4-508F63AF27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69F9E-8D34-42E7-83D8-6690845F3D31}" type="datetimeFigureOut">
              <a:rPr lang="en-GB" smtClean="0"/>
              <a:t>11/10/2024</a:t>
            </a:fld>
            <a:endParaRPr lang="en-GB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F38F8881-652D-DB01-6C7D-DE15E6CFC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0B0926CE-5C85-22E9-09E2-843E79248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E33BF-AC80-4C3F-8F8D-6E475268A231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1714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6B0CE8-2E64-20E2-832A-F8B4240C95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  <a:endParaRPr lang="en-GB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403BEFD-AF56-EA58-F6FE-88659F67F9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4804560F-FB85-BE2A-77D1-BBDB65705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69F9E-8D34-42E7-83D8-6690845F3D31}" type="datetimeFigureOut">
              <a:rPr lang="en-GB" smtClean="0"/>
              <a:t>11/10/2024</a:t>
            </a:fld>
            <a:endParaRPr lang="en-GB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879DD5F1-F4A3-CC14-2DEE-008C82E08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81D1B952-F220-D065-D564-0565EB8D3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E33BF-AC80-4C3F-8F8D-6E475268A231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8679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17783A-9DD7-C4E3-AD6B-955872A41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GB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CB196882-70C4-4ACD-A99A-A8958E5A90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781A7339-0462-2583-4C7E-AC14D73644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8BF37404-D5DC-C323-A09F-B9AEE4ADFE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69F9E-8D34-42E7-83D8-6690845F3D31}" type="datetimeFigureOut">
              <a:rPr lang="en-GB" smtClean="0"/>
              <a:t>11/10/2024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A60DFDEC-94C8-D2B9-E4C1-B4157BA57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BD7F664F-EF37-8273-B7D4-651E4C5AD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E33BF-AC80-4C3F-8F8D-6E475268A231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42187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2095AE-6105-78F1-2060-8904479B9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GB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F27CB3D-08A6-28E6-E5CC-6CA3B8E4A0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0DB46130-0E02-6AEE-8C22-7CF94ABDC0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8CD71381-3FFB-E053-BBC6-8F51278DF7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59012D81-F5D8-0EA8-51F4-E62D778879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  <p:sp>
        <p:nvSpPr>
          <p:cNvPr id="7" name="Zástupný objekt pre dátum 6">
            <a:extLst>
              <a:ext uri="{FF2B5EF4-FFF2-40B4-BE49-F238E27FC236}">
                <a16:creationId xmlns:a16="http://schemas.microsoft.com/office/drawing/2014/main" id="{24F99924-393C-4DAC-A1A5-FAF5F76C0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69F9E-8D34-42E7-83D8-6690845F3D31}" type="datetimeFigureOut">
              <a:rPr lang="en-GB" smtClean="0"/>
              <a:t>11/10/2024</a:t>
            </a:fld>
            <a:endParaRPr lang="en-GB"/>
          </a:p>
        </p:txBody>
      </p:sp>
      <p:sp>
        <p:nvSpPr>
          <p:cNvPr id="8" name="Zástupný objekt pre pätu 7">
            <a:extLst>
              <a:ext uri="{FF2B5EF4-FFF2-40B4-BE49-F238E27FC236}">
                <a16:creationId xmlns:a16="http://schemas.microsoft.com/office/drawing/2014/main" id="{41B93AAC-DCAF-03F5-9D41-8F23D86E7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Zástupný objekt pre číslo snímky 8">
            <a:extLst>
              <a:ext uri="{FF2B5EF4-FFF2-40B4-BE49-F238E27FC236}">
                <a16:creationId xmlns:a16="http://schemas.microsoft.com/office/drawing/2014/main" id="{ADAFA6F0-510F-667C-5B1E-71A07DAC2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E33BF-AC80-4C3F-8F8D-6E475268A231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89400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9C0A2C3-1309-E39C-F52B-6F1739337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GB"/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1AC30078-893E-AD52-6A11-5FEF4FC0DA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69F9E-8D34-42E7-83D8-6690845F3D31}" type="datetimeFigureOut">
              <a:rPr lang="en-GB" smtClean="0"/>
              <a:t>11/10/2024</a:t>
            </a:fld>
            <a:endParaRPr lang="en-GB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537525CC-0C41-2557-55A4-68EED4C47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CE560D30-9DB0-99C5-87F3-B1D925337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E33BF-AC80-4C3F-8F8D-6E475268A231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86897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93BDD5FA-2881-49E7-32CF-BBAA78098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69F9E-8D34-42E7-83D8-6690845F3D31}" type="datetimeFigureOut">
              <a:rPr lang="en-GB" smtClean="0"/>
              <a:t>11/10/2024</a:t>
            </a:fld>
            <a:endParaRPr lang="en-GB"/>
          </a:p>
        </p:txBody>
      </p:sp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id="{ED61BAD6-A65B-B251-190E-92B81AB3F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5E5516A2-91C1-AB87-9BDF-6B1A2FE1F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E33BF-AC80-4C3F-8F8D-6E475268A231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77746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0C7403-C4AC-48AE-104C-45479F92A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  <a:endParaRPr lang="en-GB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8A191FF-4646-6976-D6FD-30BAA8F72F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1649CDB-6516-E7BA-D5C3-58CA396127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194459A4-AA2C-F367-03E2-3BE4AD0EA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69F9E-8D34-42E7-83D8-6690845F3D31}" type="datetimeFigureOut">
              <a:rPr lang="en-GB" smtClean="0"/>
              <a:t>11/10/2024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41A283D1-CD37-D4F4-A8C6-7187D5965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3D0C99CC-FC99-29D9-25D6-E4D14C8F0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E33BF-AC80-4C3F-8F8D-6E475268A231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36521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2BFC1D-6001-1628-80DF-CBAA82218F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  <a:endParaRPr lang="en-GB"/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id="{F8847F74-7C77-2C3E-F740-A0DF1FC5EA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A4A6D59-03F3-C812-9A2F-011C968992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B2B43DE7-CCBF-0444-DF50-5F5473C1D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69F9E-8D34-42E7-83D8-6690845F3D31}" type="datetimeFigureOut">
              <a:rPr lang="en-GB" smtClean="0"/>
              <a:t>11/10/2024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F6FE0941-5A87-5E9D-639F-52D6B29BE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2F3772BF-F857-3376-45C2-8C5939BB0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E33BF-AC80-4C3F-8F8D-6E475268A231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38689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CDD516-2BD2-033D-677D-526721D16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GB"/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860DC75A-6DAA-2E36-844B-1DE924CCFA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E3204487-0394-4899-004D-EB9C938C7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69F9E-8D34-42E7-83D8-6690845F3D31}" type="datetimeFigureOut">
              <a:rPr lang="en-GB" smtClean="0"/>
              <a:t>11/10/2024</a:t>
            </a:fld>
            <a:endParaRPr lang="en-GB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71C63FC8-5F6F-18C2-A2A1-C1FFC5DC7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8316F04A-2E92-988F-C4DD-2B2C234D7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E33BF-AC80-4C3F-8F8D-6E475268A231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16116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>
            <a:extLst>
              <a:ext uri="{FF2B5EF4-FFF2-40B4-BE49-F238E27FC236}">
                <a16:creationId xmlns:a16="http://schemas.microsoft.com/office/drawing/2014/main" id="{6F796ECB-A4DB-8794-85D8-938ED91352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  <a:endParaRPr lang="en-GB"/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22C68503-5BA6-6368-30A0-244F1FF68B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89E3C45A-D877-22F6-2D8B-287D0C12F4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69F9E-8D34-42E7-83D8-6690845F3D31}" type="datetimeFigureOut">
              <a:rPr lang="en-GB" smtClean="0"/>
              <a:t>11/10/2024</a:t>
            </a:fld>
            <a:endParaRPr lang="en-GB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838EE748-128F-28F4-104E-27AF6DA7F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101B215F-4C15-F814-EDF8-C7B7402EC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E33BF-AC80-4C3F-8F8D-6E475268A231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1849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4D3FBA-5B99-2AB2-BD67-67A4A164A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GB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35A9057-43B6-746F-BEA7-CE263338DB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7250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59A5AF-6B5C-45A1-1FB8-4A10DD953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GB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2934F81-DBED-D029-6E7C-3D5CABBBAD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C5638265-EBB0-3D3D-9D43-884490BB6B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4490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98C846-E56F-F8FB-0E8F-A31A7468D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GB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0B3C3E5-B332-4C8D-1855-3683A3B0BD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A45C6FA8-FA26-3E40-B51A-408606C86B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E7C2DF9D-F767-5C94-962C-3CF6C7055F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7EC0FAD3-A546-E6B0-38BF-42F7D495FA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3713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F72F59-F218-5327-C4EF-72E2A4FCF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1080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2707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4ADE84-A388-6F43-AFAD-7528401AF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  <a:endParaRPr lang="en-GB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AF78B52-C79A-364E-5463-982013600E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4CE83CC-671E-EFDC-C9A9-6CCBF69C33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FF43C211-1AC3-84DD-C901-99A28F2BD4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96294D-597E-4D2E-B81B-892A1B613257}" type="datetimeFigureOut">
              <a:rPr kumimoji="0" lang="en-GB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11/10/2024</a:t>
            </a:fld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E03E3DD7-BA70-7A80-32A5-EB6BAE383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10A07A8C-A254-726C-9379-8A4DE7BAE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96F323-A7D3-4479-AD34-CAE925240681}" type="slidenum">
              <a:rPr kumimoji="0" lang="en-GB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1608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CAC654-9A4C-0448-6D60-6854DC5DB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  <a:endParaRPr lang="en-GB"/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id="{AA0CA434-3E6A-3418-B3A1-7E85F3850F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9B75E2C-1313-E597-88F4-96D86DE60D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0B6673DD-A6C5-ACEB-66D7-91C0DF780A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96294D-597E-4D2E-B81B-892A1B613257}" type="datetimeFigureOut">
              <a:rPr kumimoji="0" lang="en-GB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11/10/2024</a:t>
            </a:fld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FA584A9D-DD98-B05B-9E09-EBCDE5E3C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0F59585D-B970-3926-0CF9-FFE524241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96F323-A7D3-4479-AD34-CAE925240681}" type="slidenum">
              <a:rPr kumimoji="0" lang="en-GB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8869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F384DA-355A-27CC-8AD9-7ED41F766E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Kliknutím upravte štýl predlohy nadpisu</a:t>
            </a:r>
            <a:endParaRPr lang="en-GB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12F85A7-F4AC-6A2F-0506-F1E0EC26A9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  <a:endParaRPr lang="en-GB"/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6ED51B71-7BF2-620A-3937-82807B227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69F9E-8D34-42E7-83D8-6690845F3D31}" type="datetimeFigureOut">
              <a:rPr lang="en-GB" smtClean="0"/>
              <a:t>11/10/2024</a:t>
            </a:fld>
            <a:endParaRPr lang="en-GB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95B09A74-9F05-4879-BB0A-C07F1A464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3522C251-4D2C-2E18-CC4D-80B18D6A3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E33BF-AC80-4C3F-8F8D-6E475268A231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5186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id="{A54D64AA-876A-5527-C225-22A2C738E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116" y="365126"/>
            <a:ext cx="10662684" cy="10583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noProof="0" dirty="0"/>
              <a:t>Insert title of the slide</a:t>
            </a:r>
          </a:p>
        </p:txBody>
      </p:sp>
      <p:sp>
        <p:nvSpPr>
          <p:cNvPr id="14" name="Zástupný text 13">
            <a:extLst>
              <a:ext uri="{FF2B5EF4-FFF2-40B4-BE49-F238E27FC236}">
                <a16:creationId xmlns:a16="http://schemas.microsoft.com/office/drawing/2014/main" id="{9F599E69-1CCE-B314-D677-A50FBDE72B6A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691116" y="1658679"/>
            <a:ext cx="10662684" cy="3944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dirty="0"/>
              <a:t>Kliknite sem a upravte štýly predlohy textu</a:t>
            </a:r>
          </a:p>
        </p:txBody>
      </p:sp>
    </p:spTree>
    <p:extLst>
      <p:ext uri="{BB962C8B-B14F-4D97-AF65-F5344CB8AC3E}">
        <p14:creationId xmlns:p14="http://schemas.microsoft.com/office/powerpoint/2010/main" val="3899548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800" b="1" kern="1200">
          <a:solidFill>
            <a:srgbClr val="92BAB5"/>
          </a:solidFill>
          <a:latin typeface="Cambria" panose="02040503050406030204" pitchFamily="18" charset="0"/>
          <a:ea typeface="Cambria" panose="02040503050406030204" pitchFamily="18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FFAA5A"/>
        </a:buClr>
        <a:buFont typeface="Wingdings" panose="05000000000000000000" pitchFamily="2" charset="2"/>
        <a:buChar char="q"/>
        <a:defRPr sz="2800" kern="120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id="{062644E8-10B5-CE49-6891-911654D2B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  <a:endParaRPr lang="en-GB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E9D2063-3934-78F3-5D1C-633EC0F069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BD50C04B-C414-807B-F073-844A86F456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8569F9E-8D34-42E7-83D8-6690845F3D31}" type="datetimeFigureOut">
              <a:rPr lang="en-GB" smtClean="0"/>
              <a:t>11/10/2024</a:t>
            </a:fld>
            <a:endParaRPr lang="en-GB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3C7083BE-5379-B44F-A80E-0AA6CA3D3D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7CF04C7D-6326-DC64-E752-D539A22120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78E33BF-AC80-4C3F-8F8D-6E475268A231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8664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ff.org/" TargetMode="External"/><Relationship Id="rId2" Type="http://schemas.openxmlformats.org/officeDocument/2006/relationships/hyperlink" Target="https://www.internetsociety.org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csc.gov.uk/files/Using-passwords-protect-devices-data-infographic.pdf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ataprotection.ie/en/individuals/rights-individuals-under-general-data-protection-regulation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file:///C:\Users\User\Desktop\Study%20on%20the%20availability%20of%20trustworthy%20online%20privacy%20tools%20for%20the%20general%20public.pdf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isa.gov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362D44EE-C852-4460-B8B5-C4F2BC205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060DA4-0D12-8E98-5E76-2670E8CE4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9558" y="1583992"/>
            <a:ext cx="5334930" cy="184500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>
              <a:spcBef>
                <a:spcPts val="1000"/>
              </a:spcBef>
              <a:spcAft>
                <a:spcPts val="600"/>
              </a:spcAft>
              <a:buClr>
                <a:srgbClr val="FFAA5A"/>
              </a:buClr>
            </a:pPr>
            <a:r>
              <a:rPr lang="es" b="1" dirty="0">
                <a:solidFill>
                  <a:srgbClr val="FFAA5A"/>
                </a:solidFill>
                <a:latin typeface="+mn-lt"/>
                <a:ea typeface="Cambria" panose="02040503050406030204" pitchFamily="18" charset="0"/>
                <a:cs typeface="Calibri" panose="020F0502020204030204" pitchFamily="34" charset="0"/>
              </a:rPr>
              <a:t>Ciudadanía digital: </a:t>
            </a:r>
            <a:r>
              <a:rPr lang="es-ES" b="1" dirty="0">
                <a:solidFill>
                  <a:srgbClr val="FFAA5A"/>
                </a:solidFill>
                <a:latin typeface="+mn-lt"/>
                <a:ea typeface="Cambria" panose="02040503050406030204" pitchFamily="18" charset="0"/>
                <a:cs typeface="Calibri" panose="020F0502020204030204" pitchFamily="34" charset="0"/>
              </a:rPr>
              <a:t>Seguridad en línea y derechos digitales</a:t>
            </a:r>
            <a:endParaRPr lang="en-US" b="1" dirty="0">
              <a:solidFill>
                <a:srgbClr val="FFAA5A"/>
              </a:solidFill>
              <a:latin typeface="+mn-lt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49052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97761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20513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9" name="Obrázok 18" descr="Obrázok, na ktorom je text">
            <a:extLst>
              <a:ext uri="{FF2B5EF4-FFF2-40B4-BE49-F238E27FC236}">
                <a16:creationId xmlns:a16="http://schemas.microsoft.com/office/drawing/2014/main" id="{A34B1F93-7319-3B02-1A2A-A41863D32F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3616" y="963504"/>
            <a:ext cx="2406814" cy="529376"/>
          </a:xfrm>
          <a:prstGeom prst="rect">
            <a:avLst/>
          </a:prstGeom>
        </p:spPr>
      </p:pic>
      <p:pic>
        <p:nvPicPr>
          <p:cNvPr id="21" name="Obrázok 20">
            <a:extLst>
              <a:ext uri="{FF2B5EF4-FFF2-40B4-BE49-F238E27FC236}">
                <a16:creationId xmlns:a16="http://schemas.microsoft.com/office/drawing/2014/main" id="{E61D75E1-8198-2645-4D4B-679D6C8F82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2658" y="5151053"/>
            <a:ext cx="817175" cy="777669"/>
          </a:xfrm>
          <a:prstGeom prst="rect">
            <a:avLst/>
          </a:prstGeom>
        </p:spPr>
      </p:pic>
      <p:pic>
        <p:nvPicPr>
          <p:cNvPr id="23" name="Picture 2" descr="Slovenská poľnohospodárska univerzita v Nitre">
            <a:extLst>
              <a:ext uri="{FF2B5EF4-FFF2-40B4-BE49-F238E27FC236}">
                <a16:creationId xmlns:a16="http://schemas.microsoft.com/office/drawing/2014/main" id="{D9E315C1-56E0-94ED-8E3D-4E31B72356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258" y="5272445"/>
            <a:ext cx="1185350" cy="504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Obrázok 13">
            <a:extLst>
              <a:ext uri="{FF2B5EF4-FFF2-40B4-BE49-F238E27FC236}">
                <a16:creationId xmlns:a16="http://schemas.microsoft.com/office/drawing/2014/main" id="{40BAEEF0-A23E-537C-ECC3-9FDDB55C90F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9380" y="5242752"/>
            <a:ext cx="773010" cy="1016004"/>
          </a:xfrm>
          <a:prstGeom prst="rect">
            <a:avLst/>
          </a:prstGeom>
        </p:spPr>
      </p:pic>
      <p:pic>
        <p:nvPicPr>
          <p:cNvPr id="27" name="Picture 12" descr="Logo">
            <a:extLst>
              <a:ext uri="{FF2B5EF4-FFF2-40B4-BE49-F238E27FC236}">
                <a16:creationId xmlns:a16="http://schemas.microsoft.com/office/drawing/2014/main" id="{ED11F0BA-9F73-FE6F-5053-F71F37F41C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2390" y="5213414"/>
            <a:ext cx="1017490" cy="504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3">
            <a:extLst>
              <a:ext uri="{FF2B5EF4-FFF2-40B4-BE49-F238E27FC236}">
                <a16:creationId xmlns:a16="http://schemas.microsoft.com/office/drawing/2014/main" id="{C4695506-135C-179F-2F16-07EA3E816B8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5882" y="5208372"/>
            <a:ext cx="1215490" cy="564513"/>
          </a:xfrm>
          <a:prstGeom prst="rect">
            <a:avLst/>
          </a:prstGeom>
        </p:spPr>
      </p:pic>
      <p:pic>
        <p:nvPicPr>
          <p:cNvPr id="30" name="Picture 14" descr="AIFED - Formación, cultura y empleo en Granada">
            <a:extLst>
              <a:ext uri="{FF2B5EF4-FFF2-40B4-BE49-F238E27FC236}">
                <a16:creationId xmlns:a16="http://schemas.microsoft.com/office/drawing/2014/main" id="{32A3AF98-383A-09A5-D166-B79E4C62D5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99" y="5771248"/>
            <a:ext cx="1598293" cy="52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5">
            <a:extLst>
              <a:ext uri="{FF2B5EF4-FFF2-40B4-BE49-F238E27FC236}">
                <a16:creationId xmlns:a16="http://schemas.microsoft.com/office/drawing/2014/main" id="{1482B195-876D-7188-1B81-D2603F93C9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7023" y="5889422"/>
            <a:ext cx="1575172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6" descr="Syzygia Foundation">
            <a:extLst>
              <a:ext uri="{FF2B5EF4-FFF2-40B4-BE49-F238E27FC236}">
                <a16:creationId xmlns:a16="http://schemas.microsoft.com/office/drawing/2014/main" id="{3B467BFD-9687-53BC-864C-C26209912C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1679" y="5862581"/>
            <a:ext cx="1491323" cy="282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Nadpis 1">
            <a:extLst>
              <a:ext uri="{FF2B5EF4-FFF2-40B4-BE49-F238E27FC236}">
                <a16:creationId xmlns:a16="http://schemas.microsoft.com/office/drawing/2014/main" id="{D631E33B-7141-87BC-7265-49AEB99568AD}"/>
              </a:ext>
            </a:extLst>
          </p:cNvPr>
          <p:cNvSpPr txBox="1">
            <a:spLocks/>
          </p:cNvSpPr>
          <p:nvPr/>
        </p:nvSpPr>
        <p:spPr>
          <a:xfrm>
            <a:off x="7622071" y="3686794"/>
            <a:ext cx="2480219" cy="13737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j-ea"/>
                <a:cs typeface="+mj-cs"/>
              </a:rPr>
              <a:t>Building Digital Resilience ​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j-ea"/>
                <a:cs typeface="+mj-cs"/>
              </a:rPr>
              <a:t>by Making Digital Wellbeing ​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j-ea"/>
                <a:cs typeface="+mj-cs"/>
              </a:rPr>
              <a:t>and Security Accessible to All​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j-ea"/>
                <a:cs typeface="+mj-cs"/>
              </a:rPr>
              <a:t>2022-2-SK01-KA220-ADU-000096888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j-ea"/>
              <a:cs typeface="+mj-cs"/>
            </a:endParaRPr>
          </a:p>
        </p:txBody>
      </p:sp>
      <p:pic>
        <p:nvPicPr>
          <p:cNvPr id="1026" name="Picture 2" descr="Is digital citizenship really that different than citizens… | Flickr">
            <a:extLst>
              <a:ext uri="{FF2B5EF4-FFF2-40B4-BE49-F238E27FC236}">
                <a16:creationId xmlns:a16="http://schemas.microsoft.com/office/drawing/2014/main" id="{3F8A124C-7493-AF86-605C-584A40A8BA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1" t="11652" r="1051" b="6954"/>
          <a:stretch/>
        </p:blipFill>
        <p:spPr bwMode="auto">
          <a:xfrm>
            <a:off x="1099553" y="1611198"/>
            <a:ext cx="3686091" cy="3040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9412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BE27E721-AF77-4034-76E7-B653B6962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7885"/>
          </a:xfrm>
        </p:spPr>
        <p:txBody>
          <a:bodyPr>
            <a:normAutofit fontScale="90000"/>
          </a:bodyPr>
          <a:lstStyle/>
          <a:p>
            <a:pPr algn="l"/>
            <a:r>
              <a:rPr lang="es">
                <a:latin typeface="Aptos" panose="020B0004020202020204" pitchFamily="34" charset="0"/>
                <a:ea typeface="Cambria"/>
              </a:rPr>
              <a:t>Comprender la recopilación de datos </a:t>
            </a:r>
            <a:br>
              <a:rPr lang="en-US">
                <a:latin typeface="Aptos" panose="020B0004020202020204" pitchFamily="34" charset="0"/>
                <a:ea typeface="Cambria"/>
              </a:rPr>
            </a:br>
            <a:r>
              <a:rPr lang="es" sz="3100">
                <a:latin typeface="Aptos" panose="020B0004020202020204" pitchFamily="34" charset="0"/>
                <a:ea typeface="Cambria"/>
              </a:rPr>
              <a:t>Desmitificar la recopilación de datos</a:t>
            </a:r>
            <a:endParaRPr lang="en-US">
              <a:latin typeface="Aptos" panose="020B0004020202020204" pitchFamily="34" charset="0"/>
              <a:ea typeface="Cambria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9B82E99-8401-914C-FF78-385CEA3006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5504" y="1353863"/>
            <a:ext cx="11233448" cy="4869711"/>
          </a:xfrm>
        </p:spPr>
        <p:txBody>
          <a:bodyPr vert="horz" lIns="91440" tIns="45720" rIns="91440" bIns="45720" rtlCol="0">
            <a:normAutofit fontScale="92500"/>
          </a:bodyPr>
          <a:lstStyle/>
          <a:p>
            <a:pPr marL="0" indent="0">
              <a:buNone/>
            </a:pPr>
            <a:r>
              <a:rPr lang="es" sz="3200" dirty="0">
                <a:latin typeface="Aptos" panose="020B0004020202020204" pitchFamily="34" charset="0"/>
                <a:ea typeface="Cambria"/>
              </a:rPr>
              <a:t>Se puede hacer un seguimiento de cada clic, me gusta y búsqueda. Comprenda y administre los datos que comparte leyendo las políticas de privacidad, utilizando herramientas centradas en la privacidad y controlando las cookies y el seguimiento.</a:t>
            </a:r>
          </a:p>
          <a:p>
            <a:r>
              <a:rPr lang="es" sz="3200" b="1" dirty="0">
                <a:latin typeface="Aptos" panose="020B0004020202020204" pitchFamily="34" charset="0"/>
                <a:ea typeface="Cambria"/>
              </a:rPr>
              <a:t>¿Qué pasaría si...? Escenario: </a:t>
            </a:r>
            <a:r>
              <a:rPr lang="es" sz="3200" dirty="0">
                <a:latin typeface="Aptos" panose="020B0004020202020204" pitchFamily="34" charset="0"/>
                <a:ea typeface="Cambria"/>
              </a:rPr>
              <a:t>Si todas tus búsquedas en línea del último año se hicieran públicas, ¿qué revelarían sobre ti?</a:t>
            </a:r>
          </a:p>
          <a:p>
            <a:r>
              <a:rPr lang="es" sz="3200" b="1" dirty="0">
                <a:latin typeface="Aptos" panose="020B0004020202020204" pitchFamily="34" charset="0"/>
                <a:ea typeface="Cambria"/>
              </a:rPr>
              <a:t>Opinión del experto: </a:t>
            </a:r>
            <a:r>
              <a:rPr lang="es" sz="3200" dirty="0">
                <a:latin typeface="Aptos" panose="020B0004020202020204" pitchFamily="34" charset="0"/>
                <a:ea typeface="Cambria"/>
              </a:rPr>
              <a:t>“La privacidad no es una opción y no debería ser el precio que aceptemos por el mero hecho de acceder a Internet”. - Gary Kovacs, ex director ejecutivo de Mozilla.</a:t>
            </a:r>
          </a:p>
        </p:txBody>
      </p:sp>
    </p:spTree>
    <p:extLst>
      <p:ext uri="{BB962C8B-B14F-4D97-AF65-F5344CB8AC3E}">
        <p14:creationId xmlns:p14="http://schemas.microsoft.com/office/powerpoint/2010/main" val="28855725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BE27E721-AF77-4034-76E7-B653B6962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628" y="290698"/>
            <a:ext cx="10515600" cy="857885"/>
          </a:xfrm>
        </p:spPr>
        <p:txBody>
          <a:bodyPr>
            <a:noAutofit/>
          </a:bodyPr>
          <a:lstStyle/>
          <a:p>
            <a:pPr algn="l"/>
            <a:r>
              <a:rPr lang="es" sz="4000" dirty="0">
                <a:latin typeface="Aptos" panose="020B0004020202020204" pitchFamily="34" charset="0"/>
                <a:ea typeface="Cambria"/>
              </a:rPr>
              <a:t>El derecho al olvido: </a:t>
            </a:r>
            <a:br>
              <a:rPr lang="sk-SK" sz="4000" dirty="0">
                <a:latin typeface="Aptos" panose="020B0004020202020204" pitchFamily="34" charset="0"/>
                <a:ea typeface="Cambria"/>
              </a:rPr>
            </a:br>
            <a:r>
              <a:rPr lang="es" sz="2800" dirty="0">
                <a:latin typeface="Aptos" panose="020B0004020202020204" pitchFamily="34" charset="0"/>
                <a:ea typeface="Cambria"/>
              </a:rPr>
              <a:t>cómo ejercer el derecho al olvido</a:t>
            </a:r>
            <a:endParaRPr lang="en-GB" sz="4000" dirty="0">
              <a:latin typeface="Aptos" panose="020B0004020202020204" pitchFamily="34" charset="0"/>
              <a:ea typeface="Cambria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9B82E99-8401-914C-FF78-385CEA3006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4738" y="1439281"/>
            <a:ext cx="10866311" cy="4827375"/>
          </a:xfrm>
        </p:spPr>
        <p:txBody>
          <a:bodyPr vert="horz" lIns="91440" tIns="45720" rIns="91440" bIns="45720" rtlCol="0">
            <a:normAutofit fontScale="92500"/>
          </a:bodyPr>
          <a:lstStyle/>
          <a:p>
            <a:pPr algn="just"/>
            <a:r>
              <a:rPr lang="es" sz="2600" dirty="0">
                <a:latin typeface="Aptos" panose="020B0004020202020204" pitchFamily="34" charset="0"/>
                <a:ea typeface="Cambria"/>
              </a:rPr>
              <a:t>El derecho al olvido le permite solicitar la eliminación de información personal de los motores de búsqueda bajo ciertas condiciones, lo que le permite controlar su huella digital.</a:t>
            </a:r>
          </a:p>
          <a:p>
            <a:pPr lvl="1" algn="just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s" sz="2600" b="1" dirty="0">
                <a:latin typeface="Aptos" panose="020B0004020202020204" pitchFamily="34" charset="0"/>
                <a:ea typeface="Cambria"/>
              </a:rPr>
              <a:t>Consejo rápido: </a:t>
            </a:r>
            <a:r>
              <a:rPr lang="es" sz="2600" dirty="0">
                <a:latin typeface="Aptos" panose="020B0004020202020204" pitchFamily="34" charset="0"/>
                <a:ea typeface="Cambria"/>
              </a:rPr>
              <a:t>para invocar el derecho al olvido, identifique las URL específicas que contienen información personal obsoleta o irrelevante y siga el proceso del motor de búsqueda para solicitudes de eliminación.</a:t>
            </a:r>
          </a:p>
          <a:p>
            <a:pPr lvl="1" algn="just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s" sz="2600" b="1" dirty="0">
                <a:latin typeface="Aptos" panose="020B0004020202020204" pitchFamily="34" charset="0"/>
                <a:ea typeface="Cambria"/>
              </a:rPr>
              <a:t>Pregunta de desafío: </a:t>
            </a:r>
            <a:r>
              <a:rPr lang="es" sz="2600" dirty="0">
                <a:latin typeface="Aptos" panose="020B0004020202020204" pitchFamily="34" charset="0"/>
                <a:ea typeface="Cambria"/>
              </a:rPr>
              <a:t>¿Qué tipo de información califica para ser eliminada según el derecho al olvido? A) Fotos vergonzosas de las redes sociales B) Registros públicos C) Información obsoleta o irrelevante</a:t>
            </a:r>
          </a:p>
          <a:p>
            <a:pPr lvl="1" algn="just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s" sz="2600" b="1" dirty="0">
                <a:latin typeface="Aptos" panose="020B0004020202020204" pitchFamily="34" charset="0"/>
                <a:ea typeface="Cambria"/>
              </a:rPr>
              <a:t>Opinión de experto: </a:t>
            </a:r>
            <a:r>
              <a:rPr lang="es" sz="2600" dirty="0">
                <a:latin typeface="Aptos" panose="020B0004020202020204" pitchFamily="34" charset="0"/>
                <a:ea typeface="Cambria"/>
              </a:rPr>
              <a:t>«El derecho al olvido refleja la reivindicación de un individuo de que se eliminen determinados datos para que terceros ya no puedan rastrearlos». - Viviane Reding, ex vicepresidenta de la Comisión Europea.</a:t>
            </a:r>
          </a:p>
        </p:txBody>
      </p:sp>
    </p:spTree>
    <p:extLst>
      <p:ext uri="{BB962C8B-B14F-4D97-AF65-F5344CB8AC3E}">
        <p14:creationId xmlns:p14="http://schemas.microsoft.com/office/powerpoint/2010/main" val="33107705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BE27E721-AF77-4034-76E7-B653B6962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628" y="290698"/>
            <a:ext cx="10515600" cy="857885"/>
          </a:xfrm>
        </p:spPr>
        <p:txBody>
          <a:bodyPr>
            <a:noAutofit/>
          </a:bodyPr>
          <a:lstStyle/>
          <a:p>
            <a:pPr algn="l"/>
            <a:r>
              <a:rPr lang="es" sz="4000" dirty="0">
                <a:latin typeface="Aptos" panose="020B0004020202020204" pitchFamily="34" charset="0"/>
                <a:ea typeface="Cambria"/>
              </a:rPr>
              <a:t>Acoso digital y cómo combatirlo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9B82E99-8401-914C-FF78-385CEA3006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0094" y="1439280"/>
            <a:ext cx="10840955" cy="4993419"/>
          </a:xfrm>
        </p:spPr>
        <p:txBody>
          <a:bodyPr vert="horz" lIns="91440" tIns="45720" rIns="91440" bIns="45720" rtlCol="0">
            <a:normAutofit/>
          </a:bodyPr>
          <a:lstStyle/>
          <a:p>
            <a:pPr algn="just"/>
            <a:r>
              <a:rPr lang="es" sz="2600" dirty="0">
                <a:latin typeface="Aptos" panose="020B0004020202020204" pitchFamily="34" charset="0"/>
                <a:ea typeface="Cambria"/>
              </a:rPr>
              <a:t>El acoso digital, desde el ciberacoso hasta el acecho en línea, puede ser emocionalmente agotador y peligroso. Utilice las herramientas de la plataforma para bloquear, denunciar y proteger su bienestar digital, y comuníquese con redes de apoyo cuando sea necesario.</a:t>
            </a:r>
          </a:p>
          <a:p>
            <a:pPr lvl="1" algn="just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s" sz="2600" b="1" dirty="0">
                <a:latin typeface="Aptos" panose="020B0004020202020204" pitchFamily="34" charset="0"/>
                <a:ea typeface="Cambria"/>
              </a:rPr>
              <a:t>Consejo rápido: </a:t>
            </a:r>
            <a:r>
              <a:rPr lang="es" sz="2600" dirty="0">
                <a:latin typeface="Aptos" panose="020B0004020202020204" pitchFamily="34" charset="0"/>
                <a:ea typeface="Cambria"/>
              </a:rPr>
              <a:t>documente cualquier caso de acoso antes de bloquearlo o denunciarlo, ya que pueden ser necesarios como prueba.</a:t>
            </a:r>
          </a:p>
          <a:p>
            <a:pPr lvl="1" algn="just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s" sz="2600" b="1" dirty="0">
                <a:latin typeface="Aptos" panose="020B0004020202020204" pitchFamily="34" charset="0"/>
                <a:ea typeface="Cambria"/>
              </a:rPr>
              <a:t>¿Qué pasaría si...? Escenario: </a:t>
            </a:r>
            <a:r>
              <a:rPr lang="es" sz="2600" dirty="0">
                <a:latin typeface="Aptos" panose="020B0004020202020204" pitchFamily="34" charset="0"/>
                <a:ea typeface="Cambria"/>
              </a:rPr>
              <a:t>imagina si cada interacción negativa en línea dejara una marca física. ¿Cómo te protegerías?</a:t>
            </a:r>
          </a:p>
          <a:p>
            <a:pPr lvl="1" algn="just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s" sz="2600" b="1" dirty="0">
                <a:latin typeface="Aptos" panose="020B0004020202020204" pitchFamily="34" charset="0"/>
                <a:ea typeface="Cambria"/>
              </a:rPr>
              <a:t>Opinión de un experto: </a:t>
            </a:r>
            <a:r>
              <a:rPr lang="es" sz="2600" dirty="0">
                <a:latin typeface="Aptos" panose="020B0004020202020204" pitchFamily="34" charset="0"/>
                <a:ea typeface="Cambria"/>
              </a:rPr>
              <a:t>“El acoso online tiene un impacto offline. Reconocer las señales y saber cómo responder es crucial para nuestra salud digital”. - Monica Lewinsky, activista contra el acoso</a:t>
            </a:r>
          </a:p>
        </p:txBody>
      </p:sp>
    </p:spTree>
    <p:extLst>
      <p:ext uri="{BB962C8B-B14F-4D97-AF65-F5344CB8AC3E}">
        <p14:creationId xmlns:p14="http://schemas.microsoft.com/office/powerpoint/2010/main" val="21615414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BE27E721-AF77-4034-76E7-B653B6962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628" y="290698"/>
            <a:ext cx="10515600" cy="857885"/>
          </a:xfrm>
        </p:spPr>
        <p:txBody>
          <a:bodyPr>
            <a:noAutofit/>
          </a:bodyPr>
          <a:lstStyle/>
          <a:p>
            <a:pPr algn="l"/>
            <a:r>
              <a:rPr lang="es" sz="4000" dirty="0">
                <a:latin typeface="Aptos" panose="020B0004020202020204" pitchFamily="34" charset="0"/>
                <a:ea typeface="Cambria"/>
              </a:rPr>
              <a:t>Adopción de la comunicación cifrada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9B82E99-8401-914C-FF78-385CEA3006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9908" y="1273237"/>
            <a:ext cx="10831141" cy="4993419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algn="just"/>
            <a:r>
              <a:rPr lang="es" sz="2600" dirty="0">
                <a:latin typeface="Aptos" panose="020B0004020202020204" pitchFamily="34" charset="0"/>
                <a:ea typeface="Cambria"/>
              </a:rPr>
              <a:t>El cifrado garantiza que solo el destinatario previsto pueda leer tus mensajes. Utiliza aplicaciones de mensajería cifradas para proteger tus conversaciones de los espías.</a:t>
            </a:r>
          </a:p>
          <a:p>
            <a:pPr lvl="1" algn="just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s" sz="2600" b="1" dirty="0">
                <a:latin typeface="Aptos" panose="020B0004020202020204" pitchFamily="34" charset="0"/>
                <a:ea typeface="Cambria"/>
              </a:rPr>
              <a:t>Consejo rápido: </a:t>
            </a:r>
            <a:r>
              <a:rPr lang="es" sz="2600" dirty="0">
                <a:latin typeface="Aptos" panose="020B0004020202020204" pitchFamily="34" charset="0"/>
                <a:ea typeface="Cambria"/>
              </a:rPr>
              <a:t>busque aplicaciones de mensajería que ofrezcan cifrado de extremo a extremo como función estándar para todas las comunicaciones.</a:t>
            </a:r>
          </a:p>
          <a:p>
            <a:pPr lvl="1" algn="just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s" sz="2600" b="1" dirty="0">
                <a:latin typeface="Aptos" panose="020B0004020202020204" pitchFamily="34" charset="0"/>
                <a:ea typeface="Cambria"/>
              </a:rPr>
              <a:t>Pregunta de desafío: </a:t>
            </a:r>
            <a:r>
              <a:rPr lang="es" sz="2600" dirty="0">
                <a:latin typeface="Aptos" panose="020B0004020202020204" pitchFamily="34" charset="0"/>
                <a:ea typeface="Cambria"/>
              </a:rPr>
              <a:t>¿Por qué es importante el cifrado de extremo a extremo para su privacidad digital? A) Hace que los mensajes se vean bien B) Evita que cualquier persona que no sea el destinatario lea sus mensajes C) Acelera su conexión a Internet</a:t>
            </a:r>
          </a:p>
          <a:p>
            <a:pPr lvl="1" algn="just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s" sz="2600" b="1" dirty="0">
                <a:latin typeface="Aptos" panose="020B0004020202020204" pitchFamily="34" charset="0"/>
                <a:ea typeface="Cambria"/>
              </a:rPr>
              <a:t>Opinión del experto: </a:t>
            </a:r>
            <a:r>
              <a:rPr lang="es" sz="2600" dirty="0">
                <a:latin typeface="Aptos" panose="020B0004020202020204" pitchFamily="34" charset="0"/>
                <a:ea typeface="Cambria"/>
              </a:rPr>
              <a:t>“En una era en la que los datos personales pueden ser utilizados indebidamente por estafadores y cualquiera que busque explotar su información personal, el cifrado actúa como cerradura y llave”. - Edward Snowden, defensor de la privacidad.</a:t>
            </a:r>
          </a:p>
        </p:txBody>
      </p:sp>
    </p:spTree>
    <p:extLst>
      <p:ext uri="{BB962C8B-B14F-4D97-AF65-F5344CB8AC3E}">
        <p14:creationId xmlns:p14="http://schemas.microsoft.com/office/powerpoint/2010/main" val="36356737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4F7EBAE4-9945-4473-9E34-B2C66EA0F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61" y="250032"/>
            <a:ext cx="11192579" cy="769564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s" sz="4000" dirty="0">
                <a:latin typeface="Aptos" panose="020B0004020202020204" pitchFamily="34" charset="0"/>
                <a:cs typeface="Calibri" panose="020F0502020204030204" pitchFamily="34" charset="0"/>
              </a:rPr>
              <a:t>Transacciones seguras en línea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023" y="1208652"/>
            <a:ext cx="8484781" cy="5160250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s" sz="2600" dirty="0">
                <a:latin typeface="Aptos" panose="020B0004020202020204" pitchFamily="34" charset="0"/>
              </a:rPr>
              <a:t>Las transacciones en línea son cómodas, pero pueden exponerlo a riesgos como fraude y robo de identidad. Asegúrese de que los sitios web utilicen HTTPS y sea cauteloso con la información financiera.</a:t>
            </a:r>
          </a:p>
          <a:p>
            <a:pPr lvl="1"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s" sz="2600" b="1" dirty="0">
                <a:latin typeface="Aptos" panose="020B0004020202020204" pitchFamily="34" charset="0"/>
              </a:rPr>
              <a:t>Consejo rápido: </a:t>
            </a:r>
            <a:r>
              <a:rPr lang="es" sz="2600" dirty="0">
                <a:latin typeface="Aptos" panose="020B0004020202020204" pitchFamily="34" charset="0"/>
              </a:rPr>
              <a:t>utilice una tarjeta de crédito dedicada con un límite bajo para compras en línea para limitar la exposición a posibles fraudes.</a:t>
            </a:r>
          </a:p>
          <a:p>
            <a:pPr lvl="1"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s" sz="2600" b="1" dirty="0">
                <a:latin typeface="Aptos" panose="020B0004020202020204" pitchFamily="34" charset="0"/>
              </a:rPr>
              <a:t>¿Qué pasaría si...? Escenario: </a:t>
            </a:r>
            <a:r>
              <a:rPr lang="es" sz="2600" dirty="0">
                <a:latin typeface="Aptos" panose="020B0004020202020204" pitchFamily="34" charset="0"/>
              </a:rPr>
              <a:t>Si sus hábitos de compra en línea quedaran expuestos, ¿qué dirían sobre su enfoque en materia de seguridad?</a:t>
            </a:r>
          </a:p>
          <a:p>
            <a:pPr lvl="1"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s" sz="2600" b="1" dirty="0">
                <a:latin typeface="Aptos" panose="020B0004020202020204" pitchFamily="34" charset="0"/>
              </a:rPr>
              <a:t>Opinión del experto: </a:t>
            </a:r>
            <a:r>
              <a:rPr lang="es" sz="2600" dirty="0">
                <a:latin typeface="Aptos" panose="020B0004020202020204" pitchFamily="34" charset="0"/>
              </a:rPr>
              <a:t>“La seguridad de su información personal tiene que ver tanto con sus prácticas como con la seguridad del sitio web”. - Bruce Schneier, tecnólogo en seguridad.</a:t>
            </a:r>
          </a:p>
        </p:txBody>
      </p:sp>
      <p:sp>
        <p:nvSpPr>
          <p:cNvPr id="20" name="!!Arc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89197" flipV="1">
            <a:off x="6261882" y="687822"/>
            <a:ext cx="5471147" cy="5471147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!!Oval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48561" y="921125"/>
            <a:ext cx="791021" cy="7695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555EE17A-BDD3-F94A-8593-5C494932D2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9805" y="1933678"/>
            <a:ext cx="2580828" cy="2652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7284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BE27E721-AF77-4034-76E7-B653B6962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628" y="290698"/>
            <a:ext cx="10515600" cy="857885"/>
          </a:xfrm>
        </p:spPr>
        <p:txBody>
          <a:bodyPr>
            <a:noAutofit/>
          </a:bodyPr>
          <a:lstStyle/>
          <a:p>
            <a:pPr algn="l"/>
            <a:r>
              <a:rPr lang="es" sz="4000" dirty="0">
                <a:latin typeface="Aptos" panose="020B0004020202020204" pitchFamily="34" charset="0"/>
                <a:ea typeface="Cambria"/>
              </a:rPr>
              <a:t>Alfabetización digital para todos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9B82E99-8401-914C-FF78-385CEA3006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3909" y="1171289"/>
            <a:ext cx="11214028" cy="4993419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r>
              <a:rPr lang="es" sz="2600" dirty="0">
                <a:latin typeface="Aptos" panose="020B0004020202020204" pitchFamily="34" charset="0"/>
                <a:ea typeface="Cambria"/>
              </a:rPr>
              <a:t>La alfabetización digital no consiste únicamente en comprender cómo utilizar la tecnología, sino también en reconocer su impacto en la privacidad, la seguridad y la sociedad. Apoye las iniciativas educativas para construir un mundo digital más seguro e informado.</a:t>
            </a:r>
          </a:p>
          <a:p>
            <a:pPr lvl="1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s" sz="2600" b="1" dirty="0">
                <a:latin typeface="Aptos" panose="020B0004020202020204" pitchFamily="34" charset="0"/>
                <a:ea typeface="Cambria"/>
              </a:rPr>
              <a:t>Consejo rápido: </a:t>
            </a:r>
            <a:r>
              <a:rPr lang="es" sz="2600" dirty="0">
                <a:latin typeface="Aptos" panose="020B0004020202020204" pitchFamily="34" charset="0"/>
                <a:ea typeface="Cambria"/>
              </a:rPr>
              <a:t>Participe en talleres y seminarios web de alfabetización digital para mantenerse informado sobre lo último en seguridad en línea y derechos digitales.</a:t>
            </a:r>
          </a:p>
          <a:p>
            <a:pPr lvl="1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s" sz="2600" b="1" dirty="0">
                <a:latin typeface="Aptos" panose="020B0004020202020204" pitchFamily="34" charset="0"/>
                <a:ea typeface="Cambria"/>
              </a:rPr>
              <a:t>Pregunta del desafío: </a:t>
            </a:r>
            <a:r>
              <a:rPr lang="es" sz="2600" dirty="0">
                <a:latin typeface="Aptos" panose="020B0004020202020204" pitchFamily="34" charset="0"/>
                <a:ea typeface="Cambria"/>
              </a:rPr>
              <a:t>¿Cómo contribuye la mejora de la alfabetización digital a la seguridad en línea? A) Aumentando el tiempo frente a la pantalla B) Mejorando la capacidad de identificar y mitigar las amenazas cibernéticas C) Mejorando la velocidad de Internet</a:t>
            </a:r>
          </a:p>
          <a:p>
            <a:pPr lvl="1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s" sz="2600" b="1" dirty="0">
                <a:latin typeface="Aptos" panose="020B0004020202020204" pitchFamily="34" charset="0"/>
                <a:ea typeface="Cambria"/>
              </a:rPr>
              <a:t>Opinión de experto: </a:t>
            </a:r>
            <a:r>
              <a:rPr lang="es" sz="2600" dirty="0">
                <a:latin typeface="Aptos" panose="020B0004020202020204" pitchFamily="34" charset="0"/>
                <a:ea typeface="Cambria"/>
              </a:rPr>
              <a:t>“La alfabetización digital va más allá de la funcionalidad; se trata de pensamiento crítico y de tomar decisiones informadas en línea”. - Danah Boyd, especialista en redes sociales.</a:t>
            </a:r>
          </a:p>
        </p:txBody>
      </p:sp>
    </p:spTree>
    <p:extLst>
      <p:ext uri="{BB962C8B-B14F-4D97-AF65-F5344CB8AC3E}">
        <p14:creationId xmlns:p14="http://schemas.microsoft.com/office/powerpoint/2010/main" val="41379303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BE27E721-AF77-4034-76E7-B653B6962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627" y="290698"/>
            <a:ext cx="10967353" cy="857885"/>
          </a:xfrm>
        </p:spPr>
        <p:txBody>
          <a:bodyPr>
            <a:noAutofit/>
          </a:bodyPr>
          <a:lstStyle/>
          <a:p>
            <a:pPr algn="l"/>
            <a:r>
              <a:rPr lang="es" sz="3200" dirty="0">
                <a:latin typeface="Aptos" panose="020B0004020202020204" pitchFamily="34" charset="0"/>
                <a:ea typeface="Cambria"/>
              </a:rPr>
              <a:t>Dando forma al futuro digital: su papel en el futuro digital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9B82E99-8401-914C-FF78-385CEA3006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4020" y="1148583"/>
            <a:ext cx="10840955" cy="4993419"/>
          </a:xfrm>
        </p:spPr>
        <p:txBody>
          <a:bodyPr vert="horz" lIns="91440" tIns="45720" rIns="91440" bIns="45720" rtlCol="0">
            <a:normAutofit fontScale="92500"/>
          </a:bodyPr>
          <a:lstStyle/>
          <a:p>
            <a:pPr algn="just"/>
            <a:r>
              <a:rPr lang="es" dirty="0">
                <a:latin typeface="Aptos" panose="020B0004020202020204" pitchFamily="34" charset="0"/>
                <a:ea typeface="Cambria"/>
              </a:rPr>
              <a:t>Cada acción en línea contribuye a dar forma al mundo digital. Defiende políticas que protejan la privacidad y promuevan la igualdad y aprovecha tu poder como ciudadano digital para influir en el cambio.</a:t>
            </a:r>
          </a:p>
          <a:p>
            <a:pPr lvl="1" algn="just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s" sz="2800" b="1" dirty="0">
                <a:latin typeface="Aptos" panose="020B0004020202020204" pitchFamily="34" charset="0"/>
                <a:ea typeface="Cambria"/>
              </a:rPr>
              <a:t>Consejo rápido: </a:t>
            </a:r>
            <a:r>
              <a:rPr lang="es" sz="2800" dirty="0">
                <a:latin typeface="Aptos" panose="020B0004020202020204" pitchFamily="34" charset="0"/>
                <a:ea typeface="Cambria"/>
              </a:rPr>
              <a:t>Interactúe con organizaciones de derechos digitales y participe en campañas que aboguen por reformas en materia de privacidad y seguridad en línea.</a:t>
            </a:r>
          </a:p>
          <a:p>
            <a:pPr lvl="1" algn="just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s" sz="2800" b="1" dirty="0">
                <a:latin typeface="Aptos" panose="020B0004020202020204" pitchFamily="34" charset="0"/>
                <a:ea typeface="Cambria"/>
              </a:rPr>
              <a:t>¿Qué pasaría si...? Escenario: </a:t>
            </a:r>
            <a:r>
              <a:rPr lang="es" sz="2800" dirty="0">
                <a:latin typeface="Aptos" panose="020B0004020202020204" pitchFamily="34" charset="0"/>
                <a:ea typeface="Cambria"/>
              </a:rPr>
              <a:t>¿Qué pasaría si sus acciones digitales de hoy determinaran el panorama de privacidad de Internet del mañana?</a:t>
            </a:r>
          </a:p>
          <a:p>
            <a:pPr lvl="1" algn="just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s" sz="2800" b="1" dirty="0">
                <a:latin typeface="Aptos" panose="020B0004020202020204" pitchFamily="34" charset="0"/>
                <a:ea typeface="Cambria"/>
              </a:rPr>
              <a:t>Opinión de experto: </a:t>
            </a:r>
            <a:r>
              <a:rPr lang="es" sz="2800" dirty="0">
                <a:latin typeface="Aptos" panose="020B0004020202020204" pitchFamily="34" charset="0"/>
                <a:ea typeface="Cambria"/>
              </a:rPr>
              <a:t>"Todos tenemos un interés en la era digital. La forma en que interactuemos con la tecnología hoy determinará nuestro futuro colectivo". - Tim Berners-Lee, inventor de la World Wide Web.</a:t>
            </a:r>
          </a:p>
        </p:txBody>
      </p:sp>
    </p:spTree>
    <p:extLst>
      <p:ext uri="{BB962C8B-B14F-4D97-AF65-F5344CB8AC3E}">
        <p14:creationId xmlns:p14="http://schemas.microsoft.com/office/powerpoint/2010/main" val="15906533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312298" y="654050"/>
            <a:ext cx="11567404" cy="55579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just" defTabSz="609630" rtl="0" eaLnBrk="1" fontAlgn="auto" latinLnBrk="0" hangingPunct="1">
              <a:lnSpc>
                <a:spcPts val="1803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" sz="2667" b="1" i="0" u="none" strike="noStrike" kern="1200" cap="none" spc="0" normalizeH="0" baseline="0" noProof="0" dirty="0">
                <a:ln>
                  <a:noFill/>
                </a:ln>
                <a:solidFill>
                  <a:srgbClr val="92BAB5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Licencia libre</a:t>
            </a:r>
          </a:p>
          <a:p>
            <a:pPr marL="0" marR="0" lvl="0" indent="0" algn="just" defTabSz="609630" rtl="0" eaLnBrk="1" fontAlgn="auto" latinLnBrk="0" hangingPunct="1">
              <a:lnSpc>
                <a:spcPts val="1803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</a:p>
          <a:p>
            <a:pPr marL="0" marR="0" lvl="0" indent="0" algn="just" defTabSz="609630" rtl="0" eaLnBrk="1" fontAlgn="auto" latinLnBrk="0" hangingPunct="1">
              <a:lnSpc>
                <a:spcPts val="1803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El producto desarrollado aquí como parte del proyecto "</a:t>
            </a:r>
            <a:r>
              <a:rPr kumimoji="0" lang="en-US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Building Digital Resilience by Making Digital Wellbeing and Security Accessible </a:t>
            </a:r>
            <a:r>
              <a:rPr kumimoji="0" lang="en-US" sz="21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to All </a:t>
            </a:r>
            <a:r>
              <a:rPr kumimoji="0" lang="es" sz="21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2022-2-SK01-KA220-ADU-000096888</a:t>
            </a:r>
            <a:r>
              <a:rPr kumimoji="0" lang="es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" se desarrolló con el apoyo de la Comisión Europea y refleja exclusivamente la opinión del autor. La Comisión Europea no es responsable del contenido de los documentos.</a:t>
            </a:r>
          </a:p>
          <a:p>
            <a:pPr marL="0" marR="0" lvl="0" indent="0" algn="just" defTabSz="609630" rtl="0" eaLnBrk="1" fontAlgn="auto" latinLnBrk="0" hangingPunct="1">
              <a:lnSpc>
                <a:spcPts val="1803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La publicación obtiene la Licencia Creative Commons CC BY- NC SA.</a:t>
            </a:r>
          </a:p>
          <a:p>
            <a:pPr marL="0" marR="0" lvl="0" indent="0" algn="just" defTabSz="609630" rtl="0" eaLnBrk="1" fontAlgn="auto" latinLnBrk="0" hangingPunct="1">
              <a:lnSpc>
                <a:spcPts val="1803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Inter"/>
              <a:cs typeface="Inter"/>
              <a:sym typeface="Inter"/>
            </a:endParaRPr>
          </a:p>
          <a:p>
            <a:pPr marL="0" marR="0" lvl="0" indent="0" algn="just" defTabSz="609630" rtl="0" eaLnBrk="1" fontAlgn="auto" latinLnBrk="0" hangingPunct="1">
              <a:lnSpc>
                <a:spcPts val="1803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</a:p>
          <a:p>
            <a:pPr marL="0" marR="0" lvl="0" indent="0" algn="just" defTabSz="609630" rtl="0" eaLnBrk="1" fontAlgn="auto" latinLnBrk="0" hangingPunct="1">
              <a:lnSpc>
                <a:spcPts val="1803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Inter"/>
              <a:cs typeface="Inter"/>
              <a:sym typeface="Inter"/>
            </a:endParaRPr>
          </a:p>
          <a:p>
            <a:pPr marL="0" marR="0" lvl="0" indent="0" algn="just" defTabSz="609630" rtl="0" eaLnBrk="1" fontAlgn="auto" latinLnBrk="0" hangingPunct="1">
              <a:lnSpc>
                <a:spcPts val="1803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Inter"/>
              <a:cs typeface="Inter"/>
              <a:sym typeface="Inter"/>
            </a:endParaRPr>
          </a:p>
          <a:p>
            <a:pPr marL="0" marR="0" lvl="0" indent="0" algn="just" defTabSz="609630" rtl="0" eaLnBrk="1" fontAlgn="auto" latinLnBrk="0" hangingPunct="1">
              <a:lnSpc>
                <a:spcPts val="1803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Esta licencia permite distribuir, remezclar, mejorar y desarrollar la obra, pero sólo de forma no comercial. Al utilizar la obra, así como extractos de ella, se debe : </a:t>
            </a:r>
          </a:p>
          <a:p>
            <a:pPr marL="647732" marR="0" lvl="1" indent="-342917" algn="just" defTabSz="609630" rtl="0" eaLnBrk="1" fontAlgn="auto" latinLnBrk="0" hangingPunct="1">
              <a:lnSpc>
                <a:spcPts val="1803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Se debe mencionar la fuente y el enlace a la licencia, y mencionar los posibles cambios. Los derechos de autor pertenecen a los autores de los documentos.</a:t>
            </a:r>
          </a:p>
          <a:p>
            <a:pPr marL="647732" marR="0" lvl="1" indent="-342917" algn="just" defTabSz="609630" rtl="0" eaLnBrk="1" fontAlgn="auto" latinLnBrk="0" hangingPunct="1">
              <a:lnSpc>
                <a:spcPts val="1803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La obra no podrá ser utilizada con fines comerciales.</a:t>
            </a:r>
          </a:p>
          <a:p>
            <a:pPr marL="647732" marR="0" lvl="1" indent="-342917" algn="just" defTabSz="609630" rtl="0" eaLnBrk="1" fontAlgn="auto" latinLnBrk="0" hangingPunct="1">
              <a:lnSpc>
                <a:spcPts val="1803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Si recompone, convierte o amplía la obra, sus contribuciones deben publicarse bajo la misma licencia que el original.</a:t>
            </a:r>
          </a:p>
          <a:p>
            <a:pPr marL="0" marR="0" lvl="0" indent="0" algn="just" defTabSz="609630" rtl="0" eaLnBrk="1" fontAlgn="auto" latinLnBrk="0" hangingPunct="1">
              <a:lnSpc>
                <a:spcPts val="1803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" sz="2133" b="1" i="0" u="none" strike="noStrike" kern="1200" cap="none" spc="0" normalizeH="0" baseline="0" noProof="0" dirty="0">
                <a:ln>
                  <a:noFill/>
                </a:ln>
                <a:solidFill>
                  <a:srgbClr val="FFAA5A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Descargo de responsabilidad:</a:t>
            </a:r>
          </a:p>
          <a:p>
            <a:pPr marL="0" marR="0" lvl="0" indent="0" algn="just" defTabSz="609630" rtl="0" eaLnBrk="1" fontAlgn="auto" latinLnBrk="0" hangingPunct="1">
              <a:lnSpc>
                <a:spcPts val="1803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Financiado por la Unión Europea. Las opiniones y puntos de vista expresados en este documento son, sin embargo, los de los autores y no reflejan necesariamente los de la Unión Europea o la Agencia Ejecutiva Europea en el Ámbito Educativo y Cultural (EACEA). Ni la Unión Europea ni la EACEA se hacen responsables de las mismas.</a:t>
            </a:r>
          </a:p>
          <a:p>
            <a:pPr marL="0" marR="0" lvl="0" indent="0" algn="just" defTabSz="609630" rtl="0" eaLnBrk="1" fontAlgn="auto" latinLnBrk="0" hangingPunct="1">
              <a:lnSpc>
                <a:spcPts val="1803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</a:p>
        </p:txBody>
      </p:sp>
      <p:sp>
        <p:nvSpPr>
          <p:cNvPr id="4" name="Freeform 4"/>
          <p:cNvSpPr/>
          <p:nvPr/>
        </p:nvSpPr>
        <p:spPr>
          <a:xfrm>
            <a:off x="406400" y="2362200"/>
            <a:ext cx="1562748" cy="539148"/>
          </a:xfrm>
          <a:custGeom>
            <a:avLst/>
            <a:gdLst/>
            <a:ahLst/>
            <a:cxnLst/>
            <a:rect l="l" t="t" r="r" b="b"/>
            <a:pathLst>
              <a:path w="2344122" h="808722">
                <a:moveTo>
                  <a:pt x="0" y="0"/>
                </a:moveTo>
                <a:lnTo>
                  <a:pt x="2344122" y="0"/>
                </a:lnTo>
                <a:lnTo>
                  <a:pt x="2344122" y="808722"/>
                </a:lnTo>
                <a:lnTo>
                  <a:pt x="0" y="80872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15089"/>
          </a:xfrm>
        </p:spPr>
        <p:txBody>
          <a:bodyPr>
            <a:normAutofit/>
          </a:bodyPr>
          <a:lstStyle/>
          <a:p>
            <a:pPr algn="l"/>
            <a:r>
              <a:rPr lang="es" sz="4400" dirty="0">
                <a:latin typeface="Aptos" panose="020B0004020202020204" pitchFamily="34" charset="0"/>
                <a:cs typeface="Calibri Light" panose="020F0302020204030204" pitchFamily="34" charset="0"/>
              </a:rPr>
              <a:t>Seguridad en línea y derechos digitales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96902"/>
            <a:ext cx="10853928" cy="4677684"/>
          </a:xfrm>
        </p:spPr>
        <p:txBody>
          <a:bodyPr>
            <a:normAutofit fontScale="85000" lnSpcReduction="20000"/>
          </a:bodyPr>
          <a:lstStyle/>
          <a:p>
            <a:pPr algn="just">
              <a:spcAft>
                <a:spcPts val="600"/>
              </a:spcAft>
            </a:pPr>
            <a:r>
              <a:rPr lang="es" sz="2400" dirty="0">
                <a:latin typeface="Aptos" panose="020B0004020202020204" pitchFamily="34" charset="0"/>
                <a:cs typeface="Calibri" panose="020F0502020204030204" pitchFamily="34" charset="0"/>
              </a:rPr>
              <a:t>A medida que navegamos por el vasto panorama digital, comprender y practicar la seguridad en línea se vuelve crucial para protegernos a nosotros mismos y a nuestros datos de las amenazas cibernéticas.</a:t>
            </a:r>
            <a:endParaRPr lang="sk-SK" sz="2400" dirty="0">
              <a:latin typeface="Aptos" panose="020B0004020202020204" pitchFamily="34" charset="0"/>
              <a:cs typeface="Calibri" panose="020F0502020204030204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es" sz="2400" dirty="0">
                <a:latin typeface="Aptos" panose="020B0004020202020204" pitchFamily="34" charset="0"/>
                <a:cs typeface="Calibri" panose="020F0502020204030204" pitchFamily="34" charset="0"/>
              </a:rPr>
              <a:t>Pero no se trata sólo de seguridad; también se trata de conocer y ejercer nuestros derechos digitales, que garantizan nuestra libertad y privacidad en el mundo digital.</a:t>
            </a:r>
            <a:endParaRPr lang="sk-SK" sz="2400" dirty="0">
              <a:latin typeface="Aptos" panose="020B0004020202020204" pitchFamily="34" charset="0"/>
              <a:cs typeface="Calibri" panose="020F0502020204030204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es" sz="2400" dirty="0">
                <a:latin typeface="Aptos" panose="020B0004020202020204" pitchFamily="34" charset="0"/>
                <a:cs typeface="Calibri" panose="020F0502020204030204" pitchFamily="34" charset="0"/>
              </a:rPr>
              <a:t>Este módulo lo guiará a través de los aspectos esenciales para mantenerse seguro en línea y al mismo tiempo le brindará el conocimiento para hacer valer sus derechos digitales.</a:t>
            </a:r>
            <a:endParaRPr lang="sk-SK" sz="2400" dirty="0">
              <a:latin typeface="Aptos" panose="020B0004020202020204" pitchFamily="34" charset="0"/>
              <a:cs typeface="Calibri" panose="020F0502020204030204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es" sz="2400" dirty="0">
                <a:latin typeface="Aptos" panose="020B0004020202020204" pitchFamily="34" charset="0"/>
                <a:cs typeface="Calibri" panose="020F0502020204030204" pitchFamily="34" charset="0"/>
              </a:rPr>
              <a:t>Desde proteger su información personal contra piratas informáticos hasta comprender los marcos legales que lo protegen, nos embarcamos en un viaje para convertirnos en ciudadanos digitales responsables e informados.</a:t>
            </a:r>
            <a:endParaRPr lang="sk-SK" sz="2400" dirty="0">
              <a:latin typeface="Aptos" panose="020B0004020202020204" pitchFamily="34" charset="0"/>
              <a:cs typeface="Calibri" panose="020F0502020204030204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es" sz="2400" dirty="0">
                <a:latin typeface="Aptos" panose="020B0004020202020204" pitchFamily="34" charset="0"/>
                <a:cs typeface="Calibri" panose="020F0502020204030204" pitchFamily="34" charset="0"/>
              </a:rPr>
              <a:t>Juntos, exploraremos estrategias para salvaguardar su presencia en línea, profundizaremos en los derechos que tiene como internauta y descubriremos las herramientas que pueden ayudarlo a navegar en la era digital con confianza y seguridad.</a:t>
            </a:r>
            <a:endParaRPr lang="sk-SK" sz="2400" dirty="0">
              <a:latin typeface="Aptos" panose="020B0004020202020204" pitchFamily="34" charset="0"/>
              <a:cs typeface="Calibri" panose="020F0502020204030204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es" sz="2400" b="1" dirty="0">
                <a:latin typeface="Aptos" panose="020B0004020202020204" pitchFamily="34" charset="0"/>
              </a:rPr>
              <a:t>Explorar más</a:t>
            </a:r>
            <a:r>
              <a:rPr lang="es" sz="2400" dirty="0">
                <a:latin typeface="Aptos" panose="020B0004020202020204" pitchFamily="34" charset="0"/>
              </a:rPr>
              <a:t>: Para obtener más información sobre sus derechos digitales y consejos sobre cómo mantenerse seguro en línea, visite la página web de Internet Society sobre seguridad en Internet </a:t>
            </a:r>
            <a:r>
              <a:rPr lang="es" sz="2400" dirty="0">
                <a:latin typeface="Aptos" panose="020B0004020202020204" pitchFamily="34" charset="0"/>
                <a:hlinkClick r:id="rId2"/>
              </a:rPr>
              <a:t>aquí </a:t>
            </a:r>
            <a:r>
              <a:rPr lang="es" sz="2400" dirty="0">
                <a:latin typeface="Aptos" panose="020B0004020202020204" pitchFamily="34" charset="0"/>
              </a:rPr>
              <a:t>y la guía de la Electronic Frontier Foundation sobre derechos digitales </a:t>
            </a:r>
            <a:r>
              <a:rPr lang="es" sz="2400" dirty="0">
                <a:latin typeface="Aptos" panose="020B0004020202020204" pitchFamily="34" charset="0"/>
                <a:hlinkClick r:id="rId3"/>
              </a:rPr>
              <a:t>aquí </a:t>
            </a:r>
            <a:r>
              <a:rPr lang="es" sz="2400" dirty="0">
                <a:latin typeface="Aptos" panose="020B0004020202020204" pitchFamily="34" charset="0"/>
              </a:rPr>
              <a:t>.</a:t>
            </a:r>
            <a:endParaRPr lang="en-US" sz="2400" dirty="0">
              <a:latin typeface="Aptos" panose="020B0004020202020204" pitchFamily="34" charset="0"/>
              <a:cs typeface="Calibri" panose="020F0502020204030204" pitchFamily="34" charset="0"/>
            </a:endParaRPr>
          </a:p>
          <a:p>
            <a:pPr algn="just">
              <a:spcAft>
                <a:spcPts val="600"/>
              </a:spcAft>
            </a:pPr>
            <a:endParaRPr lang="en-GB" sz="2400" dirty="0">
              <a:latin typeface="Aptos" panose="020B000402020202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17417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BE27E721-AF77-4034-76E7-B653B6962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7885"/>
          </a:xfrm>
        </p:spPr>
        <p:txBody>
          <a:bodyPr>
            <a:normAutofit/>
          </a:bodyPr>
          <a:lstStyle/>
          <a:p>
            <a:pPr algn="l"/>
            <a:r>
              <a:rPr lang="es" dirty="0">
                <a:latin typeface="Aptos" panose="020B0004020202020204" pitchFamily="34" charset="0"/>
                <a:ea typeface="Cambria"/>
              </a:rPr>
              <a:t>Los pilares de la seguridad en línea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9B82E99-8401-914C-FF78-385CEA3006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6715" y="1438210"/>
            <a:ext cx="10515600" cy="5054665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just">
              <a:buNone/>
            </a:pPr>
            <a:r>
              <a:rPr lang="es" sz="3000" dirty="0">
                <a:latin typeface="Aptos" panose="020B0004020202020204" pitchFamily="34" charset="0"/>
              </a:rPr>
              <a:t>La seguridad en línea implica proteger su información personal de los riesgos digitales. Utilice contraseñas seguras y únicas para las distintas cuentas y habilite la autenticación de dos factores para agregar una capa adicional de seguridad.</a:t>
            </a:r>
          </a:p>
          <a:p>
            <a:pPr algn="just"/>
            <a:r>
              <a:rPr lang="es" sz="3000" b="1" dirty="0">
                <a:latin typeface="Aptos" panose="020B0004020202020204" pitchFamily="34" charset="0"/>
              </a:rPr>
              <a:t>¿Sabías que? </a:t>
            </a:r>
            <a:r>
              <a:rPr lang="es" sz="3000" dirty="0">
                <a:latin typeface="Aptos" panose="020B0004020202020204" pitchFamily="34" charset="0"/>
              </a:rPr>
              <a:t>La contraseña más común sigue siendo "123456". Elegir una contraseña segura es tu primera defensa contra los piratas informáticos.</a:t>
            </a:r>
          </a:p>
          <a:p>
            <a:pPr algn="just"/>
            <a:r>
              <a:rPr lang="es" sz="3000" b="1" dirty="0">
                <a:latin typeface="Aptos" panose="020B0004020202020204" pitchFamily="34" charset="0"/>
              </a:rPr>
              <a:t>Recurso adicional </a:t>
            </a:r>
            <a:r>
              <a:rPr lang="es" sz="3000" dirty="0">
                <a:latin typeface="Aptos" panose="020B0004020202020204" pitchFamily="34" charset="0"/>
              </a:rPr>
              <a:t>: Visite la guía del Centro Nacional de Seguridad Cibernética sobre el uso eficaz de contraseñas </a:t>
            </a:r>
            <a:r>
              <a:rPr lang="es" sz="3000" dirty="0">
                <a:latin typeface="Aptos" panose="020B0004020202020204" pitchFamily="34" charset="0"/>
                <a:hlinkClick r:id="rId2"/>
              </a:rPr>
              <a:t>aquí </a:t>
            </a:r>
            <a:r>
              <a:rPr lang="es" sz="3000" dirty="0">
                <a:latin typeface="Aptos" panose="020B00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48543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BE27E721-AF77-4034-76E7-B653B6962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7885"/>
          </a:xfrm>
        </p:spPr>
        <p:txBody>
          <a:bodyPr>
            <a:normAutofit/>
          </a:bodyPr>
          <a:lstStyle/>
          <a:p>
            <a:pPr algn="l"/>
            <a:r>
              <a:rPr lang="es" dirty="0">
                <a:latin typeface="Aptos" panose="020B0004020202020204" pitchFamily="34" charset="0"/>
                <a:ea typeface="Cambria"/>
              </a:rPr>
              <a:t>Sus derechos digitales explicados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9B82E99-8401-914C-FF78-385CEA3006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6715" y="1438210"/>
            <a:ext cx="10515600" cy="5054665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s" sz="3200" dirty="0">
                <a:latin typeface="Aptos" panose="020B0004020202020204" pitchFamily="34" charset="0"/>
              </a:rPr>
              <a:t>Los derechos digitales incluyen la privacidad, la libertad de expresión y el acceso a la información. Estos derechos son cruciales en el mundo digital para proteger a las personas de los abusos y garantizar un trato justo.</a:t>
            </a:r>
          </a:p>
          <a:p>
            <a:r>
              <a:rPr lang="es" sz="3200" b="1" dirty="0">
                <a:latin typeface="Aptos" panose="020B0004020202020204" pitchFamily="34" charset="0"/>
              </a:rPr>
              <a:t>¿Sabías que? </a:t>
            </a:r>
            <a:r>
              <a:rPr lang="es" sz="3200" dirty="0">
                <a:latin typeface="Aptos" panose="020B0004020202020204" pitchFamily="34" charset="0"/>
              </a:rPr>
              <a:t>El Reglamento General de Protección de Datos (RGPD) de la UE otorga a las personas el control sobre sus datos personales.</a:t>
            </a:r>
          </a:p>
          <a:p>
            <a:r>
              <a:rPr lang="es" sz="3200" b="1" dirty="0">
                <a:latin typeface="Aptos" panose="020B0004020202020204" pitchFamily="34" charset="0"/>
              </a:rPr>
              <a:t>Recurso adicional</a:t>
            </a:r>
            <a:r>
              <a:rPr lang="es" sz="3200" dirty="0">
                <a:latin typeface="Aptos" panose="020B0004020202020204" pitchFamily="34" charset="0"/>
              </a:rPr>
              <a:t>: Obtenga más información sobre sus derechos digitales bajo el RGPD </a:t>
            </a:r>
            <a:r>
              <a:rPr lang="es" sz="3200" dirty="0">
                <a:latin typeface="Aptos" panose="020B0004020202020204" pitchFamily="34" charset="0"/>
                <a:hlinkClick r:id="rId2"/>
              </a:rPr>
              <a:t>aquí </a:t>
            </a:r>
            <a:r>
              <a:rPr lang="es" sz="3200" dirty="0">
                <a:latin typeface="Aptos" panose="020B00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024328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BE27E721-AF77-4034-76E7-B653B6962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7885"/>
          </a:xfrm>
        </p:spPr>
        <p:txBody>
          <a:bodyPr>
            <a:normAutofit/>
          </a:bodyPr>
          <a:lstStyle/>
          <a:p>
            <a:pPr algn="l"/>
            <a:r>
              <a:rPr lang="es" dirty="0">
                <a:latin typeface="Aptos" panose="020B0004020202020204" pitchFamily="34" charset="0"/>
                <a:ea typeface="Cambria"/>
              </a:rPr>
              <a:t>Protegiendo su privacidad en línea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9B82E99-8401-914C-FF78-385CEA3006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6715" y="1223010"/>
            <a:ext cx="10515600" cy="5207139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marL="0" indent="0">
              <a:buNone/>
            </a:pPr>
            <a:r>
              <a:rPr lang="es" sz="3200" dirty="0">
                <a:latin typeface="Aptos" panose="020B0004020202020204" pitchFamily="34" charset="0"/>
              </a:rPr>
              <a:t>La privacidad en línea implica controlar sus datos personales. Utilice la configuración de privacidad en las redes sociales y considere usar una VPN para navegar de forma segura.</a:t>
            </a:r>
          </a:p>
          <a:p>
            <a:r>
              <a:rPr lang="es" sz="3200" b="1" dirty="0">
                <a:latin typeface="Aptos" panose="020B0004020202020204" pitchFamily="34" charset="0"/>
              </a:rPr>
              <a:t>¿Sabías que? </a:t>
            </a:r>
            <a:r>
              <a:rPr lang="es" sz="3200" dirty="0">
                <a:latin typeface="Aptos" panose="020B0004020202020204" pitchFamily="34" charset="0"/>
              </a:rPr>
              <a:t>Más del 60% de los usuarios de Internet están preocupados por el uso que las empresas hacen de sus datos personales.</a:t>
            </a:r>
          </a:p>
          <a:p>
            <a:r>
              <a:rPr lang="es" sz="3200" b="1" dirty="0">
                <a:latin typeface="Aptos" panose="020B0004020202020204" pitchFamily="34" charset="0"/>
              </a:rPr>
              <a:t>Recurso adicional </a:t>
            </a:r>
            <a:r>
              <a:rPr lang="es" sz="3200" dirty="0">
                <a:latin typeface="Aptos" panose="020B0004020202020204" pitchFamily="34" charset="0"/>
              </a:rPr>
              <a:t>: Explore las herramientas y los consejos sobre privacidad </a:t>
            </a:r>
            <a:r>
              <a:rPr lang="es" sz="3200" dirty="0">
                <a:latin typeface="Aptos" panose="020B0004020202020204" pitchFamily="34" charset="0"/>
                <a:hlinkClick r:id="rId2"/>
              </a:rPr>
              <a:t>aquí </a:t>
            </a:r>
            <a:r>
              <a:rPr lang="es" sz="3200" dirty="0">
                <a:latin typeface="Aptos" panose="020B0004020202020204" pitchFamily="34" charset="0"/>
              </a:rPr>
              <a:t>. La Agencia de Seguridad de las Redes y de la Información de la Unión Europea (ENISA) es un centro de conocimientos especializados sobre seguridad de las redes y de la información de la UE.</a:t>
            </a:r>
          </a:p>
        </p:txBody>
      </p:sp>
    </p:spTree>
    <p:extLst>
      <p:ext uri="{BB962C8B-B14F-4D97-AF65-F5344CB8AC3E}">
        <p14:creationId xmlns:p14="http://schemas.microsoft.com/office/powerpoint/2010/main" val="24625668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BE27E721-AF77-4034-76E7-B653B6962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628" y="202723"/>
            <a:ext cx="10515600" cy="857885"/>
          </a:xfrm>
        </p:spPr>
        <p:txBody>
          <a:bodyPr>
            <a:normAutofit fontScale="90000"/>
          </a:bodyPr>
          <a:lstStyle/>
          <a:p>
            <a:pPr algn="l"/>
            <a:r>
              <a:rPr lang="es" dirty="0">
                <a:latin typeface="Aptos" panose="020B0004020202020204" pitchFamily="34" charset="0"/>
                <a:ea typeface="Cambria"/>
              </a:rPr>
              <a:t>Navegando por el panorama de las amenazas cibernéticas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9B82E99-8401-914C-FF78-385CEA3006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4354" y="1216844"/>
            <a:ext cx="10373941" cy="5443964"/>
          </a:xfr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algn="just"/>
            <a:r>
              <a:rPr lang="es" sz="3200" dirty="0">
                <a:latin typeface="Aptos" panose="020B0004020202020204" pitchFamily="34" charset="0"/>
              </a:rPr>
              <a:t>El mundo cibernético está plagado de amenazas que van desde malware, que ataca datos personales y funcionalidades del sistema, hasta estafas de phishing que engañan a los usuarios para que revelen información confidencial. El ransomware bloquea archivos hasta que se paga un rescate y los ataques DDoS interrumpen los servicios al saturar los sistemas con tráfico. Para mantenerse a la vanguardia es necesario estar alerta, usar software antivirus actualizado, cuestionar las solicitudes de información no solicitadas, emplear contraseñas seguras y realizar copias de seguridad de los datos con regularidad.</a:t>
            </a:r>
          </a:p>
          <a:p>
            <a:pPr algn="just"/>
            <a:r>
              <a:rPr lang="es" sz="3200" b="1" dirty="0">
                <a:latin typeface="Aptos" panose="020B0004020202020204" pitchFamily="34" charset="0"/>
              </a:rPr>
              <a:t>Puntos clave</a:t>
            </a:r>
            <a:r>
              <a:rPr lang="es" sz="3200" dirty="0">
                <a:latin typeface="Aptos" panose="020B0004020202020204" pitchFamily="34" charset="0"/>
              </a:rPr>
              <a:t>:</a:t>
            </a:r>
          </a:p>
          <a:p>
            <a:pPr lvl="1" algn="just">
              <a:buClr>
                <a:schemeClr val="accent2"/>
              </a:buClr>
            </a:pPr>
            <a:r>
              <a:rPr lang="es" sz="2800" b="1" dirty="0">
                <a:latin typeface="Aptos" panose="020B0004020202020204" pitchFamily="34" charset="0"/>
              </a:rPr>
              <a:t>Malware y virus</a:t>
            </a:r>
            <a:r>
              <a:rPr lang="es" sz="2800" dirty="0">
                <a:latin typeface="Aptos" panose="020B0004020202020204" pitchFamily="34" charset="0"/>
              </a:rPr>
              <a:t>: roban o dañan datos silenciosamente.</a:t>
            </a:r>
          </a:p>
          <a:p>
            <a:pPr lvl="1" algn="just">
              <a:buClr>
                <a:schemeClr val="accent2"/>
              </a:buClr>
            </a:pPr>
            <a:r>
              <a:rPr lang="es" sz="2800" b="1" dirty="0">
                <a:latin typeface="Aptos" panose="020B0004020202020204" pitchFamily="34" charset="0"/>
              </a:rPr>
              <a:t>Ransomware</a:t>
            </a:r>
            <a:r>
              <a:rPr lang="es" sz="2800" dirty="0">
                <a:latin typeface="Aptos" panose="020B0004020202020204" pitchFamily="34" charset="0"/>
              </a:rPr>
              <a:t>: toma sus archivos como rehenes para pedir un rescate.</a:t>
            </a:r>
          </a:p>
          <a:p>
            <a:pPr lvl="1" algn="just">
              <a:buClr>
                <a:schemeClr val="accent2"/>
              </a:buClr>
            </a:pPr>
            <a:r>
              <a:rPr lang="es" sz="2800" b="1" dirty="0">
                <a:latin typeface="Aptos" panose="020B0004020202020204" pitchFamily="34" charset="0"/>
              </a:rPr>
              <a:t>Phishing</a:t>
            </a:r>
            <a:r>
              <a:rPr lang="es" sz="2800" dirty="0">
                <a:latin typeface="Aptos" panose="020B0004020202020204" pitchFamily="34" charset="0"/>
              </a:rPr>
              <a:t>: Trucos para revelar información personal.</a:t>
            </a:r>
          </a:p>
          <a:p>
            <a:pPr algn="just"/>
            <a:r>
              <a:rPr lang="es" sz="3200" b="1" dirty="0">
                <a:latin typeface="Aptos" panose="020B0004020202020204" pitchFamily="34" charset="0"/>
              </a:rPr>
              <a:t>¿Sabías que? </a:t>
            </a:r>
            <a:r>
              <a:rPr lang="es" sz="3200" dirty="0">
                <a:latin typeface="Aptos" panose="020B0004020202020204" pitchFamily="34" charset="0"/>
              </a:rPr>
              <a:t>Se estima que los daños causados por los delitos cibernéticos costarán al mundo 6 billones de dólares anuales en 2021, cifra que aumentará a 10,5 billones de dólares en 2025.</a:t>
            </a:r>
          </a:p>
          <a:p>
            <a:pPr algn="just"/>
            <a:r>
              <a:rPr lang="es" sz="3200" b="1" dirty="0">
                <a:latin typeface="Aptos" panose="020B0004020202020204" pitchFamily="34" charset="0"/>
              </a:rPr>
              <a:t>Manténgase protegido </a:t>
            </a:r>
            <a:r>
              <a:rPr lang="es" sz="3200" dirty="0">
                <a:latin typeface="Aptos" panose="020B0004020202020204" pitchFamily="34" charset="0"/>
              </a:rPr>
              <a:t>: adopte medidas de seguridad proactivas: actualice el software, revise los correos electrónicos, proteja sus contraseñas y haga copias de seguridad de los datos con frecuencia.</a:t>
            </a:r>
          </a:p>
          <a:p>
            <a:pPr algn="just"/>
            <a:r>
              <a:rPr lang="es" sz="3200" b="1" dirty="0">
                <a:latin typeface="Aptos" panose="020B0004020202020204" pitchFamily="34" charset="0"/>
              </a:rPr>
              <a:t>Obtenga más información</a:t>
            </a:r>
            <a:r>
              <a:rPr lang="es" sz="3200" dirty="0">
                <a:latin typeface="Aptos" panose="020B0004020202020204" pitchFamily="34" charset="0"/>
              </a:rPr>
              <a:t>: visite </a:t>
            </a:r>
            <a:r>
              <a:rPr lang="es" sz="3200" dirty="0">
                <a:latin typeface="Aptos" panose="020B0004020202020204" pitchFamily="34" charset="0"/>
                <a:hlinkClick r:id="rId2"/>
              </a:rPr>
              <a:t>la Agencia de Seguridad de Infraestructura y Ciberseguridad (CISA) </a:t>
            </a:r>
            <a:r>
              <a:rPr lang="es" sz="3200" dirty="0">
                <a:latin typeface="Aptos" panose="020B0004020202020204" pitchFamily="34" charset="0"/>
              </a:rPr>
              <a:t>para obtener actualizaciones sobre cómo protegerse de las últimas amenazas.</a:t>
            </a:r>
          </a:p>
        </p:txBody>
      </p:sp>
    </p:spTree>
    <p:extLst>
      <p:ext uri="{BB962C8B-B14F-4D97-AF65-F5344CB8AC3E}">
        <p14:creationId xmlns:p14="http://schemas.microsoft.com/office/powerpoint/2010/main" val="40212023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4F7EBAE4-9945-4473-9E34-B2C66EA0F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4441"/>
            <a:ext cx="10412616" cy="105587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s" sz="4000" dirty="0">
                <a:latin typeface="Aptos" panose="020B0004020202020204" pitchFamily="34" charset="0"/>
                <a:cs typeface="Calibri" panose="020F0502020204030204" pitchFamily="34" charset="0"/>
              </a:rPr>
              <a:t>Dominando el arte de reconocer el phishing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093" y="1208652"/>
            <a:ext cx="8252260" cy="5256927"/>
          </a:xfrm>
        </p:spPr>
        <p:txBody>
          <a:bodyPr>
            <a:normAutofit fontScale="85000" lnSpcReduction="10000"/>
          </a:bodyPr>
          <a:lstStyle/>
          <a:p>
            <a:pPr>
              <a:spcAft>
                <a:spcPts val="600"/>
              </a:spcAft>
            </a:pPr>
            <a:r>
              <a:rPr lang="es" dirty="0">
                <a:latin typeface="Aptos" panose="020B0004020202020204" pitchFamily="34" charset="0"/>
              </a:rPr>
              <a:t>Los ataques de phishing se disfrazan hábilmente de entidades confiables para robar información confidencial. Verifique siempre el correo electrónico del remitente, evite hacer clic en enlaces sospechosos y nunca comparta información personal no solicitada. Utilice filtros de correo electrónico y software de seguridad para detectar y bloquear los intentos de phishing.</a:t>
            </a:r>
          </a:p>
          <a:p>
            <a:pPr lvl="1" algn="just"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s" b="1" dirty="0">
                <a:latin typeface="Aptos" panose="020B0004020202020204" pitchFamily="34" charset="0"/>
              </a:rPr>
              <a:t>Consejo rápido: </a:t>
            </a:r>
            <a:r>
              <a:rPr lang="es" dirty="0">
                <a:latin typeface="Aptos" panose="020B0004020202020204" pitchFamily="34" charset="0"/>
              </a:rPr>
              <a:t>habilite la autenticación de dos factores (2FA) en todas sus cuentas para obtener una capa adicional de seguridad contra el phishing.</a:t>
            </a:r>
          </a:p>
          <a:p>
            <a:pPr lvl="1" algn="just"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s" b="1" dirty="0">
                <a:latin typeface="Aptos" panose="020B0004020202020204" pitchFamily="34" charset="0"/>
              </a:rPr>
              <a:t>Opinión de experto: </a:t>
            </a:r>
            <a:r>
              <a:rPr lang="es" dirty="0">
                <a:latin typeface="Aptos" panose="020B0004020202020204" pitchFamily="34" charset="0"/>
              </a:rPr>
              <a:t>"La mejor </a:t>
            </a:r>
            <a:r>
              <a:rPr lang="es" dirty="0" err="1">
                <a:latin typeface="Aptos" panose="020B0004020202020204" pitchFamily="34" charset="0"/>
              </a:rPr>
              <a:t>defensa </a:t>
            </a:r>
            <a:r>
              <a:rPr lang="es" dirty="0">
                <a:latin typeface="Aptos" panose="020B0004020202020204" pitchFamily="34" charset="0"/>
              </a:rPr>
              <a:t>contra el phishing es la educación. Comprender las tácticas comunes que utilizan los estafadores es el primer paso para protegerse". - Kevin Mitnick, reconocido experto en ciberseguridad.</a:t>
            </a:r>
          </a:p>
          <a:p>
            <a:pPr lvl="1" algn="just"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s" b="1" dirty="0">
                <a:latin typeface="Aptos" panose="020B0004020202020204" pitchFamily="34" charset="0"/>
              </a:rPr>
              <a:t>Pregunta de desafío: </a:t>
            </a:r>
            <a:r>
              <a:rPr lang="es" dirty="0">
                <a:latin typeface="Aptos" panose="020B0004020202020204" pitchFamily="34" charset="0"/>
              </a:rPr>
              <a:t>¿Qué debe hacer primero si recibe un correo electrónico que le solicita una acción urgente e información personal? A) Responder de inmediato B) Verificar los datos del remitente C) Ignorar el correo electrónico</a:t>
            </a:r>
          </a:p>
        </p:txBody>
      </p:sp>
      <p:sp>
        <p:nvSpPr>
          <p:cNvPr id="20" name="!!Arc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89197" flipV="1">
            <a:off x="6261882" y="687822"/>
            <a:ext cx="5471147" cy="5471147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!!Oval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48561" y="921125"/>
            <a:ext cx="791021" cy="7695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ACB37D63-D747-A8B7-5AC6-D43B1D3979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0677" y="1845819"/>
            <a:ext cx="2382003" cy="3283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2776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BE27E721-AF77-4034-76E7-B653B6962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7885"/>
          </a:xfrm>
        </p:spPr>
        <p:txBody>
          <a:bodyPr>
            <a:normAutofit/>
          </a:bodyPr>
          <a:lstStyle/>
          <a:p>
            <a:pPr algn="l"/>
            <a:r>
              <a:rPr lang="es" dirty="0">
                <a:latin typeface="Aptos" panose="020B0004020202020204" pitchFamily="34" charset="0"/>
                <a:ea typeface="Cambria"/>
              </a:rPr>
              <a:t>Contraseñas y autenticación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9B82E99-8401-914C-FF78-385CEA3006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1027" y="1235232"/>
            <a:ext cx="10745263" cy="5257643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algn="just"/>
            <a:r>
              <a:rPr lang="es" dirty="0">
                <a:latin typeface="Aptos" panose="020B0004020202020204" pitchFamily="34" charset="0"/>
                <a:ea typeface="Cambria"/>
              </a:rPr>
              <a:t>Las contraseñas y los métodos de autenticación únicos y seguros protegen contra el acceso no autorizado. Utilice una combinación de letras, números y símbolos, y considere la posibilidad de utilizar un administrador de contraseñas para realizar un seguimiento de las contraseñas complejas.</a:t>
            </a:r>
          </a:p>
          <a:p>
            <a:pPr lvl="1" algn="just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s" sz="2800" b="1" dirty="0">
                <a:latin typeface="Aptos" panose="020B0004020202020204" pitchFamily="34" charset="0"/>
                <a:ea typeface="Cambria"/>
              </a:rPr>
              <a:t>Consejo rápido: </a:t>
            </a:r>
            <a:r>
              <a:rPr lang="es" sz="2800" dirty="0">
                <a:latin typeface="Aptos" panose="020B0004020202020204" pitchFamily="34" charset="0"/>
                <a:ea typeface="Cambria"/>
              </a:rPr>
              <a:t>cambie las contraseñas periódicamente y utilice una frase de contraseña que combine cuatro o más palabras no relacionadas para una seguridad sólida.</a:t>
            </a:r>
          </a:p>
          <a:p>
            <a:pPr lvl="1" algn="just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s" sz="2800" b="1" dirty="0">
                <a:latin typeface="Aptos" panose="020B0004020202020204" pitchFamily="34" charset="0"/>
                <a:ea typeface="Cambria"/>
              </a:rPr>
              <a:t>¿Qué pasaría si...? Escenario: </a:t>
            </a:r>
            <a:r>
              <a:rPr lang="es" sz="2800" dirty="0">
                <a:latin typeface="Aptos" panose="020B0004020202020204" pitchFamily="34" charset="0"/>
                <a:ea typeface="Cambria"/>
              </a:rPr>
              <a:t>imagina que tu contraseña fuera la misma para todas las cuentas y una fuera hackeada. ¿Qué tan rápido podrían hackear el resto?</a:t>
            </a:r>
          </a:p>
          <a:p>
            <a:pPr algn="just"/>
            <a:r>
              <a:rPr lang="es" dirty="0">
                <a:latin typeface="Aptos" panose="020B0004020202020204" pitchFamily="34" charset="0"/>
                <a:ea typeface="Cambria"/>
              </a:rPr>
              <a:t>Opinión del experto: “Las contraseñas son como la ropa interior: no dejes que la gente las vea, cámbialas muy a menudo y no deberías compartirlas con extraños”. - Chris Pirillo, experto en tecnología.</a:t>
            </a:r>
          </a:p>
        </p:txBody>
      </p:sp>
    </p:spTree>
    <p:extLst>
      <p:ext uri="{BB962C8B-B14F-4D97-AF65-F5344CB8AC3E}">
        <p14:creationId xmlns:p14="http://schemas.microsoft.com/office/powerpoint/2010/main" val="30486814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4F7EBAE4-9945-4473-9E34-B2C66EA0F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61" y="250032"/>
            <a:ext cx="11192579" cy="769564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s" sz="4000" dirty="0">
                <a:latin typeface="Aptos" panose="020B0004020202020204" pitchFamily="34" charset="0"/>
                <a:cs typeface="Calibri" panose="020F0502020204030204" pitchFamily="34" charset="0"/>
              </a:rPr>
              <a:t>Social Media Smarts: </a:t>
            </a:r>
            <a:r>
              <a:rPr lang="es" sz="2700" dirty="0">
                <a:latin typeface="Aptos" panose="020B0004020202020204" pitchFamily="34" charset="0"/>
                <a:cs typeface="Calibri" panose="020F0502020204030204" pitchFamily="34" charset="0"/>
              </a:rPr>
              <a:t>Cómo navegar en las redes sociales con sabiduría</a:t>
            </a:r>
            <a:endParaRPr lang="en-GB" sz="4000" dirty="0">
              <a:latin typeface="Aptos" panose="020B00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024" y="1208652"/>
            <a:ext cx="7758262" cy="5160250"/>
          </a:xfrm>
        </p:spPr>
        <p:txBody>
          <a:bodyPr>
            <a:normAutofit fontScale="92500"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s" dirty="0">
                <a:latin typeface="Aptos" panose="020B0004020202020204" pitchFamily="34" charset="0"/>
              </a:rPr>
              <a:t>Las redes sociales son un arma de doble filo: ofrecen conexión y comunidad, pero también riesgos para la privacidad. Personaliza tu configuración de privacidad, ten cuidado con lo que compartes y aprende a usar las herramientas de la plataforma para denunciar y bloquear el acoso.</a:t>
            </a:r>
          </a:p>
          <a:p>
            <a:pPr>
              <a:spcAft>
                <a:spcPts val="600"/>
              </a:spcAft>
            </a:pPr>
            <a:r>
              <a:rPr lang="es" b="1" dirty="0">
                <a:latin typeface="Aptos" panose="020B0004020202020204" pitchFamily="34" charset="0"/>
              </a:rPr>
              <a:t>Consejo rápido: </a:t>
            </a:r>
            <a:r>
              <a:rPr lang="es" dirty="0">
                <a:latin typeface="Aptos" panose="020B0004020202020204" pitchFamily="34" charset="0"/>
              </a:rPr>
              <a:t>revise periódicamente quién tiene acceso para ver sus publicaciones e información personal en las plataformas de redes sociales.</a:t>
            </a:r>
          </a:p>
          <a:p>
            <a:pPr>
              <a:spcAft>
                <a:spcPts val="600"/>
              </a:spcAft>
            </a:pPr>
            <a:r>
              <a:rPr lang="es" b="1" dirty="0">
                <a:latin typeface="Aptos" panose="020B0004020202020204" pitchFamily="34" charset="0"/>
              </a:rPr>
              <a:t>Pregunta de desafío: </a:t>
            </a:r>
            <a:r>
              <a:rPr lang="es" dirty="0">
                <a:latin typeface="Aptos" panose="020B0004020202020204" pitchFamily="34" charset="0"/>
              </a:rPr>
              <a:t>¿Con qué frecuencia debería revisar y actualizar su configuración de privacidad en las redes sociales? A) Una vez al año B) Después de cada actualización C) Mensualmente</a:t>
            </a:r>
          </a:p>
        </p:txBody>
      </p:sp>
      <p:sp>
        <p:nvSpPr>
          <p:cNvPr id="20" name="!!Arc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89197" flipV="1">
            <a:off x="6261882" y="687822"/>
            <a:ext cx="5471147" cy="5471147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!!Oval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48561" y="921125"/>
            <a:ext cx="791021" cy="7695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Εικόνα 4">
            <a:extLst>
              <a:ext uri="{FF2B5EF4-FFF2-40B4-BE49-F238E27FC236}">
                <a16:creationId xmlns:a16="http://schemas.microsoft.com/office/drawing/2014/main" id="{B532F5BA-A168-A8AC-F706-F5B0AC1C7E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5647" y="1811599"/>
            <a:ext cx="2843331" cy="3781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728296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Motí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FC39A8C05164174D8B0CC0E9EA7C08B6" ma:contentTypeVersion="15" ma:contentTypeDescription="Crear nuevo documento." ma:contentTypeScope="" ma:versionID="f705f402e8dddb31b35b2f3b47b04399">
  <xsd:schema xmlns:xsd="http://www.w3.org/2001/XMLSchema" xmlns:xs="http://www.w3.org/2001/XMLSchema" xmlns:p="http://schemas.microsoft.com/office/2006/metadata/properties" xmlns:ns2="48bc9dea-9bf6-49de-a95a-f1fa7fcbbbfa" xmlns:ns3="86c132ca-d2ce-4f1f-9992-28ad6e1060fc" targetNamespace="http://schemas.microsoft.com/office/2006/metadata/properties" ma:root="true" ma:fieldsID="98c73005377d771f87dd7fe60882c455" ns2:_="" ns3:_="">
    <xsd:import namespace="48bc9dea-9bf6-49de-a95a-f1fa7fcbbbfa"/>
    <xsd:import namespace="86c132ca-d2ce-4f1f-9992-28ad6e1060f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bc9dea-9bf6-49de-a95a-f1fa7fcbbb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Etiquetas de imagen" ma:readOnly="false" ma:fieldId="{5cf76f15-5ced-4ddc-b409-7134ff3c332f}" ma:taxonomyMulti="true" ma:sspId="6badb5f0-a2b0-4fa5-985f-380381272ce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c132ca-d2ce-4f1f-9992-28ad6e1060fc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3bfbb99d-d6f2-44e8-a286-c464fbd028c5}" ma:internalName="TaxCatchAll" ma:showField="CatchAllData" ma:web="86c132ca-d2ce-4f1f-9992-28ad6e1060f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6c132ca-d2ce-4f1f-9992-28ad6e1060fc" xsi:nil="true"/>
    <lcf76f155ced4ddcb4097134ff3c332f xmlns="48bc9dea-9bf6-49de-a95a-f1fa7fcbbbfa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39E610D-2AA5-4DB0-AE9A-5A806C93AE0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9EB8EB9-6A78-49BD-8AB8-0ECD7FD97E44}"/>
</file>

<file path=customXml/itemProps3.xml><?xml version="1.0" encoding="utf-8"?>
<ds:datastoreItem xmlns:ds="http://schemas.openxmlformats.org/officeDocument/2006/customXml" ds:itemID="{E0200AA9-02BF-40F6-BEEC-73EBC940B140}">
  <ds:schemaRefs>
    <ds:schemaRef ds:uri="http://schemas.microsoft.com/office/2006/metadata/properties"/>
    <ds:schemaRef ds:uri="http://schemas.microsoft.com/office/infopath/2007/PartnerControls"/>
    <ds:schemaRef ds:uri="86c132ca-d2ce-4f1f-9992-28ad6e1060fc"/>
    <ds:schemaRef ds:uri="48bc9dea-9bf6-49de-a95a-f1fa7fcbbbfa"/>
    <ds:schemaRef ds:uri="31b0f1b5-1a63-45f8-853b-22b3566b22e9"/>
    <ds:schemaRef ds:uri="c4569630-81ac-4fe0-a81e-3f9a2f8dc51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2400</Words>
  <Application>Microsoft Office PowerPoint</Application>
  <PresentationFormat>Panorámica</PresentationFormat>
  <Paragraphs>96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17</vt:i4>
      </vt:variant>
    </vt:vector>
  </HeadingPairs>
  <TitlesOfParts>
    <vt:vector size="25" baseType="lpstr">
      <vt:lpstr>Aptos</vt:lpstr>
      <vt:lpstr>Aptos Display</vt:lpstr>
      <vt:lpstr>Arial</vt:lpstr>
      <vt:lpstr>Calibri</vt:lpstr>
      <vt:lpstr>Cambria</vt:lpstr>
      <vt:lpstr>Wingdings</vt:lpstr>
      <vt:lpstr>Motív Office</vt:lpstr>
      <vt:lpstr>1_Motív Office</vt:lpstr>
      <vt:lpstr>Ciudadanía digital: Seguridad en línea y derechos digitales</vt:lpstr>
      <vt:lpstr>Seguridad en línea y derechos digitales</vt:lpstr>
      <vt:lpstr>Los pilares de la seguridad en línea</vt:lpstr>
      <vt:lpstr>Sus derechos digitales explicados</vt:lpstr>
      <vt:lpstr>Protegiendo su privacidad en línea</vt:lpstr>
      <vt:lpstr>Navegando por el panorama de las amenazas cibernéticas</vt:lpstr>
      <vt:lpstr>Dominando el arte de reconocer el phishing</vt:lpstr>
      <vt:lpstr>Contraseñas y autenticación</vt:lpstr>
      <vt:lpstr>Social Media Smarts: Cómo navegar en las redes sociales con sabiduría</vt:lpstr>
      <vt:lpstr>Comprender la recopilación de datos  Desmitificar la recopilación de datos</vt:lpstr>
      <vt:lpstr>El derecho al olvido:  cómo ejercer el derecho al olvido</vt:lpstr>
      <vt:lpstr>Acoso digital y cómo combatirlo</vt:lpstr>
      <vt:lpstr>Adopción de la comunicación cifrada</vt:lpstr>
      <vt:lpstr>Transacciones seguras en línea</vt:lpstr>
      <vt:lpstr>Alfabetización digital para todos</vt:lpstr>
      <vt:lpstr>Dando forma al futuro digital: su papel en el futuro digital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Building Digital Resilience by Making Digital Wellbeing and Security Accessible to All 2022-2-SK01-KA220-ADU-000096888</dc:title>
  <dc:creator>Alexandros Koumanis</dc:creator>
  <cp:lastModifiedBy>aifed</cp:lastModifiedBy>
  <cp:revision>33</cp:revision>
  <dcterms:created xsi:type="dcterms:W3CDTF">2024-06-25T09:00:25Z</dcterms:created>
  <dcterms:modified xsi:type="dcterms:W3CDTF">2024-10-11T11:33:31Z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0x010100FC39A8C05164174D8B0CC0E9EA7C08B6</vt:lpwstr>
  </property>
  <property fmtid="{D5CDD505-2E9C-101B-9397-08002B2CF9AE}" pid="3" name="MediaServiceImageTags">
    <vt:lpwstr/>
  </property>
</Properties>
</file>