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sldIdLst>
    <p:sldId id="295" r:id="rId6"/>
    <p:sldId id="296" r:id="rId7"/>
    <p:sldId id="298" r:id="rId8"/>
    <p:sldId id="299" r:id="rId9"/>
    <p:sldId id="300" r:id="rId10"/>
    <p:sldId id="301" r:id="rId11"/>
    <p:sldId id="302" r:id="rId12"/>
    <p:sldId id="303" r:id="rId13"/>
    <p:sldId id="304" r:id="rId14"/>
    <p:sldId id="305" r:id="rId15"/>
    <p:sldId id="306" r:id="rId16"/>
    <p:sldId id="307" r:id="rId17"/>
    <p:sldId id="290" r:id="rId18"/>
    <p:sldId id="308" r:id="rId19"/>
    <p:sldId id="309" r:id="rId20"/>
    <p:sldId id="310" r:id="rId21"/>
    <p:sldId id="311" r:id="rId22"/>
    <p:sldId id="312" r:id="rId23"/>
    <p:sldId id="313" r:id="rId24"/>
    <p:sldId id="314" r:id="rId25"/>
    <p:sldId id="315" r:id="rId26"/>
    <p:sldId id="265"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2A41E-3BAE-B950-54B3-A4F2C6B49AC0}" v="6" dt="2024-06-25T11:17:37.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es" b="1">
              <a:latin typeface="Aptos" panose="020B0004020202020204" pitchFamily="34" charset="0"/>
              <a:cs typeface="Calibri" panose="020F0502020204030204" pitchFamily="34" charset="0"/>
            </a:rPr>
            <a:t>¿Qué es la cultura? </a:t>
          </a:r>
        </a:p>
        <a:p>
          <a:pPr>
            <a:spcAft>
              <a:spcPts val="0"/>
            </a:spcAft>
          </a:pPr>
          <a:r>
            <a:rPr lang="es">
              <a:latin typeface="Aptos" panose="020B0004020202020204" pitchFamily="34" charset="0"/>
              <a:cs typeface="Calibri" panose="020F0502020204030204" pitchFamily="34" charset="0"/>
            </a:rPr>
            <a:t>La cultura se refiere a un conjunto de significados, símbolos, conocimientos y lenguajes compartidos a través de los cuales un grupo cultural se relaciona con la realidad.</a:t>
          </a:r>
          <a:endParaRPr lang="en-US">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es" b="1" dirty="0">
              <a:latin typeface="Aptos" panose="020B0004020202020204" pitchFamily="34" charset="0"/>
              <a:cs typeface="Calibri" panose="020F0502020204030204" pitchFamily="34" charset="0"/>
            </a:rPr>
            <a:t>¿Qué es un grupo cultural?</a:t>
          </a:r>
          <a:endParaRPr lang="sk-SK" b="1" dirty="0">
            <a:latin typeface="Aptos" panose="020B0004020202020204" pitchFamily="34" charset="0"/>
            <a:cs typeface="Calibri" panose="020F0502020204030204" pitchFamily="34" charset="0"/>
          </a:endParaRPr>
        </a:p>
        <a:p>
          <a:pPr>
            <a:spcAft>
              <a:spcPts val="0"/>
            </a:spcAft>
          </a:pPr>
          <a:r>
            <a:rPr lang="es" dirty="0">
              <a:latin typeface="Aptos" panose="020B0004020202020204" pitchFamily="34" charset="0"/>
              <a:cs typeface="Calibri" panose="020F0502020204030204" pitchFamily="34" charset="0"/>
            </a:rPr>
            <a:t>Un grupo cultural se define como un conjunto de individuos que comparten un conjunto básico de creencias, patrones de comportamiento y valores.</a:t>
          </a:r>
          <a:endParaRPr lang="en-US" dirty="0">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es" dirty="0">
              <a:latin typeface="Aptos" panose="020B0004020202020204" pitchFamily="34" charset="0"/>
              <a:cs typeface="Calibri" panose="020F0502020204030204" pitchFamily="34" charset="0"/>
            </a:rPr>
            <a:t>Se refiere a </a:t>
          </a:r>
          <a:r>
            <a:rPr lang="es" b="1" dirty="0">
              <a:latin typeface="Aptos" panose="020B0004020202020204" pitchFamily="34" charset="0"/>
              <a:cs typeface="Calibri" panose="020F0502020204030204" pitchFamily="34" charset="0"/>
            </a:rPr>
            <a:t>los grupos en los que nacemos</a:t>
          </a:r>
          <a:r>
            <a:rPr lang="es" dirty="0">
              <a:latin typeface="Aptos" panose="020B0004020202020204" pitchFamily="34" charset="0"/>
              <a:cs typeface="Calibri" panose="020F0502020204030204" pitchFamily="34" charset="0"/>
            </a:rPr>
            <a:t>, como la raza, el origen nacional, el género, la clase o la religión.</a:t>
          </a:r>
          <a:endParaRPr lang="en-US" dirty="0">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es" sz="1400" dirty="0">
              <a:latin typeface="Aptos" panose="020B0004020202020204" pitchFamily="34" charset="0"/>
              <a:cs typeface="Calibri" panose="020F0502020204030204" pitchFamily="34" charset="0"/>
            </a:rPr>
            <a:t>También puede incluir </a:t>
          </a:r>
          <a:r>
            <a:rPr lang="es" sz="1400" b="1" dirty="0">
              <a:latin typeface="Aptos" panose="020B0004020202020204" pitchFamily="34" charset="0"/>
              <a:cs typeface="Calibri" panose="020F0502020204030204" pitchFamily="34" charset="0"/>
            </a:rPr>
            <a:t>grupos a los que nos volvemos parte</a:t>
          </a:r>
          <a:r>
            <a:rPr lang="es" sz="1400" dirty="0">
              <a:latin typeface="Aptos" panose="020B0004020202020204" pitchFamily="34" charset="0"/>
              <a:cs typeface="Calibri" panose="020F0502020204030204" pitchFamily="34" charset="0"/>
            </a:rPr>
            <a:t>. Por ejemplo, es posible adquirir una nueva cultura al mudarnos a un nuevo país o barrio, al unirnos a una nueva ocupación o a un club deportivo o cultural, por un cambio de estatus económico, al quedar discapacitado, etc.</a:t>
          </a:r>
          <a:endParaRPr lang="en-GB" sz="140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pt>
    <dgm:pt modelId="{6E7072B4-3EEC-490A-90B4-414DEA85C6E4}" type="pres">
      <dgm:prSet presAssocID="{F9C2F4BE-EB9B-4688-A872-ADD58D39D041}" presName="node" presStyleLbl="node1" presStyleIdx="0" presStyleCnt="4">
        <dgm:presLayoutVars>
          <dgm:bulletEnabled val="1"/>
        </dgm:presLayoutVars>
      </dgm:prSet>
      <dgm:spPr/>
    </dgm:pt>
    <dgm:pt modelId="{55D2B923-CC5B-4EE2-8282-B5A93F8FD380}" type="pres">
      <dgm:prSet presAssocID="{97070667-920B-4A5C-879E-A0476EF7D076}" presName="sibTrans" presStyleLbl="sibTrans1D1" presStyleIdx="0" presStyleCnt="3"/>
      <dgm:spPr/>
    </dgm:pt>
    <dgm:pt modelId="{F47BBC3C-3165-4B6E-989F-BB0A18B9D768}" type="pres">
      <dgm:prSet presAssocID="{97070667-920B-4A5C-879E-A0476EF7D076}" presName="connectorText" presStyleLbl="sibTrans1D1" presStyleIdx="0" presStyleCnt="3"/>
      <dgm:spPr/>
    </dgm:pt>
    <dgm:pt modelId="{6FA60F11-CB14-469A-ADD5-82CD6F7D3EE2}" type="pres">
      <dgm:prSet presAssocID="{F896F5E4-15BF-42B7-A51E-CA6559A2EC6C}" presName="node" presStyleLbl="node1" presStyleIdx="1" presStyleCnt="4">
        <dgm:presLayoutVars>
          <dgm:bulletEnabled val="1"/>
        </dgm:presLayoutVars>
      </dgm:prSet>
      <dgm:spPr/>
    </dgm:pt>
    <dgm:pt modelId="{C400297C-FA05-4B74-A59C-2BEB62953FDD}" type="pres">
      <dgm:prSet presAssocID="{2A6D5719-2F96-47BE-B966-4671EADC725C}" presName="sibTrans" presStyleLbl="sibTrans1D1" presStyleIdx="1" presStyleCnt="3"/>
      <dgm:spPr/>
    </dgm:pt>
    <dgm:pt modelId="{EB56155D-76A8-488C-866B-B452C7D52C4A}" type="pres">
      <dgm:prSet presAssocID="{2A6D5719-2F96-47BE-B966-4671EADC725C}" presName="connectorText" presStyleLbl="sibTrans1D1" presStyleIdx="1" presStyleCnt="3"/>
      <dgm:spPr/>
    </dgm:pt>
    <dgm:pt modelId="{276503E6-BCF1-45DB-B223-CCA23B11B2D5}" type="pres">
      <dgm:prSet presAssocID="{2B8326B8-167C-472B-8A31-DD4D5FF85964}" presName="node" presStyleLbl="node1" presStyleIdx="2" presStyleCnt="4">
        <dgm:presLayoutVars>
          <dgm:bulletEnabled val="1"/>
        </dgm:presLayoutVars>
      </dgm:prSet>
      <dgm:spPr/>
    </dgm:pt>
    <dgm:pt modelId="{63527F1E-D72A-4448-AE51-41CB1A8F979D}" type="pres">
      <dgm:prSet presAssocID="{9DF25FDF-D115-4827-87D9-EA742B190B06}" presName="sibTrans" presStyleLbl="sibTrans1D1" presStyleIdx="2" presStyleCnt="3"/>
      <dgm:spPr/>
    </dgm:pt>
    <dgm:pt modelId="{66D24D4A-07CD-48DC-8A5E-62FDD1F6FE00}" type="pres">
      <dgm:prSet presAssocID="{9DF25FDF-D115-4827-87D9-EA742B190B06}" presName="connectorText" presStyleLbl="sibTrans1D1" presStyleIdx="2" presStyleCnt="3"/>
      <dgm:spPr/>
    </dgm:pt>
    <dgm:pt modelId="{D0B18841-50B3-406B-B5E1-97D50C61189A}" type="pres">
      <dgm:prSet presAssocID="{052DF383-350B-4FD4-8E25-ED07FDA23290}" presName="node" presStyleLbl="node1" presStyleIdx="3" presStyleCnt="4">
        <dgm:presLayoutVars>
          <dgm:bulletEnabled val="1"/>
        </dgm:presLayoutVars>
      </dgm:prSet>
      <dgm:spPr/>
    </dgm:pt>
  </dgm:ptLst>
  <dgm:cxnLst>
    <dgm:cxn modelId="{0FA6AC17-C932-4C9A-B321-46CC2181D122}" type="presOf" srcId="{F9C2F4BE-EB9B-4688-A872-ADD58D39D041}" destId="{6E7072B4-3EEC-490A-90B4-414DEA85C6E4}" srcOrd="0"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C9FEF33-784D-4E76-A7ED-8DA9F1794938}" type="presOf" srcId="{052DF383-350B-4FD4-8E25-ED07FDA23290}" destId="{D0B18841-50B3-406B-B5E1-97D50C61189A}"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2059609A-743D-4D09-A311-5A953048C24F}" type="presOf" srcId="{9DF25FDF-D115-4827-87D9-EA742B190B06}" destId="{63527F1E-D72A-4448-AE51-41CB1A8F979D}"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ABA113C5-D4C7-4763-82F4-3A0B02633AC1}" type="presOf" srcId="{9DF25FDF-D115-4827-87D9-EA742B190B06}" destId="{66D24D4A-07CD-48DC-8A5E-62FDD1F6FE00}" srcOrd="1" destOrd="0" presId="urn:microsoft.com/office/officeart/2016/7/layout/RepeatingBendingProcessNew"/>
    <dgm:cxn modelId="{54F57CD8-0084-4352-8E00-3DA47B8ED5A2}" srcId="{795DB165-D3FA-48F5-B897-6D11180F3A13}" destId="{052DF383-350B-4FD4-8E25-ED07FDA23290}" srcOrd="3" destOrd="0" parTransId="{96A76F2E-23E4-4A53-8868-A369F11AD4B1}" sibTransId="{6D885AD1-90E2-429E-86BB-70C35AC05FC3}"/>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es" sz="1400" b="1" kern="1200">
              <a:latin typeface="Aptos" panose="020B0004020202020204" pitchFamily="34" charset="0"/>
              <a:cs typeface="Calibri" panose="020F0502020204030204" pitchFamily="34" charset="0"/>
            </a:rPr>
            <a:t>¿Qué es la cultura? </a:t>
          </a:r>
        </a:p>
        <a:p>
          <a:pPr marL="0" lvl="0" indent="0" algn="ctr" defTabSz="622300">
            <a:lnSpc>
              <a:spcPct val="90000"/>
            </a:lnSpc>
            <a:spcBef>
              <a:spcPct val="0"/>
            </a:spcBef>
            <a:spcAft>
              <a:spcPts val="0"/>
            </a:spcAft>
            <a:buNone/>
          </a:pPr>
          <a:r>
            <a:rPr lang="es" sz="1400" kern="1200">
              <a:latin typeface="Aptos" panose="020B0004020202020204" pitchFamily="34" charset="0"/>
              <a:cs typeface="Calibri" panose="020F0502020204030204" pitchFamily="34" charset="0"/>
            </a:rPr>
            <a:t>La cultura se refiere a un conjunto de significados, símbolos, conocimientos y lenguajes compartidos a través de los cuales un grupo cultural se relaciona con la realidad.</a:t>
          </a:r>
          <a:endParaRPr lang="en-US" sz="1400" kern="120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es" sz="1400" b="1" kern="1200" dirty="0">
              <a:latin typeface="Aptos" panose="020B0004020202020204" pitchFamily="34" charset="0"/>
              <a:cs typeface="Calibri" panose="020F0502020204030204" pitchFamily="34" charset="0"/>
            </a:rPr>
            <a:t>¿Qué es un grupo cultural?</a:t>
          </a:r>
          <a:endParaRPr lang="sk-SK" sz="1400" b="1" kern="1200" dirty="0">
            <a:latin typeface="Aptos" panose="020B0004020202020204" pitchFamily="34" charset="0"/>
            <a:cs typeface="Calibri" panose="020F0502020204030204" pitchFamily="34" charset="0"/>
          </a:endParaRPr>
        </a:p>
        <a:p>
          <a:pPr marL="0" lvl="0" indent="0" algn="ctr" defTabSz="622300">
            <a:lnSpc>
              <a:spcPct val="90000"/>
            </a:lnSpc>
            <a:spcBef>
              <a:spcPct val="0"/>
            </a:spcBef>
            <a:spcAft>
              <a:spcPts val="0"/>
            </a:spcAft>
            <a:buNone/>
          </a:pPr>
          <a:r>
            <a:rPr lang="es" sz="1400" kern="1200" dirty="0">
              <a:latin typeface="Aptos" panose="020B0004020202020204" pitchFamily="34" charset="0"/>
              <a:cs typeface="Calibri" panose="020F0502020204030204" pitchFamily="34" charset="0"/>
            </a:rPr>
            <a:t>Un grupo cultural se define como un conjunto de individuos que comparten un conjunto básico de creencias, patrones de comportamiento y valores.</a:t>
          </a:r>
          <a:endParaRPr lang="en-US" sz="1400" kern="1200" dirty="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es" sz="1400" kern="1200" dirty="0">
              <a:latin typeface="Aptos" panose="020B0004020202020204" pitchFamily="34" charset="0"/>
              <a:cs typeface="Calibri" panose="020F0502020204030204" pitchFamily="34" charset="0"/>
            </a:rPr>
            <a:t>Se refiere a </a:t>
          </a:r>
          <a:r>
            <a:rPr lang="es" sz="1400" b="1" kern="1200" dirty="0">
              <a:latin typeface="Aptos" panose="020B0004020202020204" pitchFamily="34" charset="0"/>
              <a:cs typeface="Calibri" panose="020F0502020204030204" pitchFamily="34" charset="0"/>
            </a:rPr>
            <a:t>los grupos en los que nacemos</a:t>
          </a:r>
          <a:r>
            <a:rPr lang="es" sz="1400" kern="1200" dirty="0">
              <a:latin typeface="Aptos" panose="020B0004020202020204" pitchFamily="34" charset="0"/>
              <a:cs typeface="Calibri" panose="020F0502020204030204" pitchFamily="34" charset="0"/>
            </a:rPr>
            <a:t>, como la raza, el origen nacional, el género, la clase o la religión.</a:t>
          </a:r>
          <a:endParaRPr lang="en-US" sz="1400" kern="1200" dirty="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es" sz="1400" kern="1200" dirty="0">
              <a:latin typeface="Aptos" panose="020B0004020202020204" pitchFamily="34" charset="0"/>
              <a:cs typeface="Calibri" panose="020F0502020204030204" pitchFamily="34" charset="0"/>
            </a:rPr>
            <a:t>También puede incluir </a:t>
          </a:r>
          <a:r>
            <a:rPr lang="es" sz="1400" b="1" kern="1200" dirty="0">
              <a:latin typeface="Aptos" panose="020B0004020202020204" pitchFamily="34" charset="0"/>
              <a:cs typeface="Calibri" panose="020F0502020204030204" pitchFamily="34" charset="0"/>
            </a:rPr>
            <a:t>grupos a los que nos volvemos parte</a:t>
          </a:r>
          <a:r>
            <a:rPr lang="es" sz="1400" kern="1200" dirty="0">
              <a:latin typeface="Aptos" panose="020B0004020202020204" pitchFamily="34" charset="0"/>
              <a:cs typeface="Calibri" panose="020F0502020204030204" pitchFamily="34" charset="0"/>
            </a:rPr>
            <a:t>. Por ejemplo, es posible adquirir una nueva cultura al mudarnos a un nuevo país o barrio, al unirnos a una nueva ocupación o a un club deportivo o cultural, por un cambio de estatus económico, al quedar discapacitado, etc.</a:t>
          </a:r>
          <a:endParaRPr lang="en-GB" sz="140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1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26708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26159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171845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26588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388569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59924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3478189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126720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7788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28280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69292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8451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31702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3527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‹Nº›</a:t>
            </a:fld>
            <a:endParaRPr lang="en-GB"/>
          </a:p>
        </p:txBody>
      </p:sp>
    </p:spTree>
    <p:extLst>
      <p:ext uri="{BB962C8B-B14F-4D97-AF65-F5344CB8AC3E}">
        <p14:creationId xmlns:p14="http://schemas.microsoft.com/office/powerpoint/2010/main" val="14857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602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‹Nº›</a:t>
            </a:fld>
            <a:endParaRPr lang="en-GB"/>
          </a:p>
        </p:txBody>
      </p:sp>
    </p:spTree>
    <p:extLst>
      <p:ext uri="{BB962C8B-B14F-4D97-AF65-F5344CB8AC3E}">
        <p14:creationId xmlns:p14="http://schemas.microsoft.com/office/powerpoint/2010/main" val="2980076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es-ES" b="1" dirty="0">
                <a:solidFill>
                  <a:srgbClr val="FFAA5A"/>
                </a:solidFill>
                <a:latin typeface="+mn-lt"/>
                <a:ea typeface="Cambria" panose="02040503050406030204" pitchFamily="18" charset="0"/>
                <a:cs typeface="Calibri" panose="020F0502020204030204" pitchFamily="34" charset="0"/>
              </a:rPr>
              <a:t>Ciudadanía digital: uso ético de la tecnología digital</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Obrázok 18" descr="Obrázok, na ktorom je text">
            <a:extLst>
              <a:ext uri="{FF2B5EF4-FFF2-40B4-BE49-F238E27FC236}">
                <a16:creationId xmlns:a16="http://schemas.microsoft.com/office/drawing/2014/main" id="{A34B1F93-7319-3B02-1A2A-A41863D32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616" y="963504"/>
            <a:ext cx="2406814" cy="529376"/>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Building Digital Resilience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by Making Digital Wellbeing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and Security Accessible to All</a:t>
            </a:r>
            <a:b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100" b="0" i="0" u="none" strike="noStrike" kern="1200" cap="none" spc="0" normalizeH="0" baseline="0" noProof="0" dirty="0">
                <a:ln>
                  <a:noFill/>
                </a:ln>
                <a:solidFill>
                  <a:prstClr val="black"/>
                </a:solidFill>
                <a:effectLst/>
                <a:uLnTx/>
                <a:uFillTx/>
                <a:latin typeface="Aptos" panose="02110004020202020204"/>
                <a:ea typeface="+mj-ea"/>
                <a:cs typeface="+mj-cs"/>
              </a:rPr>
              <a:t>2022-2-SK01-KA220-ADU-000096888</a:t>
            </a:r>
            <a:endParaRPr kumimoji="0" lang="en-GB" sz="1400" b="0"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026" name="Picture 2" descr="Is digital citizenship really that different than citizens… | Flickr">
            <a:extLst>
              <a:ext uri="{FF2B5EF4-FFF2-40B4-BE49-F238E27FC236}">
                <a16:creationId xmlns:a16="http://schemas.microsoft.com/office/drawing/2014/main" id="{3F8A124C-7493-AF86-605C-584A40A8BAF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71" t="11652" r="1051" b="6954"/>
          <a:stretch/>
        </p:blipFill>
        <p:spPr bwMode="auto">
          <a:xfrm>
            <a:off x="1099553" y="1611198"/>
            <a:ext cx="3686091" cy="30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br>
              <a:rPr lang="sk-SK" sz="4000" dirty="0">
                <a:latin typeface="Aptos" panose="020B0004020202020204" pitchFamily="34" charset="0"/>
                <a:cs typeface="Calibri" panose="020F0502020204030204" pitchFamily="34" charset="0"/>
              </a:rPr>
            </a:br>
            <a:r>
              <a:rPr lang="es-ES" sz="3600" dirty="0">
                <a:solidFill>
                  <a:srgbClr val="FFAA5A"/>
                </a:solidFill>
                <a:latin typeface="Aptos" panose="020B0004020202020204" pitchFamily="34" charset="0"/>
                <a:cs typeface="Calibri" panose="020F0502020204030204" pitchFamily="34" charset="0"/>
              </a:rPr>
              <a:t>¿Qué es la categorización social?</a:t>
            </a:r>
            <a:endParaRPr lang="en-GB" sz="4000" dirty="0">
              <a:solidFill>
                <a:srgbClr val="FFAA5A"/>
              </a:solidFill>
              <a:latin typeface="Aptos" panose="020B0004020202020204" pitchFamily="34" charset="0"/>
              <a:cs typeface="Calibri" panose="020F050202020403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9207143-C2CD-3B2C-3B7E-7C434008867F}"/>
              </a:ext>
            </a:extLst>
          </p:cNvPr>
          <p:cNvSpPr>
            <a:spLocks noGrp="1"/>
          </p:cNvSpPr>
          <p:nvPr/>
        </p:nvSpPr>
        <p:spPr>
          <a:xfrm>
            <a:off x="152361" y="1967713"/>
            <a:ext cx="6312381" cy="4136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s" sz="4000" dirty="0">
                <a:latin typeface="Aptos" panose="020B0004020202020204" pitchFamily="34" charset="0"/>
              </a:rPr>
              <a:t> </a:t>
            </a:r>
            <a:r>
              <a:rPr lang="es" sz="4000" b="1" dirty="0">
                <a:latin typeface="Aptos" panose="020B0004020202020204" pitchFamily="34" charset="0"/>
              </a:rPr>
              <a:t>¿Por qué? </a:t>
            </a:r>
            <a:r>
              <a:rPr lang="es" sz="4000" dirty="0">
                <a:latin typeface="Aptos" panose="020B0004020202020204" pitchFamily="34" charset="0"/>
              </a:rPr>
              <a:t>Para reducir la complejidad de la realidad.</a:t>
            </a:r>
          </a:p>
          <a:p>
            <a:pPr>
              <a:spcAft>
                <a:spcPts val="600"/>
              </a:spcAft>
            </a:pPr>
            <a:r>
              <a:rPr lang="es" sz="4000" b="1" dirty="0">
                <a:latin typeface="Aptos" panose="020B0004020202020204" pitchFamily="34" charset="0"/>
              </a:rPr>
              <a:t>¿Riesgo? </a:t>
            </a:r>
            <a:r>
              <a:rPr lang="es" sz="4000" dirty="0">
                <a:latin typeface="Aptos" panose="020B0004020202020204" pitchFamily="34" charset="0"/>
              </a:rPr>
              <a:t>Perder la especificidad de cada individuo.</a:t>
            </a:r>
          </a:p>
          <a:p>
            <a:pPr marL="0" indent="0">
              <a:spcAft>
                <a:spcPts val="600"/>
              </a:spcAft>
              <a:buNone/>
            </a:pPr>
            <a:endParaRPr lang="en-GB" sz="4000" dirty="0">
              <a:latin typeface="Aptos" panose="020B0004020202020204" pitchFamily="34" charset="0"/>
            </a:endParaRPr>
          </a:p>
        </p:txBody>
      </p:sp>
    </p:spTree>
    <p:extLst>
      <p:ext uri="{BB962C8B-B14F-4D97-AF65-F5344CB8AC3E}">
        <p14:creationId xmlns:p14="http://schemas.microsoft.com/office/powerpoint/2010/main" val="2788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br>
              <a:rPr lang="sk-SK" sz="4000" dirty="0">
                <a:latin typeface="Aptos" panose="020B0004020202020204" pitchFamily="34" charset="0"/>
                <a:cs typeface="Calibri" panose="020F0502020204030204" pitchFamily="34" charset="0"/>
              </a:rPr>
            </a:br>
            <a:r>
              <a:rPr lang="es-ES" sz="3600" dirty="0">
                <a:solidFill>
                  <a:srgbClr val="FFAA5A"/>
                </a:solidFill>
                <a:latin typeface="Aptos" panose="020B0004020202020204" pitchFamily="34" charset="0"/>
                <a:cs typeface="Calibri" panose="020F0502020204030204" pitchFamily="34" charset="0"/>
              </a:rPr>
              <a:t>¿Cómo superar la categorización social?</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s" sz="3600" b="1" dirty="0">
                <a:latin typeface="Aptos" panose="020B0004020202020204" pitchFamily="34" charset="0"/>
              </a:rPr>
              <a:t>Creando un nuevo grupo cultural común.</a:t>
            </a:r>
            <a:endParaRPr lang="en-GB" sz="3600" b="1" dirty="0">
              <a:latin typeface="Aptos" panose="020B0004020202020204" pitchFamily="34" charset="0"/>
            </a:endParaRPr>
          </a:p>
          <a:p>
            <a:pPr lvl="1">
              <a:spcAft>
                <a:spcPts val="600"/>
              </a:spcAft>
              <a:buClr>
                <a:srgbClr val="FFAA5A"/>
              </a:buClr>
              <a:buFont typeface="Wingdings" panose="05000000000000000000" pitchFamily="2" charset="2"/>
              <a:buChar char="§"/>
            </a:pPr>
            <a:r>
              <a:rPr lang="es" sz="3200" b="1" dirty="0">
                <a:latin typeface="Aptos" panose="020B0004020202020204" pitchFamily="34" charset="0"/>
              </a:rPr>
              <a:t>Consejo rápido: </a:t>
            </a:r>
            <a:r>
              <a:rPr lang="es" sz="3200" dirty="0">
                <a:latin typeface="Aptos" panose="020B0004020202020204" pitchFamily="34" charset="0"/>
              </a:rPr>
              <a:t>Piensa en personas que pertenecen a un grupo cultural diferente al tuyo. Por ejemplo, de diferente religión o etnia. ¿Se te ocurre algún grupo cultural en común con estas personas?</a:t>
            </a:r>
          </a:p>
          <a:p>
            <a:pPr>
              <a:spcAft>
                <a:spcPts val="600"/>
              </a:spcAft>
            </a:pPr>
            <a:r>
              <a:rPr lang="es" sz="3600" b="1" dirty="0">
                <a:latin typeface="Aptos" panose="020B0004020202020204" pitchFamily="34" charset="0"/>
              </a:rPr>
              <a:t>¡Piensa en los grupos culturales de los que formaste parte!</a:t>
            </a: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6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440657"/>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br>
              <a:rPr lang="sk-SK" sz="4000" dirty="0">
                <a:latin typeface="Aptos" panose="020B0004020202020204" pitchFamily="34" charset="0"/>
                <a:cs typeface="Calibri" panose="020F0502020204030204" pitchFamily="34" charset="0"/>
              </a:rPr>
            </a:br>
            <a:br>
              <a:rPr lang="sk-SK" sz="4000" dirty="0">
                <a:latin typeface="Aptos" panose="020B0004020202020204" pitchFamily="34" charset="0"/>
                <a:cs typeface="Calibri" panose="020F0502020204030204" pitchFamily="34" charset="0"/>
              </a:rPr>
            </a:br>
            <a:r>
              <a:rPr lang="es" sz="2700" dirty="0">
                <a:solidFill>
                  <a:srgbClr val="FFAA5A"/>
                </a:solidFill>
                <a:latin typeface="Aptos" panose="020B0004020202020204" pitchFamily="34" charset="0"/>
                <a:cs typeface="Calibri" panose="020F0502020204030204" pitchFamily="34" charset="0"/>
              </a:rPr>
              <a:t>El experimento de Robbers Cave, realizado por Muzafer Sherif en la década de 1950, con 22 niños en los campamentos de verano de Oklahoma</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952385"/>
            <a:ext cx="6312381" cy="4255568"/>
          </a:xfrm>
        </p:spPr>
        <p:txBody>
          <a:bodyPr>
            <a:normAutofit fontScale="85000" lnSpcReduction="20000"/>
          </a:bodyPr>
          <a:lstStyle/>
          <a:p>
            <a:pPr>
              <a:spcAft>
                <a:spcPts val="600"/>
              </a:spcAft>
            </a:pPr>
            <a:r>
              <a:rPr lang="es" sz="3200" dirty="0">
                <a:latin typeface="Aptos" panose="020B0004020202020204" pitchFamily="34" charset="0"/>
              </a:rPr>
              <a:t>Los grupos se formaron separando a aquellos que mostraban afinidad.</a:t>
            </a:r>
          </a:p>
          <a:p>
            <a:pPr>
              <a:spcAft>
                <a:spcPts val="600"/>
              </a:spcAft>
            </a:pPr>
            <a:r>
              <a:rPr lang="es" sz="3200" dirty="0">
                <a:latin typeface="Aptos" panose="020B0004020202020204" pitchFamily="34" charset="0"/>
              </a:rPr>
              <a:t>Cuando se introdujo la competencia intergrupal, la identidad de grupo superó las afinidades individuales.</a:t>
            </a:r>
          </a:p>
          <a:p>
            <a:pPr>
              <a:spcAft>
                <a:spcPts val="600"/>
              </a:spcAft>
            </a:pPr>
            <a:r>
              <a:rPr lang="es" sz="3200" dirty="0">
                <a:latin typeface="Aptos" panose="020B0004020202020204" pitchFamily="34" charset="0"/>
              </a:rPr>
              <a:t>Más tarde, las tareas cooperativas redujeron este conflicto, resaltando el papel de los objetivos compartidos en la resolución de las tensiones grupales.</a:t>
            </a:r>
            <a:endParaRPr lang="sk-SK" sz="3200" dirty="0">
              <a:latin typeface="Aptos" panose="020B0004020202020204" pitchFamily="34" charset="0"/>
            </a:endParaRPr>
          </a:p>
          <a:p>
            <a:pPr marL="0" indent="0">
              <a:spcAft>
                <a:spcPts val="600"/>
              </a:spcAft>
              <a:buNone/>
            </a:pPr>
            <a:r>
              <a:rPr lang="es" sz="2400" b="1" dirty="0">
                <a:latin typeface="Aptos" panose="020B0004020202020204" pitchFamily="34" charset="0"/>
              </a:rPr>
              <a:t>Consejo rápido: </a:t>
            </a:r>
            <a:r>
              <a:rPr lang="es" sz="2400" dirty="0">
                <a:latin typeface="Aptos" panose="020B0004020202020204" pitchFamily="34" charset="0"/>
              </a:rPr>
              <a:t>¿Puedes pensar en algún ejemplo de cooperación en línea que haya ayudado a superar los prejuicios y los conflictos intergrupales?</a:t>
            </a:r>
          </a:p>
          <a:p>
            <a:pPr marL="0" indent="0">
              <a:spcAft>
                <a:spcPts val="600"/>
              </a:spcAft>
              <a:buNone/>
            </a:pPr>
            <a:endParaRPr lang="en-GB" sz="3200" dirty="0">
              <a:latin typeface="Aptos" panose="020B0004020202020204" pitchFamily="34" charset="0"/>
            </a:endParaRP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9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186832" cy="937827"/>
          </a:xfrm>
        </p:spPr>
        <p:txBody>
          <a:bodyPr>
            <a:normAutofit fontScale="90000"/>
          </a:bodyPr>
          <a:lstStyle/>
          <a:p>
            <a:r>
              <a:rPr lang="es" sz="4400" dirty="0">
                <a:latin typeface="Aptos" panose="020B0004020202020204" pitchFamily="34" charset="0"/>
                <a:ea typeface="Cambria"/>
              </a:rPr>
              <a:t>Introducción a la psicología social</a:t>
            </a:r>
            <a:endParaRPr lang="en-US" sz="4400" dirty="0">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a:bodyPr>
          <a:lstStyle/>
          <a:p>
            <a:r>
              <a:rPr lang="es" sz="3200" b="1" dirty="0">
                <a:latin typeface="Aptos" panose="020B0004020202020204" pitchFamily="34" charset="0"/>
                <a:ea typeface="Cambria"/>
              </a:rPr>
              <a:t>¿Qué es el etnocentrismo? </a:t>
            </a:r>
            <a:br>
              <a:rPr lang="sk-SK" sz="3200" b="1" dirty="0">
                <a:latin typeface="Aptos" panose="020B0004020202020204" pitchFamily="34" charset="0"/>
                <a:ea typeface="Cambria"/>
              </a:rPr>
            </a:br>
            <a:r>
              <a:rPr lang="es" sz="3200" dirty="0">
                <a:latin typeface="Aptos" panose="020B0004020202020204" pitchFamily="34" charset="0"/>
                <a:ea typeface="Cambria"/>
              </a:rPr>
              <a:t>Tendencia a considerar los valores del propio grupo cultural como superiores y absolutos.</a:t>
            </a:r>
          </a:p>
          <a:p>
            <a:r>
              <a:rPr lang="es" sz="3200" dirty="0">
                <a:latin typeface="Aptos" panose="020B0004020202020204" pitchFamily="34" charset="0"/>
                <a:ea typeface="Cambria"/>
              </a:rPr>
              <a:t> </a:t>
            </a:r>
            <a:r>
              <a:rPr lang="es" sz="3200" b="1" dirty="0">
                <a:latin typeface="Aptos" panose="020B0004020202020204" pitchFamily="34" charset="0"/>
                <a:ea typeface="Cambria"/>
              </a:rPr>
              <a:t>¿Qué es el prejuicio? </a:t>
            </a:r>
            <a:br>
              <a:rPr lang="sk-SK" sz="3200" b="1" dirty="0">
                <a:latin typeface="Aptos" panose="020B0004020202020204" pitchFamily="34" charset="0"/>
                <a:ea typeface="Cambria"/>
              </a:rPr>
            </a:br>
            <a:r>
              <a:rPr lang="es" sz="3200" dirty="0">
                <a:latin typeface="Aptos" panose="020B0004020202020204" pitchFamily="34" charset="0"/>
                <a:ea typeface="Cambria"/>
              </a:rPr>
              <a:t>Tendencia a juzgar negativamente a individuos que pertenecen a otros grupos culturales.</a:t>
            </a:r>
            <a:endParaRPr lang="en-GB" sz="3200" dirty="0">
              <a:latin typeface="Aptos" panose="020B0004020202020204" pitchFamily="34" charset="0"/>
              <a:ea typeface="Cambria"/>
            </a:endParaRP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5"/>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s" sz="4400" dirty="0">
                <a:latin typeface="Aptos" panose="020B0004020202020204" pitchFamily="34" charset="0"/>
                <a:ea typeface="Cambria"/>
              </a:rPr>
              <a:t>Introducción a la Psicología Social </a:t>
            </a:r>
            <a:br>
              <a:rPr lang="en-US" sz="4400" dirty="0">
                <a:latin typeface="Aptos" panose="020B0004020202020204" pitchFamily="34" charset="0"/>
                <a:ea typeface="Cambria"/>
              </a:rPr>
            </a:br>
            <a:r>
              <a:rPr lang="es" sz="4000" dirty="0">
                <a:solidFill>
                  <a:srgbClr val="FFAA5A"/>
                </a:solidFill>
                <a:latin typeface="Aptos" panose="020B0004020202020204" pitchFamily="34" charset="0"/>
                <a:ea typeface="Cambria"/>
              </a:rPr>
              <a:t>Los componentes del prejuicio</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92500" lnSpcReduction="20000"/>
          </a:bodyPr>
          <a:lstStyle/>
          <a:p>
            <a:r>
              <a:rPr lang="es" sz="3200" b="1" dirty="0">
                <a:latin typeface="Aptos" panose="020B0004020202020204" pitchFamily="34" charset="0"/>
                <a:ea typeface="Cambria"/>
              </a:rPr>
              <a:t>Estereotipo: </a:t>
            </a:r>
            <a:r>
              <a:rPr lang="es" sz="3200" dirty="0">
                <a:latin typeface="Aptos" panose="020B0004020202020204" pitchFamily="34" charset="0"/>
                <a:ea typeface="Cambria"/>
              </a:rPr>
              <a:t>es el elemento cognitivo, que se refiere a la información relativa a un grupo cultural.</a:t>
            </a:r>
          </a:p>
          <a:p>
            <a:r>
              <a:rPr lang="es" sz="3200" dirty="0">
                <a:latin typeface="Aptos" panose="020B0004020202020204" pitchFamily="34" charset="0"/>
                <a:ea typeface="Cambria"/>
              </a:rPr>
              <a:t> </a:t>
            </a:r>
            <a:r>
              <a:rPr lang="es" sz="3200" b="1" dirty="0">
                <a:latin typeface="Aptos" panose="020B0004020202020204" pitchFamily="34" charset="0"/>
                <a:ea typeface="Cambria"/>
              </a:rPr>
              <a:t>Emociones: </a:t>
            </a:r>
            <a:r>
              <a:rPr lang="es" sz="3200" dirty="0">
                <a:latin typeface="Aptos" panose="020B0004020202020204" pitchFamily="34" charset="0"/>
                <a:ea typeface="Cambria"/>
              </a:rPr>
              <a:t>es el elemento clave del prejuicio, del que surge un juicio negativo.</a:t>
            </a:r>
          </a:p>
          <a:p>
            <a:r>
              <a:rPr lang="es" sz="3200" dirty="0">
                <a:latin typeface="Aptos" panose="020B0004020202020204" pitchFamily="34" charset="0"/>
                <a:ea typeface="Cambria"/>
              </a:rPr>
              <a:t> </a:t>
            </a:r>
            <a:r>
              <a:rPr lang="es" sz="3200" b="1" dirty="0">
                <a:latin typeface="Aptos" panose="020B0004020202020204" pitchFamily="34" charset="0"/>
                <a:ea typeface="Cambria"/>
              </a:rPr>
              <a:t>Discriminación: </a:t>
            </a:r>
            <a:r>
              <a:rPr lang="es" sz="3200" dirty="0">
                <a:latin typeface="Aptos" panose="020B0004020202020204" pitchFamily="34" charset="0"/>
                <a:ea typeface="Cambria"/>
              </a:rPr>
              <a:t>es el elemento conductual que lleva a que se realicen acciones contra el grupo cultural objetivo.</a:t>
            </a:r>
            <a:endParaRPr lang="en-GB" sz="3200" dirty="0">
              <a:latin typeface="Aptos" panose="020B0004020202020204" pitchFamily="34" charset="0"/>
              <a:ea typeface="Cambria"/>
            </a:endParaRP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s" sz="4400" dirty="0">
                <a:latin typeface="Aptos" panose="020B0004020202020204" pitchFamily="34" charset="0"/>
                <a:ea typeface="Cambria"/>
              </a:rPr>
              <a:t>Introducción a la psicología social </a:t>
            </a:r>
            <a:br>
              <a:rPr lang="en-US" sz="4400" dirty="0">
                <a:latin typeface="Aptos" panose="020B0004020202020204" pitchFamily="34" charset="0"/>
                <a:ea typeface="Cambria"/>
              </a:rPr>
            </a:br>
            <a:r>
              <a:rPr lang="es" sz="4000" dirty="0">
                <a:solidFill>
                  <a:srgbClr val="FFAA5A"/>
                </a:solidFill>
                <a:latin typeface="Aptos" panose="020B0004020202020204" pitchFamily="34" charset="0"/>
                <a:ea typeface="Cambria"/>
              </a:rPr>
              <a:t>Un ejemplo de prejuicio</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lnSpcReduction="10000"/>
          </a:bodyPr>
          <a:lstStyle/>
          <a:p>
            <a:r>
              <a:rPr lang="es" sz="3200" b="1" dirty="0">
                <a:latin typeface="Aptos" panose="020B0004020202020204" pitchFamily="34" charset="0"/>
                <a:ea typeface="Cambria"/>
              </a:rPr>
              <a:t>Estereotipo: </a:t>
            </a:r>
            <a:r>
              <a:rPr lang="es" sz="3200" dirty="0">
                <a:latin typeface="Aptos" panose="020B0004020202020204" pitchFamily="34" charset="0"/>
                <a:ea typeface="Cambria"/>
              </a:rPr>
              <a:t>“Todos los gitanos son ladrones”.</a:t>
            </a:r>
          </a:p>
          <a:p>
            <a:r>
              <a:rPr lang="es" sz="3200" dirty="0">
                <a:latin typeface="Aptos" panose="020B0004020202020204" pitchFamily="34" charset="0"/>
                <a:ea typeface="Cambria"/>
              </a:rPr>
              <a:t> </a:t>
            </a:r>
            <a:r>
              <a:rPr lang="es" sz="3200" b="1" dirty="0">
                <a:latin typeface="Aptos" panose="020B0004020202020204" pitchFamily="34" charset="0"/>
                <a:ea typeface="Cambria"/>
              </a:rPr>
              <a:t>Emociones: </a:t>
            </a:r>
            <a:r>
              <a:rPr lang="es" sz="3200" dirty="0">
                <a:latin typeface="Aptos" panose="020B0004020202020204" pitchFamily="34" charset="0"/>
                <a:ea typeface="Cambria"/>
              </a:rPr>
              <a:t>“Esto me enoja y me pone resentido”.</a:t>
            </a:r>
          </a:p>
          <a:p>
            <a:r>
              <a:rPr lang="es" sz="3200" dirty="0">
                <a:latin typeface="Aptos" panose="020B0004020202020204" pitchFamily="34" charset="0"/>
                <a:ea typeface="Cambria"/>
              </a:rPr>
              <a:t> </a:t>
            </a:r>
            <a:r>
              <a:rPr lang="es" sz="3200" b="1" dirty="0">
                <a:latin typeface="Aptos" panose="020B0004020202020204" pitchFamily="34" charset="0"/>
                <a:ea typeface="Cambria"/>
              </a:rPr>
              <a:t>Discriminación: </a:t>
            </a:r>
            <a:r>
              <a:rPr lang="es" sz="3200" dirty="0">
                <a:latin typeface="Aptos" panose="020B0004020202020204" pitchFamily="34" charset="0"/>
                <a:ea typeface="Cambria"/>
              </a:rPr>
              <a:t>“Por eso les insulto en el autobús”.</a:t>
            </a:r>
          </a:p>
          <a:p>
            <a:pPr marL="0" indent="0">
              <a:buNone/>
            </a:pPr>
            <a:r>
              <a:rPr lang="es" sz="3200" b="1" dirty="0">
                <a:latin typeface="Aptos" panose="020B0004020202020204" pitchFamily="34" charset="0"/>
                <a:ea typeface="Cambria"/>
              </a:rPr>
              <a:t>Consejo rápido: </a:t>
            </a:r>
            <a:r>
              <a:rPr lang="es" sz="3200" dirty="0">
                <a:latin typeface="Aptos" panose="020B0004020202020204" pitchFamily="34" charset="0"/>
                <a:ea typeface="Cambria"/>
              </a:rPr>
              <a:t>¿Puedes pensar en algún ejemplo de prejuicio que ocurra en las redes sociales?</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491632" cy="937827"/>
          </a:xfrm>
        </p:spPr>
        <p:txBody>
          <a:bodyPr>
            <a:normAutofit fontScale="90000"/>
          </a:bodyPr>
          <a:lstStyle/>
          <a:p>
            <a:pPr algn="l"/>
            <a:r>
              <a:rPr lang="es" sz="4400" dirty="0">
                <a:latin typeface="Aptos" panose="020B0004020202020204" pitchFamily="34" charset="0"/>
                <a:ea typeface="Cambria"/>
              </a:rPr>
              <a:t>Introducción a la psicología social </a:t>
            </a:r>
            <a:br>
              <a:rPr lang="en-US" sz="4400" dirty="0">
                <a:latin typeface="Aptos" panose="020B0004020202020204" pitchFamily="34" charset="0"/>
                <a:ea typeface="Cambria"/>
              </a:rPr>
            </a:br>
            <a:r>
              <a:rPr lang="es" sz="4000" dirty="0">
                <a:solidFill>
                  <a:srgbClr val="FFAA5A"/>
                </a:solidFill>
                <a:latin typeface="Aptos" panose="020B0004020202020204" pitchFamily="34" charset="0"/>
                <a:ea typeface="Cambria"/>
              </a:rPr>
              <a:t>Un ejemplo de prejuicio en línea</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421711" cy="4368954"/>
          </a:xfrm>
        </p:spPr>
        <p:txBody>
          <a:bodyPr vert="horz" lIns="91440" tIns="45720" rIns="91440" bIns="45720" rtlCol="0">
            <a:normAutofit fontScale="77500" lnSpcReduction="20000"/>
          </a:bodyPr>
          <a:lstStyle/>
          <a:p>
            <a:pPr marL="0" indent="0">
              <a:buNone/>
            </a:pPr>
            <a:r>
              <a:rPr lang="es" sz="4000" i="1" dirty="0">
                <a:latin typeface="Aptos" panose="020B0004020202020204" pitchFamily="34" charset="0"/>
                <a:ea typeface="Cambria"/>
              </a:rPr>
              <a:t>Prejuicios hacia los estadounidenses de origen asiático en la pandemia de COVID-19</a:t>
            </a:r>
          </a:p>
          <a:p>
            <a:pPr marL="0" indent="0">
              <a:buNone/>
            </a:pPr>
            <a:r>
              <a:rPr lang="es" sz="3200" dirty="0">
                <a:latin typeface="Aptos" panose="020B0004020202020204" pitchFamily="34" charset="0"/>
                <a:ea typeface="Cambria"/>
              </a:rPr>
              <a:t>El brote de Covid-19 provocó un aumento de los incidentes de racismo, discriminación y violencia contra los “asiáticos”. Desde enero de 2020, muchos estadounidenses de origen asiático denunciaron haber sufrido insultos raciales, despidos injustificados en el lugar de trabajo, escupitajos, violencia física, distanciamiento físico extremo, etc.</a:t>
            </a:r>
          </a:p>
          <a:p>
            <a:pPr marL="0" indent="0">
              <a:buNone/>
            </a:pPr>
            <a:r>
              <a:rPr lang="en-GB" sz="2100" dirty="0">
                <a:latin typeface="Aptos" panose="020B0004020202020204" pitchFamily="34" charset="0"/>
                <a:ea typeface="Cambria"/>
              </a:rPr>
              <a:t>Croucher S.M., Nguyen T. and Rahmani D. (2020). Prejudice Toward Asian Americans in the Covid-19 Pandemic: The Effects of Social Media Use in the United States.</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924769" cy="1407504"/>
          </a:xfrm>
        </p:spPr>
        <p:txBody>
          <a:bodyPr>
            <a:normAutofit fontScale="90000"/>
          </a:bodyPr>
          <a:lstStyle/>
          <a:p>
            <a:pPr algn="l"/>
            <a:r>
              <a:rPr lang="es" sz="4400" dirty="0">
                <a:latin typeface="Aptos" panose="020B0004020202020204" pitchFamily="34" charset="0"/>
                <a:ea typeface="Cambria"/>
              </a:rPr>
              <a:t>Introducción a la Psicología Social</a:t>
            </a:r>
            <a:br>
              <a:rPr lang="en-US" sz="4400" dirty="0">
                <a:latin typeface="Aptos" panose="020B0004020202020204" pitchFamily="34" charset="0"/>
                <a:ea typeface="Cambria"/>
              </a:rPr>
            </a:br>
            <a:r>
              <a:rPr lang="es" sz="3100" dirty="0">
                <a:solidFill>
                  <a:srgbClr val="FFAA5A"/>
                </a:solidFill>
                <a:latin typeface="Aptos" panose="020B0004020202020204" pitchFamily="34" charset="0"/>
                <a:ea typeface="Cambria"/>
              </a:rPr>
              <a:t>¿Cuál fue el papel de los medios de comunicación y las redes sociales en la difusión del prejuicio?</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70000" lnSpcReduction="20000"/>
          </a:bodyPr>
          <a:lstStyle/>
          <a:p>
            <a:pPr marL="0" indent="0" algn="ctr">
              <a:lnSpc>
                <a:spcPct val="150000"/>
              </a:lnSpc>
              <a:buNone/>
            </a:pPr>
            <a:r>
              <a:rPr lang="es" sz="4000" b="1" u="none" strike="noStrike" baseline="0" dirty="0">
                <a:latin typeface="Aptos" panose="020B0004020202020204" pitchFamily="34" charset="0"/>
              </a:rPr>
              <a:t>Titulares engañosos de los </a:t>
            </a:r>
            <a:r>
              <a:rPr lang="es" sz="4000" b="1" dirty="0">
                <a:latin typeface="Aptos" panose="020B0004020202020204" pitchFamily="34" charset="0"/>
              </a:rPr>
              <a:t>medios</a:t>
            </a:r>
          </a:p>
          <a:p>
            <a:pPr marL="0" indent="0" algn="ctr">
              <a:lnSpc>
                <a:spcPct val="150000"/>
              </a:lnSpc>
              <a:buNone/>
            </a:pPr>
            <a:r>
              <a:rPr lang="es" sz="3600" dirty="0">
                <a:latin typeface="Aptos" panose="020B0004020202020204" pitchFamily="34" charset="0"/>
                <a:cs typeface="Calibri" panose="020F0502020204030204" pitchFamily="34" charset="0"/>
              </a:rPr>
              <a:t>“El pandemonio del virus chino”</a:t>
            </a:r>
          </a:p>
          <a:p>
            <a:pPr marL="0" indent="0" algn="ctr">
              <a:lnSpc>
                <a:spcPct val="150000"/>
              </a:lnSpc>
              <a:buNone/>
            </a:pPr>
            <a:r>
              <a:rPr lang="es" sz="3600" dirty="0">
                <a:latin typeface="Aptos" panose="020B0004020202020204" pitchFamily="34" charset="0"/>
                <a:cs typeface="Calibri" panose="020F0502020204030204" pitchFamily="34" charset="0"/>
              </a:rPr>
              <a:t>“Los niños chinos se quedan en casa”</a:t>
            </a:r>
          </a:p>
          <a:p>
            <a:pPr marL="0" indent="0" algn="ctr">
              <a:lnSpc>
                <a:spcPct val="150000"/>
              </a:lnSpc>
              <a:buNone/>
            </a:pPr>
            <a:r>
              <a:rPr lang="es" sz="4000" b="1" dirty="0">
                <a:latin typeface="Aptos" panose="020B0004020202020204" pitchFamily="34" charset="0"/>
                <a:cs typeface="Calibri" panose="020F0502020204030204" pitchFamily="34" charset="0"/>
              </a:rPr>
              <a:t>Hashtag de redes sociales</a:t>
            </a:r>
          </a:p>
          <a:p>
            <a:pPr marL="0" indent="0" algn="ctr">
              <a:lnSpc>
                <a:spcPct val="150000"/>
              </a:lnSpc>
              <a:buNone/>
            </a:pPr>
            <a:r>
              <a:rPr lang="es" sz="3600" dirty="0">
                <a:latin typeface="Aptos" panose="020B0004020202020204" pitchFamily="34" charset="0"/>
                <a:cs typeface="Calibri" panose="020F0502020204030204" pitchFamily="34" charset="0"/>
              </a:rPr>
              <a:t>#VirusWuhan</a:t>
            </a:r>
          </a:p>
          <a:p>
            <a:pPr marL="0" indent="0" algn="ctr">
              <a:lnSpc>
                <a:spcPct val="150000"/>
              </a:lnSpc>
              <a:buNone/>
            </a:pPr>
            <a:r>
              <a:rPr lang="es" sz="3600" dirty="0">
                <a:latin typeface="Aptos" panose="020B0004020202020204" pitchFamily="34" charset="0"/>
                <a:cs typeface="Calibri" panose="020F0502020204030204" pitchFamily="34" charset="0"/>
              </a:rPr>
              <a:t>#KungFlu</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 </a:t>
            </a:r>
            <a:br>
              <a:rPr lang="sk-SK" sz="4000" dirty="0">
                <a:latin typeface="Aptos" panose="020B0004020202020204" pitchFamily="34" charset="0"/>
                <a:cs typeface="Calibri" panose="020F0502020204030204" pitchFamily="34" charset="0"/>
              </a:rPr>
            </a:br>
            <a:r>
              <a:rPr lang="es" sz="3600" dirty="0">
                <a:solidFill>
                  <a:srgbClr val="FFAA5A"/>
                </a:solidFill>
                <a:latin typeface="Aptos" panose="020B0004020202020204" pitchFamily="34" charset="0"/>
                <a:cs typeface="Calibri" panose="020F0502020204030204" pitchFamily="34" charset="0"/>
              </a:rPr>
              <a:t>Modelos Culturales</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s" sz="3200" b="1" dirty="0">
                <a:latin typeface="Aptos" panose="020B0004020202020204" pitchFamily="34" charset="0"/>
              </a:rPr>
              <a:t>Asimilaciones culturales: </a:t>
            </a:r>
            <a:r>
              <a:rPr lang="es" sz="3200" dirty="0">
                <a:latin typeface="Aptos" panose="020B0004020202020204" pitchFamily="34" charset="0"/>
              </a:rPr>
              <a:t>las diferencias culturales se eliminan lentamente.</a:t>
            </a:r>
          </a:p>
          <a:p>
            <a:pPr>
              <a:spcAft>
                <a:spcPts val="600"/>
              </a:spcAft>
            </a:pPr>
            <a:r>
              <a:rPr lang="es" sz="3200" b="1" dirty="0">
                <a:latin typeface="Aptos" panose="020B0004020202020204" pitchFamily="34" charset="0"/>
              </a:rPr>
              <a:t>Multiculturalidad: las culturas se </a:t>
            </a:r>
            <a:r>
              <a:rPr lang="es" sz="3200" dirty="0">
                <a:latin typeface="Aptos" panose="020B0004020202020204" pitchFamily="34" charset="0"/>
              </a:rPr>
              <a:t>consideran conjuntos rígidos y estables.</a:t>
            </a:r>
          </a:p>
          <a:p>
            <a:pPr>
              <a:spcAft>
                <a:spcPts val="600"/>
              </a:spcAft>
            </a:pPr>
            <a:r>
              <a:rPr lang="es" sz="3200" b="1" dirty="0">
                <a:latin typeface="Aptos" panose="020B0004020202020204" pitchFamily="34" charset="0"/>
              </a:rPr>
              <a:t>Interculturalidad: implica la hibridación </a:t>
            </a:r>
            <a:r>
              <a:rPr lang="es" sz="3200" dirty="0">
                <a:latin typeface="Aptos" panose="020B0004020202020204" pitchFamily="34" charset="0"/>
              </a:rPr>
              <a:t>de procesos culturales. La frontera cultural une y no divide a los diferentes grupos.</a:t>
            </a:r>
          </a:p>
          <a:p>
            <a:pPr marL="0" indent="0">
              <a:spcAft>
                <a:spcPts val="600"/>
              </a:spcAft>
              <a:buNone/>
            </a:pPr>
            <a:r>
              <a:rPr lang="es" sz="3200" b="1" dirty="0">
                <a:latin typeface="Aptos" panose="020B0004020202020204" pitchFamily="34" charset="0"/>
              </a:rPr>
              <a:t>Consejo rápido: </a:t>
            </a:r>
            <a:r>
              <a:rPr lang="es" sz="3200" dirty="0">
                <a:latin typeface="Aptos" panose="020B0004020202020204" pitchFamily="34" charset="0"/>
              </a:rPr>
              <a:t>¿Qué modelo cultural considera usted deseable?</a:t>
            </a:r>
          </a:p>
          <a:p>
            <a:pPr marL="0" indent="0">
              <a:spcAft>
                <a:spcPts val="600"/>
              </a:spcAft>
              <a:buNone/>
            </a:pPr>
            <a:endParaRPr lang="en-GB" dirty="0"/>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86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 </a:t>
            </a:r>
            <a:br>
              <a:rPr lang="sk-SK" sz="4000" dirty="0">
                <a:latin typeface="Aptos" panose="020B0004020202020204" pitchFamily="34" charset="0"/>
                <a:cs typeface="Calibri" panose="020F0502020204030204" pitchFamily="34" charset="0"/>
              </a:rPr>
            </a:br>
            <a:r>
              <a:rPr lang="es" sz="3600" dirty="0">
                <a:solidFill>
                  <a:srgbClr val="FFAA5A"/>
                </a:solidFill>
                <a:latin typeface="Aptos" panose="020B0004020202020204" pitchFamily="34" charset="0"/>
                <a:cs typeface="Calibri" panose="020F0502020204030204" pitchFamily="34" charset="0"/>
              </a:rPr>
              <a:t>Modelos Culturales</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10000"/>
          </a:bodyPr>
          <a:lstStyle/>
          <a:p>
            <a:pPr>
              <a:spcAft>
                <a:spcPts val="600"/>
              </a:spcAft>
            </a:pPr>
            <a:r>
              <a:rPr lang="es" sz="3200" b="1" dirty="0">
                <a:latin typeface="Aptos" panose="020B0004020202020204" pitchFamily="34" charset="0"/>
              </a:rPr>
              <a:t>Asimilaciones culturales: </a:t>
            </a:r>
            <a:r>
              <a:rPr lang="es" sz="3200" dirty="0">
                <a:latin typeface="Aptos" panose="020B0004020202020204" pitchFamily="34" charset="0"/>
              </a:rPr>
              <a:t>las diferencias culturales se eliminan lentamente.</a:t>
            </a:r>
          </a:p>
          <a:p>
            <a:pPr>
              <a:spcAft>
                <a:spcPts val="600"/>
              </a:spcAft>
            </a:pPr>
            <a:r>
              <a:rPr lang="es" sz="3200" b="1" dirty="0">
                <a:latin typeface="Aptos" panose="020B0004020202020204" pitchFamily="34" charset="0"/>
              </a:rPr>
              <a:t>Multiculturalidad: </a:t>
            </a:r>
            <a:r>
              <a:rPr lang="es" sz="3200" dirty="0">
                <a:latin typeface="Aptos" panose="020B0004020202020204" pitchFamily="34" charset="0"/>
              </a:rPr>
              <a:t>las culturas se consideran conjuntos rígidos y estables.</a:t>
            </a:r>
          </a:p>
          <a:p>
            <a:pPr>
              <a:spcAft>
                <a:spcPts val="600"/>
              </a:spcAft>
            </a:pPr>
            <a:r>
              <a:rPr lang="es" sz="3200" b="1" dirty="0">
                <a:latin typeface="Aptos" panose="020B0004020202020204" pitchFamily="34" charset="0"/>
              </a:rPr>
              <a:t>Interculturalidad: </a:t>
            </a:r>
            <a:r>
              <a:rPr lang="es" sz="3200" dirty="0">
                <a:latin typeface="Aptos" panose="020B0004020202020204" pitchFamily="34" charset="0"/>
              </a:rPr>
              <a:t>implica la hibridación</a:t>
            </a:r>
            <a:r>
              <a:rPr lang="es" sz="3200" b="1" dirty="0">
                <a:latin typeface="Aptos" panose="020B0004020202020204" pitchFamily="34" charset="0"/>
              </a:rPr>
              <a:t> </a:t>
            </a:r>
            <a:r>
              <a:rPr lang="es" sz="3200" dirty="0">
                <a:latin typeface="Aptos" panose="020B0004020202020204" pitchFamily="34" charset="0"/>
              </a:rPr>
              <a:t>de procesos culturales. La frontera cultural une y no divide a los diferentes grupos.</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028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a:bodyPr>
          <a:lstStyle/>
          <a:p>
            <a:r>
              <a:rPr lang="es" sz="3800" dirty="0">
                <a:latin typeface="Aptos" panose="020B0004020202020204" pitchFamily="34" charset="0"/>
                <a:cs typeface="Calibri Light" panose="020F0302020204030204" pitchFamily="34" charset="0"/>
              </a:rPr>
              <a:t>Uso ético de la tecnología digital</a:t>
            </a:r>
            <a:endParaRPr lang="en-US" sz="3800" dirty="0">
              <a:latin typeface="Aptos" panose="020B0004020202020204" pitchFamily="34" charset="0"/>
              <a:cs typeface="Calibri Light" panose="020F0302020204030204" pitchFamily="34"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303836"/>
            <a:ext cx="3856004" cy="1924241"/>
          </a:xfrm>
        </p:spPr>
        <p:txBody>
          <a:bodyPr anchor="t">
            <a:normAutofit/>
          </a:bodyPr>
          <a:lstStyle/>
          <a:p>
            <a:pPr marL="0" indent="0">
              <a:buNone/>
            </a:pPr>
            <a:endParaRPr lang="en-US" b="1" dirty="0">
              <a:latin typeface="Aptos" panose="020B0004020202020204" pitchFamily="34" charset="0"/>
            </a:endParaRPr>
          </a:p>
          <a:p>
            <a:pPr marL="0" indent="0">
              <a:buNone/>
            </a:pPr>
            <a:r>
              <a:rPr lang="es" sz="3200" b="1" dirty="0">
                <a:solidFill>
                  <a:srgbClr val="FFAA5A"/>
                </a:solidFill>
                <a:latin typeface="Aptos" panose="020B0004020202020204" pitchFamily="34" charset="0"/>
                <a:cs typeface="Calibri" panose="020F0502020204030204" pitchFamily="34" charset="0"/>
              </a:rPr>
              <a:t>Vídeo introductorio</a:t>
            </a:r>
          </a:p>
        </p:txBody>
      </p:sp>
      <p:pic>
        <p:nvPicPr>
          <p:cNvPr id="2" name="The ethics of social media and online communication">
            <a:hlinkClick r:id="" action="ppaction://media"/>
            <a:extLst>
              <a:ext uri="{FF2B5EF4-FFF2-40B4-BE49-F238E27FC236}">
                <a16:creationId xmlns:a16="http://schemas.microsoft.com/office/drawing/2014/main" id="{8A3DAE9D-1320-370A-3F55-E17F4B07A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8474" y="1315036"/>
            <a:ext cx="5774987" cy="3248430"/>
          </a:xfrm>
          <a:prstGeom prst="rect">
            <a:avLst/>
          </a:prstGeom>
        </p:spPr>
      </p:pic>
    </p:spTree>
    <p:extLst>
      <p:ext uri="{BB962C8B-B14F-4D97-AF65-F5344CB8AC3E}">
        <p14:creationId xmlns:p14="http://schemas.microsoft.com/office/powerpoint/2010/main" val="27546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331211" cy="937827"/>
          </a:xfrm>
        </p:spPr>
        <p:txBody>
          <a:bodyPr>
            <a:normAutofit fontScale="90000"/>
          </a:bodyPr>
          <a:lstStyle/>
          <a:p>
            <a:pPr algn="l"/>
            <a:r>
              <a:rPr lang="es" sz="4400" dirty="0">
                <a:latin typeface="Aptos" panose="020B0004020202020204" pitchFamily="34" charset="0"/>
                <a:ea typeface="Cambria"/>
              </a:rPr>
              <a:t>Introducción a la psicología social </a:t>
            </a:r>
            <a:br>
              <a:rPr lang="en-US" sz="4400" dirty="0">
                <a:latin typeface="Aptos" panose="020B0004020202020204" pitchFamily="34" charset="0"/>
                <a:ea typeface="Cambria"/>
              </a:rPr>
            </a:br>
            <a:r>
              <a:rPr lang="es" sz="4000" dirty="0">
                <a:solidFill>
                  <a:srgbClr val="FFAA5A"/>
                </a:solidFill>
                <a:latin typeface="Aptos" panose="020B0004020202020204" pitchFamily="34" charset="0"/>
                <a:ea typeface="Cambria"/>
              </a:rPr>
              <a:t>Dilema ético: relativismo cultural</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a:bodyPr>
          <a:lstStyle/>
          <a:p>
            <a:pPr marL="0" indent="0" algn="ctr">
              <a:buNone/>
            </a:pPr>
            <a:r>
              <a:rPr lang="es" sz="3200" dirty="0">
                <a:latin typeface="Aptos" panose="020B0004020202020204" pitchFamily="34" charset="0"/>
                <a:ea typeface="Cambria"/>
              </a:rPr>
              <a:t>El relativismo cultural es la postura de que </a:t>
            </a:r>
            <a:r>
              <a:rPr lang="es" sz="3200" b="1" dirty="0">
                <a:latin typeface="Aptos" panose="020B0004020202020204" pitchFamily="34" charset="0"/>
                <a:ea typeface="Cambria"/>
              </a:rPr>
              <a:t>no existe un estándar universal para medir las culturas </a:t>
            </a:r>
            <a:r>
              <a:rPr lang="es" sz="3200" dirty="0">
                <a:latin typeface="Aptos" panose="020B0004020202020204" pitchFamily="34" charset="0"/>
                <a:ea typeface="Cambria"/>
              </a:rPr>
              <a:t>y que todos los valores y creencias culturales deben entenderse en relación con su contexto cultural y no juzgarse en función de normas y valores externos.</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60321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636011" cy="937827"/>
          </a:xfrm>
        </p:spPr>
        <p:txBody>
          <a:bodyPr>
            <a:normAutofit fontScale="90000"/>
          </a:bodyPr>
          <a:lstStyle/>
          <a:p>
            <a:pPr algn="l"/>
            <a:r>
              <a:rPr lang="es" sz="4400" dirty="0">
                <a:latin typeface="Aptos" panose="020B0004020202020204" pitchFamily="34" charset="0"/>
                <a:ea typeface="Cambria"/>
              </a:rPr>
              <a:t>Introducción a la psicología social </a:t>
            </a:r>
            <a:br>
              <a:rPr lang="en-US" sz="4400" dirty="0">
                <a:latin typeface="Aptos" panose="020B0004020202020204" pitchFamily="34" charset="0"/>
                <a:ea typeface="Cambria"/>
              </a:rPr>
            </a:br>
            <a:r>
              <a:rPr lang="es" sz="4000" dirty="0">
                <a:solidFill>
                  <a:srgbClr val="FFAA5A"/>
                </a:solidFill>
                <a:latin typeface="Aptos" panose="020B0004020202020204" pitchFamily="34" charset="0"/>
                <a:ea typeface="Cambria"/>
              </a:rPr>
              <a:t>Dilema ético: relativismo cultural</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83401" y="2019369"/>
            <a:ext cx="6546154" cy="4368954"/>
          </a:xfrm>
        </p:spPr>
        <p:txBody>
          <a:bodyPr vert="horz" lIns="91440" tIns="45720" rIns="91440" bIns="45720" rtlCol="0">
            <a:normAutofit fontScale="92500"/>
          </a:bodyPr>
          <a:lstStyle/>
          <a:p>
            <a:r>
              <a:rPr lang="es" sz="3200" b="1" dirty="0">
                <a:latin typeface="Aptos" panose="020B0004020202020204" pitchFamily="34" charset="0"/>
                <a:ea typeface="Cambria"/>
              </a:rPr>
              <a:t>¿El relativismo cultural implica la ausencia de derechos humanos y valores morales absolutos? </a:t>
            </a:r>
            <a:r>
              <a:rPr lang="es" sz="3200" dirty="0">
                <a:latin typeface="Aptos" panose="020B0004020202020204" pitchFamily="34" charset="0"/>
                <a:ea typeface="Cambria"/>
              </a:rPr>
              <a:t>No, pero la frontera entre la violación de los derechos humanos y la pluralidad cultural es tenue.</a:t>
            </a:r>
          </a:p>
          <a:p>
            <a:pPr marL="0" indent="0">
              <a:buNone/>
            </a:pPr>
            <a:r>
              <a:rPr lang="es" sz="3200" b="1" dirty="0">
                <a:latin typeface="Aptos" panose="020B0004020202020204" pitchFamily="34" charset="0"/>
                <a:ea typeface="Cambria"/>
              </a:rPr>
              <a:t>Consejo rápido: </a:t>
            </a:r>
            <a:r>
              <a:rPr lang="es" sz="3200" dirty="0">
                <a:latin typeface="Aptos" panose="020B0004020202020204" pitchFamily="34" charset="0"/>
                <a:ea typeface="Cambria"/>
              </a:rPr>
              <a:t>¿El matrimonio infantil en algunos países viola los derechos humanos o refleja diversidad cultural?</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277829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6400" y="23622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3">
            <a:extLst>
              <a:ext uri="{FF2B5EF4-FFF2-40B4-BE49-F238E27FC236}">
                <a16:creationId xmlns:a16="http://schemas.microsoft.com/office/drawing/2014/main" id="{78CCECAF-44BC-FE26-87D5-216107F1F346}"/>
              </a:ext>
            </a:extLst>
          </p:cNvPr>
          <p:cNvSpPr txBox="1"/>
          <p:nvPr/>
        </p:nvSpPr>
        <p:spPr>
          <a:xfrm>
            <a:off x="312298" y="650002"/>
            <a:ext cx="11567404" cy="5557996"/>
          </a:xfrm>
          <a:prstGeom prst="rect">
            <a:avLst/>
          </a:prstGeom>
        </p:spPr>
        <p:txBody>
          <a:bodyPr lIns="0" tIns="0" rIns="0" bIns="0" rtlCol="0" anchor="t">
            <a:spAutoFit/>
          </a:bodyPr>
          <a:ls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667" b="1" i="0" u="none" strike="noStrike" kern="1200" cap="none" spc="0" normalizeH="0" baseline="0" noProof="0" dirty="0">
                <a:ln>
                  <a:noFill/>
                </a:ln>
                <a:solidFill>
                  <a:srgbClr val="92BAB5"/>
                </a:solidFill>
                <a:effectLst/>
                <a:uLnTx/>
                <a:uFillTx/>
                <a:latin typeface="Aptos" panose="020B0004020202020204" pitchFamily="34" charset="0"/>
                <a:ea typeface="Inter"/>
                <a:cs typeface="Inter"/>
                <a:sym typeface="Inter"/>
              </a:rPr>
              <a:t>Licencia libre</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El producto desarrollado aquí como parte del proyecto "</a:t>
            </a: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Building Digital Resilience by Making Digital Wellbeing and Security Accessible to All</a:t>
            </a: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2022-2-SK01-KA220-ADU-000096888" se desarrolló con el apoyo de la Comisión Europea y refleja exclusivamente la opinión del autor. La Comisión Europea no es responsable del contenido de los documentos.</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La publicación obtiene la Licencia Creative Commons CC BY- NC SA.</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Esta licencia permite distribuir, remezclar, mejorar y desarrollar la obra, pero sólo de forma no comercial. Al utilizar la obra, así como extractos de ella, se debe :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Se debe mencionar la fuente y el enlace a la licencia, y mencionar los posibles cambios. Los derechos de autor pertenecen a los autores de los documentos.</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La obra no podrá ser utilizada con fines comerciales.</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Si recompone, convierte o amplía la obra, sus contribuciones deben publicarse bajo la misma licencia que el original.</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1" i="0" u="none" strike="noStrike" kern="1200" cap="none" spc="0" normalizeH="0" baseline="0" noProof="0" dirty="0">
                <a:ln>
                  <a:noFill/>
                </a:ln>
                <a:solidFill>
                  <a:srgbClr val="FFAA5A"/>
                </a:solidFill>
                <a:effectLst/>
                <a:uLnTx/>
                <a:uFillTx/>
                <a:latin typeface="Aptos" panose="020B0004020202020204" pitchFamily="34" charset="0"/>
                <a:ea typeface="Inter"/>
                <a:cs typeface="Inter"/>
                <a:sym typeface="Inter"/>
              </a:rPr>
              <a:t>Descargo de responsabilidad:</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Financiado por la Unión Europea. Las opiniones y puntos de vista expresados en este documento son, sin embargo, los de los autores y no reflejan necesariamente los de la Unión Europea o la Agencia Ejecutiva Europea en el Ámbito Educativo y Cultural (EACEA). Ni la Unión Europea ni la EACEA se hacen responsables de las mismas.</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es" sz="3600" dirty="0">
                <a:latin typeface="Aptos" panose="020B0004020202020204" pitchFamily="34" charset="0"/>
              </a:rPr>
              <a:t>Los componentes de la competencia digital</a:t>
            </a:r>
            <a:endParaRPr lang="en-GB" sz="3600" dirty="0">
              <a:latin typeface="Aptos" panose="020B0004020202020204" pitchFamily="34" charset="0"/>
            </a:endParaRP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119590" y="1327991"/>
            <a:ext cx="6688594" cy="4851083"/>
          </a:xfrm>
        </p:spPr>
        <p:txBody>
          <a:bodyPr>
            <a:normAutofit fontScale="92500" lnSpcReduction="10000"/>
          </a:bodyPr>
          <a:lstStyle/>
          <a:p>
            <a:pPr>
              <a:spcAft>
                <a:spcPts val="600"/>
              </a:spcAft>
            </a:pPr>
            <a:r>
              <a:rPr lang="es" sz="2400" b="1" dirty="0">
                <a:latin typeface="Aptos" panose="020B0004020202020204" pitchFamily="34" charset="0"/>
              </a:rPr>
              <a:t>Alfabetización informática o alfabetización informática: </a:t>
            </a:r>
            <a:r>
              <a:rPr lang="es" sz="2400" dirty="0">
                <a:latin typeface="Aptos" panose="020B0004020202020204" pitchFamily="34" charset="0"/>
              </a:rPr>
              <a:t>es el componente técnico de la competencia digital, ya que se refiere al aprendizaje de habilidades técnicas sobre cómo utilizar hardware y software.</a:t>
            </a:r>
          </a:p>
          <a:p>
            <a:pPr>
              <a:spcAft>
                <a:spcPts val="600"/>
              </a:spcAft>
            </a:pPr>
            <a:r>
              <a:rPr lang="es" sz="2400" b="1" dirty="0">
                <a:latin typeface="Aptos" panose="020B0004020202020204" pitchFamily="34" charset="0"/>
              </a:rPr>
              <a:t>Alfabetización informacional: </a:t>
            </a:r>
            <a:r>
              <a:rPr lang="es" sz="2400" dirty="0">
                <a:latin typeface="Aptos" panose="020B0004020202020204" pitchFamily="34" charset="0"/>
              </a:rPr>
              <a:t>introduce aspectos cognitivos de las tecnologías digitales como el pensamiento crítico, la resolución de problemas, etc.</a:t>
            </a:r>
          </a:p>
          <a:p>
            <a:pPr>
              <a:spcAft>
                <a:spcPts val="600"/>
              </a:spcAft>
            </a:pPr>
            <a:r>
              <a:rPr lang="es" sz="2400" b="1" dirty="0">
                <a:latin typeface="Aptos" panose="020B0004020202020204" pitchFamily="34" charset="0"/>
              </a:rPr>
              <a:t>Alfabetización mediática (educación mediática): </a:t>
            </a:r>
            <a:r>
              <a:rPr lang="es" sz="2400" dirty="0">
                <a:latin typeface="Aptos" panose="020B0004020202020204" pitchFamily="34" charset="0"/>
              </a:rPr>
              <a:t>se refiere a los aspectos éticos del uso de las tecnologías digitales y las redes sociales. Implica la capacidad de comprender, interpretar y evaluar críticamente el significado de las herramientas y los contenidos digitales.</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348" y="1584007"/>
            <a:ext cx="5324379" cy="376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5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s" sz="4000" dirty="0">
                <a:latin typeface="Aptos" panose="020B0004020202020204" pitchFamily="34" charset="0"/>
                <a:cs typeface="Calibri" panose="020F0502020204030204" pitchFamily="34" charset="0"/>
              </a:rPr>
              <a:t>¿Qué es la educación en medios?</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48633" y="1171158"/>
            <a:ext cx="7099044" cy="5338529"/>
          </a:xfrm>
        </p:spPr>
        <p:txBody>
          <a:bodyPr>
            <a:normAutofit fontScale="85000" lnSpcReduction="20000"/>
          </a:bodyPr>
          <a:lstStyle/>
          <a:p>
            <a:pPr marL="0" indent="0">
              <a:spcAft>
                <a:spcPts val="600"/>
              </a:spcAft>
              <a:buNone/>
            </a:pPr>
            <a:r>
              <a:rPr lang="es" dirty="0">
                <a:latin typeface="Aptos" panose="020B0004020202020204" pitchFamily="34" charset="0"/>
              </a:rPr>
              <a:t>La educación en medios es el proceso a través del cual los individuos se vuelven alfabetizados en medios y capaces de comprender críticamente la naturaleza, las técnicas y los impactos de los mensajes y producciones de los medios.</a:t>
            </a:r>
          </a:p>
          <a:p>
            <a:pPr>
              <a:spcAft>
                <a:spcPts val="600"/>
              </a:spcAft>
            </a:pPr>
            <a:r>
              <a:rPr lang="es" dirty="0">
                <a:latin typeface="Aptos" panose="020B0004020202020204" pitchFamily="34" charset="0"/>
              </a:rPr>
              <a:t>Evaluar y comprender críticamente los mensajes, símbolos y lenguajes de las redes sociales.</a:t>
            </a:r>
            <a:endParaRPr lang="en-GB" dirty="0">
              <a:latin typeface="Aptos" panose="020B0004020202020204" pitchFamily="34" charset="0"/>
            </a:endParaRPr>
          </a:p>
          <a:p>
            <a:pPr>
              <a:spcAft>
                <a:spcPts val="600"/>
              </a:spcAft>
            </a:pPr>
            <a:r>
              <a:rPr lang="es" dirty="0">
                <a:latin typeface="Aptos" panose="020B0004020202020204" pitchFamily="34" charset="0"/>
              </a:rPr>
              <a:t>Tomar conciencia de nuestros comportamientos y comunicaciones en línea.</a:t>
            </a:r>
            <a:endParaRPr lang="en-GB" dirty="0">
              <a:latin typeface="Aptos" panose="020B0004020202020204" pitchFamily="34" charset="0"/>
            </a:endParaRPr>
          </a:p>
          <a:p>
            <a:pPr>
              <a:spcAft>
                <a:spcPts val="600"/>
              </a:spcAft>
            </a:pPr>
            <a:r>
              <a:rPr lang="es" dirty="0">
                <a:latin typeface="Aptos" panose="020B0004020202020204" pitchFamily="34" charset="0"/>
              </a:rPr>
              <a:t>Entender cómo funcionan las plataformas de redes sociales y en beneficio de quién .</a:t>
            </a:r>
            <a:endParaRPr lang="en-GB" dirty="0">
              <a:latin typeface="Aptos" panose="020B0004020202020204" pitchFamily="34" charset="0"/>
            </a:endParaRPr>
          </a:p>
          <a:p>
            <a:pPr>
              <a:spcAft>
                <a:spcPts val="600"/>
              </a:spcAft>
            </a:pPr>
            <a:r>
              <a:rPr lang="es" dirty="0">
                <a:latin typeface="Aptos" panose="020B0004020202020204" pitchFamily="34" charset="0"/>
              </a:rPr>
              <a:t>Cómo las redes sociales producen significado y representan la realidad.</a:t>
            </a:r>
            <a:endParaRPr lang="en-GB" dirty="0">
              <a:latin typeface="Aptos" panose="020B0004020202020204" pitchFamily="34" charset="0"/>
            </a:endParaRPr>
          </a:p>
          <a:p>
            <a:pPr>
              <a:spcAft>
                <a:spcPts val="600"/>
              </a:spcAft>
            </a:pPr>
            <a:r>
              <a:rPr lang="es" dirty="0">
                <a:latin typeface="Aptos" panose="020B0004020202020204" pitchFamily="34" charset="0"/>
              </a:rPr>
              <a:t>Cómo estas representaciones de la realidad son interpretadas por el público.</a:t>
            </a:r>
            <a:endParaRPr lang="en-GB"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s" sz="4000" dirty="0">
                <a:latin typeface="Aptos" panose="020B0004020202020204" pitchFamily="34" charset="0"/>
                <a:cs typeface="Calibri" panose="020F0502020204030204" pitchFamily="34" charset="0"/>
              </a:rPr>
              <a:t>¿Por qué la educación en medios?</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390064" y="1828800"/>
            <a:ext cx="6861341" cy="4636780"/>
          </a:xfrm>
        </p:spPr>
        <p:txBody>
          <a:bodyPr>
            <a:normAutofit/>
          </a:bodyPr>
          <a:lstStyle/>
          <a:p>
            <a:pPr marL="0" indent="0">
              <a:spcAft>
                <a:spcPts val="600"/>
              </a:spcAft>
              <a:buNone/>
            </a:pPr>
            <a:r>
              <a:rPr lang="es" sz="3600" b="1" dirty="0">
                <a:solidFill>
                  <a:srgbClr val="FFAA5A"/>
                </a:solidFill>
                <a:latin typeface="Aptos" panose="020B0004020202020204" pitchFamily="34" charset="0"/>
              </a:rPr>
              <a:t>Vivimos en la sociedad de la posverdad</a:t>
            </a:r>
          </a:p>
          <a:p>
            <a:pPr marL="0" indent="0">
              <a:spcAft>
                <a:spcPts val="600"/>
              </a:spcAft>
              <a:buNone/>
            </a:pPr>
            <a:r>
              <a:rPr lang="es" sz="3600" dirty="0">
                <a:latin typeface="Aptos" panose="020B0004020202020204" pitchFamily="34" charset="0"/>
              </a:rPr>
              <a:t>Los hechos objetivos tienen menos influencia en la formación de la opinión pública que las apelaciones a las emociones y a las creencias personales y culturales.</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9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a:bodyPr>
          <a:lstStyle/>
          <a:p>
            <a:pPr marL="0" indent="0" algn="ctr">
              <a:spcAft>
                <a:spcPts val="600"/>
              </a:spcAft>
              <a:buNone/>
            </a:pPr>
            <a:r>
              <a:rPr lang="es" sz="3600" dirty="0">
                <a:latin typeface="Aptos" panose="020B0004020202020204" pitchFamily="34" charset="0"/>
              </a:rPr>
              <a:t>La psicología social tiene como objetivo comprender los pensamientos, emociones y acciones de los individuos en relación con la presencia implícita de otros, es decir, en relación con la estructura social.</a:t>
            </a:r>
            <a:endParaRPr lang="sk-SK" sz="3600" dirty="0">
              <a:latin typeface="Aptos" panose="020B0004020202020204" pitchFamily="34" charset="0"/>
            </a:endParaRPr>
          </a:p>
          <a:p>
            <a:pPr marL="0" indent="0" algn="ctr">
              <a:spcAft>
                <a:spcPts val="600"/>
              </a:spcAft>
              <a:buNone/>
            </a:pPr>
            <a:r>
              <a:rPr lang="es" sz="3600" b="1" dirty="0">
                <a:solidFill>
                  <a:srgbClr val="FFAA5A"/>
                </a:solidFill>
                <a:latin typeface="Aptos" panose="020B0004020202020204" pitchFamily="34" charset="0"/>
              </a:rPr>
              <a:t>¡Esto también es válido online!</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434135" cy="4636780"/>
          </a:xfrm>
        </p:spPr>
        <p:txBody>
          <a:bodyPr>
            <a:normAutofit fontScale="77500" lnSpcReduction="20000"/>
          </a:bodyPr>
          <a:lstStyle/>
          <a:p>
            <a:pPr>
              <a:spcAft>
                <a:spcPts val="600"/>
              </a:spcAft>
            </a:pPr>
            <a:r>
              <a:rPr lang="es" sz="3600" dirty="0">
                <a:latin typeface="Aptos" panose="020B0004020202020204" pitchFamily="34" charset="0"/>
              </a:rPr>
              <a:t>Según el enfoque construccionista, las dimensiones sociales y culturales son constitutivas de la mente y de sus procesos cognitivos y emocionales.</a:t>
            </a:r>
          </a:p>
          <a:p>
            <a:pPr>
              <a:spcAft>
                <a:spcPts val="600"/>
              </a:spcAft>
            </a:pPr>
            <a:r>
              <a:rPr lang="es" sz="3600" dirty="0">
                <a:latin typeface="Aptos" panose="020B0004020202020204" pitchFamily="34" charset="0"/>
              </a:rPr>
              <a:t>La realidad se entiende como una visión socialmente compartida y negociada.</a:t>
            </a:r>
          </a:p>
          <a:p>
            <a:pPr>
              <a:spcAft>
                <a:spcPts val="600"/>
              </a:spcAft>
            </a:pPr>
            <a:r>
              <a:rPr lang="es" sz="3600" dirty="0">
                <a:latin typeface="Aptos" panose="020B0004020202020204" pitchFamily="34" charset="0"/>
              </a:rPr>
              <a:t>El conocimiento de la realidad se entiende como un proceso continuo de organización colectiva y de asignación de significado.</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77"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859593"/>
          </a:xfrm>
        </p:spPr>
        <p:txBody>
          <a:bodyPr anchor="b">
            <a:normAutofit/>
          </a:bodyPr>
          <a:lstStyle/>
          <a:p>
            <a:r>
              <a:rPr lang="es" sz="5400" dirty="0">
                <a:latin typeface="Aptos" panose="020B0004020202020204" pitchFamily="34" charset="0"/>
                <a:cs typeface="Calibri Light" panose="020F0302020204030204" pitchFamily="34" charset="0"/>
              </a:rPr>
              <a:t>Introducción a la psicología social</a:t>
            </a:r>
            <a:endParaRPr lang="en-US" sz="5400" dirty="0">
              <a:latin typeface="Aptos" panose="020B0004020202020204" pitchFamily="34" charset="0"/>
              <a:cs typeface="Calibri Light" panose="020F0302020204030204" pitchFamily="34"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7" r="241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2">
            <a:extLst>
              <a:ext uri="{FF2B5EF4-FFF2-40B4-BE49-F238E27FC236}">
                <a16:creationId xmlns:a16="http://schemas.microsoft.com/office/drawing/2014/main" id="{0294E8A8-F03D-B828-0E81-670AEEE75561}"/>
              </a:ext>
            </a:extLst>
          </p:cNvPr>
          <p:cNvGraphicFramePr>
            <a:graphicFrameLocks noGrp="1"/>
          </p:cNvGraphicFramePr>
          <p:nvPr>
            <p:extLst>
              <p:ext uri="{D42A27DB-BD31-4B8C-83A1-F6EECF244321}">
                <p14:modId xmlns:p14="http://schemas.microsoft.com/office/powerpoint/2010/main" val="1153559409"/>
              </p:ext>
            </p:extLst>
          </p:nvPr>
        </p:nvGraphicFramePr>
        <p:xfrm>
          <a:off x="838200" y="1941708"/>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09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s" sz="4000" dirty="0">
                <a:latin typeface="Aptos" panose="020B0004020202020204" pitchFamily="34" charset="0"/>
                <a:cs typeface="Calibri" panose="020F0502020204030204" pitchFamily="34" charset="0"/>
              </a:rPr>
              <a:t>Introducción a la Psicología Social</a:t>
            </a:r>
            <a:br>
              <a:rPr lang="sk-SK" sz="4000" dirty="0">
                <a:latin typeface="Aptos" panose="020B0004020202020204" pitchFamily="34" charset="0"/>
                <a:cs typeface="Calibri" panose="020F0502020204030204" pitchFamily="34" charset="0"/>
              </a:rPr>
            </a:br>
            <a:r>
              <a:rPr lang="sk-SK" sz="3600" dirty="0">
                <a:solidFill>
                  <a:srgbClr val="FFAA5A"/>
                </a:solidFill>
                <a:latin typeface="Aptos" panose="020B0004020202020204" pitchFamily="34" charset="0"/>
                <a:cs typeface="Calibri" panose="020F0502020204030204" pitchFamily="34" charset="0"/>
              </a:rPr>
              <a:t>Categorización social</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894406"/>
          </a:xfrm>
        </p:spPr>
        <p:txBody>
          <a:bodyPr>
            <a:normAutofit fontScale="77500" lnSpcReduction="20000"/>
          </a:bodyPr>
          <a:lstStyle/>
          <a:p>
            <a:pPr>
              <a:spcAft>
                <a:spcPts val="600"/>
              </a:spcAft>
            </a:pPr>
            <a:r>
              <a:rPr lang="es" sz="3600" dirty="0">
                <a:latin typeface="Aptos" panose="020B0004020202020204" pitchFamily="34" charset="0"/>
              </a:rPr>
              <a:t>La categorización social es el proceso mediante el cual </a:t>
            </a:r>
            <a:r>
              <a:rPr lang="es" sz="3600" b="1" dirty="0">
                <a:latin typeface="Aptos" panose="020B0004020202020204" pitchFamily="34" charset="0"/>
              </a:rPr>
              <a:t>agrupamos a los individuos </a:t>
            </a:r>
            <a:r>
              <a:rPr lang="es" sz="3600" dirty="0">
                <a:latin typeface="Aptos" panose="020B0004020202020204" pitchFamily="34" charset="0"/>
              </a:rPr>
              <a:t>en función de la información social.</a:t>
            </a:r>
          </a:p>
          <a:p>
            <a:pPr>
              <a:spcAft>
                <a:spcPts val="600"/>
              </a:spcAft>
            </a:pPr>
            <a:r>
              <a:rPr lang="es" sz="3600" dirty="0">
                <a:latin typeface="Aptos" panose="020B0004020202020204" pitchFamily="34" charset="0"/>
              </a:rPr>
              <a:t>Los “tres grandes” son </a:t>
            </a:r>
            <a:r>
              <a:rPr lang="es" sz="3600" b="1" dirty="0">
                <a:latin typeface="Aptos" panose="020B0004020202020204" pitchFamily="34" charset="0"/>
              </a:rPr>
              <a:t>el sexo, la raza y la edad </a:t>
            </a:r>
            <a:r>
              <a:rPr lang="es" sz="3600" dirty="0">
                <a:latin typeface="Aptos" panose="020B0004020202020204" pitchFamily="34" charset="0"/>
              </a:rPr>
              <a:t>, pero también se categorizan otras dimensiones, como el estatus social, la ocupación e incluso la orientación sexual.</a:t>
            </a:r>
          </a:p>
          <a:p>
            <a:pPr>
              <a:spcAft>
                <a:spcPts val="600"/>
              </a:spcAft>
            </a:pPr>
            <a:r>
              <a:rPr lang="es" sz="3600" dirty="0">
                <a:latin typeface="Aptos" panose="020B0004020202020204" pitchFamily="34" charset="0"/>
              </a:rPr>
              <a:t>Una vez determinadas, las categorizaciones sociales de los demás </a:t>
            </a:r>
            <a:r>
              <a:rPr lang="es" sz="3600" b="1" dirty="0">
                <a:latin typeface="Aptos" panose="020B0004020202020204" pitchFamily="34" charset="0"/>
              </a:rPr>
              <a:t>moldean nuestra evaluación y nuestros comportamientos</a:t>
            </a:r>
            <a:r>
              <a:rPr lang="es" sz="3600" dirty="0">
                <a:latin typeface="Aptos" panose="020B0004020202020204" pitchFamily="34" charset="0"/>
              </a:rPr>
              <a:t>, a menudo sin darnos cuenta.</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949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C39A8C05164174D8B0CC0E9EA7C08B6" ma:contentTypeVersion="15" ma:contentTypeDescription="Crear nuevo documento." ma:contentTypeScope="" ma:versionID="f705f402e8dddb31b35b2f3b47b04399">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98c73005377d771f87dd7fe60882c45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D6E71-5646-473A-8118-1B264F5A5C71}"/>
</file>

<file path=customXml/itemProps2.xml><?xml version="1.0" encoding="utf-8"?>
<ds:datastoreItem xmlns:ds="http://schemas.openxmlformats.org/officeDocument/2006/customXml" ds:itemID="{3352C5EB-28A8-44F6-95DE-40B4B9DF1814}">
  <ds:schemaRefs>
    <ds:schemaRef ds:uri="http://schemas.microsoft.com/office/2006/metadata/properties"/>
    <ds:schemaRef ds:uri="http://schemas.microsoft.com/office/infopath/2007/PartnerControls"/>
    <ds:schemaRef ds:uri="86c132ca-d2ce-4f1f-9992-28ad6e1060fc"/>
    <ds:schemaRef ds:uri="48bc9dea-9bf6-49de-a95a-f1fa7fcbbbfa"/>
    <ds:schemaRef ds:uri="31b0f1b5-1a63-45f8-853b-22b3566b22e9"/>
    <ds:schemaRef ds:uri="c4569630-81ac-4fe0-a81e-3f9a2f8dc51d"/>
  </ds:schemaRefs>
</ds:datastoreItem>
</file>

<file path=customXml/itemProps3.xml><?xml version="1.0" encoding="utf-8"?>
<ds:datastoreItem xmlns:ds="http://schemas.openxmlformats.org/officeDocument/2006/customXml" ds:itemID="{CD4DD3EB-C14A-441F-A680-01594E3989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TotalTime>
  <Words>1655</Words>
  <Application>Microsoft Office PowerPoint</Application>
  <PresentationFormat>Panorámica</PresentationFormat>
  <Paragraphs>101</Paragraphs>
  <Slides>22</Slides>
  <Notes>0</Notes>
  <HiddenSlides>0</HiddenSlides>
  <MMClips>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22</vt:i4>
      </vt:variant>
    </vt:vector>
  </HeadingPairs>
  <TitlesOfParts>
    <vt:vector size="30" baseType="lpstr">
      <vt:lpstr>Aptos</vt:lpstr>
      <vt:lpstr>Aptos Display</vt:lpstr>
      <vt:lpstr>Arial</vt:lpstr>
      <vt:lpstr>Calibri</vt:lpstr>
      <vt:lpstr>Cambria</vt:lpstr>
      <vt:lpstr>Wingdings</vt:lpstr>
      <vt:lpstr>Motív Office</vt:lpstr>
      <vt:lpstr>1_Motív Office</vt:lpstr>
      <vt:lpstr>Ciudadanía digital: uso ético de la tecnología digital</vt:lpstr>
      <vt:lpstr>Uso ético de la tecnología digital</vt:lpstr>
      <vt:lpstr>Los componentes de la competencia digital</vt:lpstr>
      <vt:lpstr>¿Qué es la educación en medios?</vt:lpstr>
      <vt:lpstr>¿Por qué la educación en medios?</vt:lpstr>
      <vt:lpstr>Introducción a la psicología social</vt:lpstr>
      <vt:lpstr>Introducción a la psicología social</vt:lpstr>
      <vt:lpstr>Introducción a la psicología social</vt:lpstr>
      <vt:lpstr>Introducción a la Psicología Social Categorización social</vt:lpstr>
      <vt:lpstr>Introducción a la Psicología Social ¿Qué es la categorización social?</vt:lpstr>
      <vt:lpstr>Introducción a la Psicología Social ¿Cómo superar la categorización social?</vt:lpstr>
      <vt:lpstr>Introducción a la psicología social  El experimento de Robbers Cave, realizado por Muzafer Sherif en la década de 1950, con 22 niños en los campamentos de verano de Oklahoma</vt:lpstr>
      <vt:lpstr>Introducción a la psicología social</vt:lpstr>
      <vt:lpstr>Introducción a la Psicología Social  Los componentes del prejuicio</vt:lpstr>
      <vt:lpstr>Introducción a la psicología social  Un ejemplo de prejuicio</vt:lpstr>
      <vt:lpstr>Introducción a la psicología social  Un ejemplo de prejuicio en línea</vt:lpstr>
      <vt:lpstr>Introducción a la Psicología Social ¿Cuál fue el papel de los medios de comunicación y las redes sociales en la difusión del prejuicio?</vt:lpstr>
      <vt:lpstr>Introducción a la Psicología Social  Modelos Culturales</vt:lpstr>
      <vt:lpstr>Introducción a la Psicología Social  Modelos Culturales</vt:lpstr>
      <vt:lpstr>Introducción a la psicología social  Dilema ético: relativismo cultural</vt:lpstr>
      <vt:lpstr>Introducción a la psicología social  Dilema ético: relativismo cultural</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aifed</cp:lastModifiedBy>
  <cp:revision>30</cp:revision>
  <dcterms:created xsi:type="dcterms:W3CDTF">2024-06-25T09:05:50Z</dcterms:created>
  <dcterms:modified xsi:type="dcterms:W3CDTF">2024-10-11T12:01:47Z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