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4"/>
    <p:sldMasterId id="2147483681" r:id="rId5"/>
  </p:sldMasterIdLst>
  <p:notesMasterIdLst>
    <p:notesMasterId r:id="rId17"/>
  </p:notesMasterIdLst>
  <p:sldIdLst>
    <p:sldId id="295" r:id="rId6"/>
    <p:sldId id="257" r:id="rId7"/>
    <p:sldId id="296" r:id="rId8"/>
    <p:sldId id="297" r:id="rId9"/>
    <p:sldId id="298" r:id="rId10"/>
    <p:sldId id="299" r:id="rId11"/>
    <p:sldId id="300" r:id="rId12"/>
    <p:sldId id="301" r:id="rId13"/>
    <p:sldId id="302" r:id="rId14"/>
    <p:sldId id="303" r:id="rId15"/>
    <p:sldId id="265" r:id="rId16"/>
  </p:sldIdLst>
  <p:sldSz cx="12192000" cy="6858000"/>
  <p:notesSz cx="6858000" cy="9144000"/>
  <p:defaultTextStyle>
    <a:defPPr>
      <a:defRPr lang="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0" d="100"/>
          <a:sy n="60" d="100"/>
        </p:scale>
        <p:origin x="72" y="1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6FCFB6-C1BF-46AD-9857-FA9766F13F87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CDD7C2-3362-40FB-A27E-BAF6BF686D20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9032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s" b="0" i="0" dirty="0">
                <a:solidFill>
                  <a:srgbClr val="ECECEC"/>
                </a:solidFill>
                <a:effectLst/>
                <a:latin typeface="Söhne"/>
              </a:rPr>
              <a:t>Discuta el concepto de bienestar digital y su relevancia en la era digital actual.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" b="0" i="0" dirty="0">
                <a:solidFill>
                  <a:srgbClr val="ECECEC"/>
                </a:solidFill>
                <a:effectLst/>
                <a:latin typeface="Söhne"/>
              </a:rPr>
              <a:t>Enfatizar la necesidad de equilibrio en el uso de la tecnología para mejorar nuestras vidas sin sacrificar nuestro bienestar.</a:t>
            </a:r>
          </a:p>
          <a:p>
            <a:pPr algn="l">
              <a:buFont typeface="+mj-lt"/>
              <a:buAutoNum type="arabicPeriod"/>
            </a:pPr>
            <a:endParaRPr lang="en-US" b="0" i="0" dirty="0">
              <a:solidFill>
                <a:srgbClr val="ECECEC"/>
              </a:solidFill>
              <a:effectLst/>
              <a:latin typeface="Söhne"/>
            </a:endParaRPr>
          </a:p>
          <a:p>
            <a:pPr algn="l">
              <a:buFont typeface="+mj-lt"/>
              <a:buAutoNum type="arabicPeriod"/>
            </a:pPr>
            <a:endParaRPr lang="en-US" b="0" i="0" dirty="0">
              <a:solidFill>
                <a:srgbClr val="ECECEC"/>
              </a:solidFill>
              <a:effectLst/>
              <a:latin typeface="Söhne"/>
            </a:endParaRPr>
          </a:p>
          <a:p>
            <a:pPr marL="742950" lvl="1" indent="-285750" algn="l">
              <a:buFont typeface="+mj-lt"/>
              <a:buAutoNum type="arabicPeriod"/>
            </a:pPr>
            <a:endParaRPr lang="en-US" b="0" i="0" dirty="0">
              <a:solidFill>
                <a:srgbClr val="ECECEC"/>
              </a:solidFill>
              <a:effectLst/>
              <a:latin typeface="Söhne"/>
            </a:endParaRPr>
          </a:p>
          <a:p>
            <a:pPr marL="742950" lvl="1" indent="-285750" algn="l">
              <a:buFont typeface="+mj-lt"/>
              <a:buAutoNum type="arabicPeriod"/>
            </a:pPr>
            <a:r>
              <a:rPr lang="es" b="0" i="0" dirty="0">
                <a:solidFill>
                  <a:srgbClr val="ECECEC"/>
                </a:solidFill>
                <a:effectLst/>
                <a:latin typeface="Söhne"/>
              </a:rPr>
              <a:t>"Comencemos por entender qué significa realmente el bienestar digital. Se trata de encontrar ese equilibrio entre usar la tecnología para mejorar nuestras vidas y asegurarnos de que no nos domine. Exploraremos formas prácticas de lograr este equilibrio".</a:t>
            </a:r>
          </a:p>
          <a:p>
            <a:br>
              <a:rPr lang="en-US" dirty="0"/>
            </a:br>
            <a:endParaRPr lang="mk-M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67C988-4ABC-44CD-BF57-54EC295E72C9}" type="slidenum">
              <a:rPr kumimoji="0" lang="sk-S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sk-S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08411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s" b="0" i="0" dirty="0">
                <a:solidFill>
                  <a:srgbClr val="ECECEC"/>
                </a:solidFill>
                <a:effectLst/>
                <a:latin typeface="Söhne"/>
              </a:rPr>
              <a:t>Explique el formato atractivo y fácil de usar de los materiales del curso, incluidas presentaciones de PowerPoint, videos y cuestionarios.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" b="0" i="0" dirty="0">
                <a:solidFill>
                  <a:srgbClr val="ECECEC"/>
                </a:solidFill>
                <a:effectLst/>
                <a:latin typeface="Söhne"/>
              </a:rPr>
              <a:t>Anime a los asistentes a participar activamente en el proceso de aprendizaje y hacer uso de los elementos interactivos proporcionados.</a:t>
            </a:r>
          </a:p>
          <a:p>
            <a:endParaRPr lang="en-US" dirty="0"/>
          </a:p>
          <a:p>
            <a:pPr algn="l">
              <a:buFont typeface="+mj-lt"/>
              <a:buAutoNum type="arabicPeriod"/>
            </a:pPr>
            <a:endParaRPr lang="en-US" b="0" i="0" dirty="0">
              <a:solidFill>
                <a:srgbClr val="ECECEC"/>
              </a:solidFill>
              <a:effectLst/>
              <a:latin typeface="Söhne"/>
            </a:endParaRPr>
          </a:p>
          <a:p>
            <a:pPr marL="742950" lvl="1" indent="-285750" algn="l">
              <a:buFont typeface="+mj-lt"/>
              <a:buAutoNum type="arabicPeriod"/>
            </a:pPr>
            <a:r>
              <a:rPr lang="es" b="0" i="0" dirty="0">
                <a:solidFill>
                  <a:srgbClr val="ECECEC"/>
                </a:solidFill>
                <a:effectLst/>
                <a:latin typeface="Söhne"/>
              </a:rPr>
              <a:t>"Nuestros materiales didácticos están diseñados para ser fáciles de usar y atractivos. Desde presentaciones de PowerPoint hasta cuestionarios interactivos, nos hemos asegurado de que el aprendizaje sobre el bienestar digital sea informativo y agradable".</a:t>
            </a:r>
          </a:p>
          <a:p>
            <a:br>
              <a:rPr lang="en-US" dirty="0"/>
            </a:br>
            <a:endParaRPr lang="mk-M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67C988-4ABC-44CD-BF57-54EC295E72C9}" type="slidenum">
              <a:rPr kumimoji="0" lang="sk-S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sk-S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84238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s" b="0" i="0" dirty="0">
                <a:solidFill>
                  <a:srgbClr val="ECECEC"/>
                </a:solidFill>
                <a:effectLst/>
                <a:latin typeface="Söhne"/>
              </a:rPr>
              <a:t>Explique el formato atractivo y fácil de usar de los materiales del curso, incluidas presentaciones de PowerPoint, videos y cuestionarios.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" b="0" i="0" dirty="0">
                <a:solidFill>
                  <a:srgbClr val="ECECEC"/>
                </a:solidFill>
                <a:effectLst/>
                <a:latin typeface="Söhne"/>
              </a:rPr>
              <a:t>Anime a los asistentes a participar activamente en el proceso de aprendizaje y hacer uso de los elementos interactivos proporcionados.</a:t>
            </a:r>
          </a:p>
          <a:p>
            <a:endParaRPr lang="en-US" dirty="0"/>
          </a:p>
          <a:p>
            <a:pPr algn="l">
              <a:buFont typeface="+mj-lt"/>
              <a:buAutoNum type="arabicPeriod"/>
            </a:pPr>
            <a:endParaRPr lang="en-US" b="0" i="0" dirty="0">
              <a:solidFill>
                <a:srgbClr val="ECECEC"/>
              </a:solidFill>
              <a:effectLst/>
              <a:latin typeface="Söhne"/>
            </a:endParaRPr>
          </a:p>
          <a:p>
            <a:pPr marL="742950" lvl="1" indent="-285750" algn="l">
              <a:buFont typeface="+mj-lt"/>
              <a:buAutoNum type="arabicPeriod"/>
            </a:pPr>
            <a:r>
              <a:rPr lang="es" b="0" i="0" dirty="0">
                <a:solidFill>
                  <a:srgbClr val="ECECEC"/>
                </a:solidFill>
                <a:effectLst/>
                <a:latin typeface="Söhne"/>
              </a:rPr>
              <a:t>"Nuestros materiales didácticos están diseñados para ser fáciles de usar y atractivos. Desde presentaciones de PowerPoint hasta cuestionarios interactivos, nos hemos asegurado de que el aprendizaje sobre el bienestar digital sea informativo y agradable".</a:t>
            </a:r>
          </a:p>
          <a:p>
            <a:br>
              <a:rPr lang="en-US" dirty="0"/>
            </a:br>
            <a:endParaRPr lang="mk-M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67C988-4ABC-44CD-BF57-54EC295E72C9}" type="slidenum">
              <a:rPr kumimoji="0" lang="sk-S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sk-S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94447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s" b="0" i="0" dirty="0">
                <a:solidFill>
                  <a:srgbClr val="ECECEC"/>
                </a:solidFill>
                <a:effectLst/>
                <a:latin typeface="Söhne"/>
              </a:rPr>
              <a:t>Explique el formato atractivo y fácil de usar de los materiales del curso, incluidas presentaciones de PowerPoint, videos y cuestionarios.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" b="0" i="0" dirty="0">
                <a:solidFill>
                  <a:srgbClr val="ECECEC"/>
                </a:solidFill>
                <a:effectLst/>
                <a:latin typeface="Söhne"/>
              </a:rPr>
              <a:t>Anime a los asistentes a participar activamente en el proceso de aprendizaje y hacer uso de los elementos interactivos proporcionados.</a:t>
            </a:r>
          </a:p>
          <a:p>
            <a:endParaRPr lang="en-US" dirty="0"/>
          </a:p>
          <a:p>
            <a:pPr algn="l">
              <a:buFont typeface="+mj-lt"/>
              <a:buAutoNum type="arabicPeriod"/>
            </a:pPr>
            <a:endParaRPr lang="en-US" b="0" i="0" dirty="0">
              <a:solidFill>
                <a:srgbClr val="ECECEC"/>
              </a:solidFill>
              <a:effectLst/>
              <a:latin typeface="Söhne"/>
            </a:endParaRPr>
          </a:p>
          <a:p>
            <a:pPr marL="742950" lvl="1" indent="-285750" algn="l">
              <a:buFont typeface="+mj-lt"/>
              <a:buAutoNum type="arabicPeriod"/>
            </a:pPr>
            <a:r>
              <a:rPr lang="es" b="0" i="0" dirty="0">
                <a:solidFill>
                  <a:srgbClr val="ECECEC"/>
                </a:solidFill>
                <a:effectLst/>
                <a:latin typeface="Söhne"/>
              </a:rPr>
              <a:t>"Nuestros materiales didácticos están diseñados para ser fáciles de usar y atractivos. Desde presentaciones de PowerPoint hasta cuestionarios interactivos, nos hemos asegurado de que el aprendizaje sobre el bienestar digital sea informativo y agradable".</a:t>
            </a:r>
          </a:p>
          <a:p>
            <a:br>
              <a:rPr lang="en-US" dirty="0"/>
            </a:br>
            <a:endParaRPr lang="mk-M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67C988-4ABC-44CD-BF57-54EC295E72C9}" type="slidenum">
              <a:rPr kumimoji="0" lang="sk-S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sk-S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97762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s" b="0" i="0" dirty="0">
                <a:solidFill>
                  <a:srgbClr val="ECECEC"/>
                </a:solidFill>
                <a:effectLst/>
                <a:latin typeface="Söhne"/>
              </a:rPr>
              <a:t>Explique el formato atractivo y fácil de usar de los materiales del curso, incluidas presentaciones de PowerPoint, videos y cuestionarios.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" b="0" i="0" dirty="0">
                <a:solidFill>
                  <a:srgbClr val="ECECEC"/>
                </a:solidFill>
                <a:effectLst/>
                <a:latin typeface="Söhne"/>
              </a:rPr>
              <a:t>Anime a los asistentes a participar activamente en el proceso de aprendizaje y hacer uso de los elementos interactivos proporcionados.</a:t>
            </a:r>
          </a:p>
          <a:p>
            <a:endParaRPr lang="en-US" dirty="0"/>
          </a:p>
          <a:p>
            <a:pPr algn="l">
              <a:buFont typeface="+mj-lt"/>
              <a:buAutoNum type="arabicPeriod"/>
            </a:pPr>
            <a:endParaRPr lang="en-US" b="0" i="0" dirty="0">
              <a:solidFill>
                <a:srgbClr val="ECECEC"/>
              </a:solidFill>
              <a:effectLst/>
              <a:latin typeface="Söhne"/>
            </a:endParaRPr>
          </a:p>
          <a:p>
            <a:pPr marL="742950" lvl="1" indent="-285750" algn="l">
              <a:buFont typeface="+mj-lt"/>
              <a:buAutoNum type="arabicPeriod"/>
            </a:pPr>
            <a:r>
              <a:rPr lang="es" b="0" i="0" dirty="0">
                <a:solidFill>
                  <a:srgbClr val="ECECEC"/>
                </a:solidFill>
                <a:effectLst/>
                <a:latin typeface="Söhne"/>
              </a:rPr>
              <a:t>"Nuestros materiales didácticos están diseñados para ser fáciles de usar y atractivos. Desde presentaciones de PowerPoint hasta cuestionarios interactivos, nos hemos asegurado de que el aprendizaje sobre el bienestar digital sea informativo y agradable".</a:t>
            </a:r>
          </a:p>
          <a:p>
            <a:br>
              <a:rPr lang="en-US" dirty="0"/>
            </a:br>
            <a:endParaRPr lang="mk-M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67C988-4ABC-44CD-BF57-54EC295E72C9}" type="slidenum">
              <a:rPr kumimoji="0" lang="sk-S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sk-S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30504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s" b="0" i="0" dirty="0">
                <a:solidFill>
                  <a:srgbClr val="ECECEC"/>
                </a:solidFill>
                <a:effectLst/>
                <a:latin typeface="Söhne"/>
              </a:rPr>
              <a:t>Discuta el concepto de bienestar digital y su relevancia en la era digital actual.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" b="0" i="0" dirty="0">
                <a:solidFill>
                  <a:srgbClr val="ECECEC"/>
                </a:solidFill>
                <a:effectLst/>
                <a:latin typeface="Söhne"/>
              </a:rPr>
              <a:t>Enfatizar la necesidad de equilibrio en el uso de la tecnología para mejorar nuestras vidas sin sacrificar nuestro bienestar.</a:t>
            </a:r>
          </a:p>
          <a:p>
            <a:pPr algn="l">
              <a:buFont typeface="+mj-lt"/>
              <a:buAutoNum type="arabicPeriod"/>
            </a:pPr>
            <a:endParaRPr lang="en-US" b="0" i="0" dirty="0">
              <a:solidFill>
                <a:srgbClr val="ECECEC"/>
              </a:solidFill>
              <a:effectLst/>
              <a:latin typeface="Söhne"/>
            </a:endParaRPr>
          </a:p>
          <a:p>
            <a:pPr algn="l">
              <a:buFont typeface="+mj-lt"/>
              <a:buAutoNum type="arabicPeriod"/>
            </a:pPr>
            <a:endParaRPr lang="en-US" b="0" i="0" dirty="0">
              <a:solidFill>
                <a:srgbClr val="ECECEC"/>
              </a:solidFill>
              <a:effectLst/>
              <a:latin typeface="Söhne"/>
            </a:endParaRPr>
          </a:p>
          <a:p>
            <a:pPr marL="742950" lvl="1" indent="-285750" algn="l">
              <a:buFont typeface="+mj-lt"/>
              <a:buAutoNum type="arabicPeriod"/>
            </a:pPr>
            <a:endParaRPr lang="en-US" b="0" i="0" dirty="0">
              <a:solidFill>
                <a:srgbClr val="ECECEC"/>
              </a:solidFill>
              <a:effectLst/>
              <a:latin typeface="Söhne"/>
            </a:endParaRPr>
          </a:p>
          <a:p>
            <a:pPr marL="742950" lvl="1" indent="-285750" algn="l">
              <a:buFont typeface="+mj-lt"/>
              <a:buAutoNum type="arabicPeriod"/>
            </a:pPr>
            <a:r>
              <a:rPr lang="es" b="0" i="0" dirty="0">
                <a:solidFill>
                  <a:srgbClr val="ECECEC"/>
                </a:solidFill>
                <a:effectLst/>
                <a:latin typeface="Söhne"/>
              </a:rPr>
              <a:t>"Comencemos por entender qué significa realmente el bienestar digital. Se trata de encontrar ese equilibrio entre usar la tecnología para mejorar nuestras vidas y asegurarnos de que no nos domine. Exploraremos formas prácticas de lograr este equilibrio".</a:t>
            </a:r>
          </a:p>
          <a:p>
            <a:br>
              <a:rPr lang="en-US" dirty="0"/>
            </a:br>
            <a:endParaRPr lang="mk-M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67C988-4ABC-44CD-BF57-54EC295E72C9}" type="slidenum">
              <a:rPr kumimoji="0" lang="sk-S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sk-S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08411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s" b="0" i="0" dirty="0">
                <a:solidFill>
                  <a:srgbClr val="ECECEC"/>
                </a:solidFill>
                <a:effectLst/>
                <a:latin typeface="Söhne"/>
              </a:rPr>
              <a:t>Discuta el concepto de bienestar digital y su relevancia en la era digital actual.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" b="0" i="0" dirty="0">
                <a:solidFill>
                  <a:srgbClr val="ECECEC"/>
                </a:solidFill>
                <a:effectLst/>
                <a:latin typeface="Söhne"/>
              </a:rPr>
              <a:t>Enfatizar la necesidad de equilibrio en el uso de la tecnología para mejorar nuestras vidas sin sacrificar nuestro bienestar.</a:t>
            </a:r>
          </a:p>
          <a:p>
            <a:pPr algn="l">
              <a:buFont typeface="+mj-lt"/>
              <a:buAutoNum type="arabicPeriod"/>
            </a:pPr>
            <a:endParaRPr lang="en-US" b="0" i="0" dirty="0">
              <a:solidFill>
                <a:srgbClr val="ECECEC"/>
              </a:solidFill>
              <a:effectLst/>
              <a:latin typeface="Söhne"/>
            </a:endParaRPr>
          </a:p>
          <a:p>
            <a:pPr algn="l">
              <a:buFont typeface="+mj-lt"/>
              <a:buAutoNum type="arabicPeriod"/>
            </a:pPr>
            <a:endParaRPr lang="en-US" b="0" i="0" dirty="0">
              <a:solidFill>
                <a:srgbClr val="ECECEC"/>
              </a:solidFill>
              <a:effectLst/>
              <a:latin typeface="Söhne"/>
            </a:endParaRPr>
          </a:p>
          <a:p>
            <a:pPr marL="742950" lvl="1" indent="-285750" algn="l">
              <a:buFont typeface="+mj-lt"/>
              <a:buAutoNum type="arabicPeriod"/>
            </a:pPr>
            <a:endParaRPr lang="en-US" b="0" i="0" dirty="0">
              <a:solidFill>
                <a:srgbClr val="ECECEC"/>
              </a:solidFill>
              <a:effectLst/>
              <a:latin typeface="Söhne"/>
            </a:endParaRPr>
          </a:p>
          <a:p>
            <a:pPr marL="742950" lvl="1" indent="-285750" algn="l">
              <a:buFont typeface="+mj-lt"/>
              <a:buAutoNum type="arabicPeriod"/>
            </a:pPr>
            <a:r>
              <a:rPr lang="es" b="0" i="0" dirty="0">
                <a:solidFill>
                  <a:srgbClr val="ECECEC"/>
                </a:solidFill>
                <a:effectLst/>
                <a:latin typeface="Söhne"/>
              </a:rPr>
              <a:t>"Comencemos por entender qué significa realmente el bienestar digital. Se trata de encontrar ese equilibrio entre usar la tecnología para mejorar nuestras vidas y asegurarnos de que no nos domine. Exploraremos formas prácticas de lograr este equilibrio".</a:t>
            </a:r>
          </a:p>
          <a:p>
            <a:br>
              <a:rPr lang="en-US" dirty="0"/>
            </a:br>
            <a:endParaRPr lang="mk-M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67C988-4ABC-44CD-BF57-54EC295E72C9}" type="slidenum">
              <a:rPr kumimoji="0" lang="sk-S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sk-S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61015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s" b="0" i="0" dirty="0">
                <a:solidFill>
                  <a:srgbClr val="ECECEC"/>
                </a:solidFill>
                <a:effectLst/>
                <a:latin typeface="Söhne"/>
              </a:rPr>
              <a:t>Discuta el concepto de bienestar digital y su relevancia en la era digital actual.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" b="0" i="0" dirty="0">
                <a:solidFill>
                  <a:srgbClr val="ECECEC"/>
                </a:solidFill>
                <a:effectLst/>
                <a:latin typeface="Söhne"/>
              </a:rPr>
              <a:t>Enfatizar la necesidad de equilibrio en el uso de la tecnología para mejorar nuestras vidas sin sacrificar nuestro bienestar.</a:t>
            </a:r>
          </a:p>
          <a:p>
            <a:pPr algn="l">
              <a:buFont typeface="+mj-lt"/>
              <a:buAutoNum type="arabicPeriod"/>
            </a:pPr>
            <a:endParaRPr lang="en-US" b="0" i="0" dirty="0">
              <a:solidFill>
                <a:srgbClr val="ECECEC"/>
              </a:solidFill>
              <a:effectLst/>
              <a:latin typeface="Söhne"/>
            </a:endParaRPr>
          </a:p>
          <a:p>
            <a:pPr algn="l">
              <a:buFont typeface="+mj-lt"/>
              <a:buAutoNum type="arabicPeriod"/>
            </a:pPr>
            <a:endParaRPr lang="en-US" b="0" i="0" dirty="0">
              <a:solidFill>
                <a:srgbClr val="ECECEC"/>
              </a:solidFill>
              <a:effectLst/>
              <a:latin typeface="Söhne"/>
            </a:endParaRPr>
          </a:p>
          <a:p>
            <a:pPr marL="742950" lvl="1" indent="-285750" algn="l">
              <a:buFont typeface="+mj-lt"/>
              <a:buAutoNum type="arabicPeriod"/>
            </a:pPr>
            <a:endParaRPr lang="en-US" b="0" i="0" dirty="0">
              <a:solidFill>
                <a:srgbClr val="ECECEC"/>
              </a:solidFill>
              <a:effectLst/>
              <a:latin typeface="Söhne"/>
            </a:endParaRPr>
          </a:p>
          <a:p>
            <a:pPr marL="742950" lvl="1" indent="-285750" algn="l">
              <a:buFont typeface="+mj-lt"/>
              <a:buAutoNum type="arabicPeriod"/>
            </a:pPr>
            <a:r>
              <a:rPr lang="es" b="0" i="0" dirty="0">
                <a:solidFill>
                  <a:srgbClr val="ECECEC"/>
                </a:solidFill>
                <a:effectLst/>
                <a:latin typeface="Söhne"/>
              </a:rPr>
              <a:t>"Comencemos por entender qué significa realmente el bienestar digital. Se trata de encontrar ese equilibrio entre usar la tecnología para mejorar nuestras vidas y asegurarnos de que no nos domine. Exploraremos formas prácticas de lograr este equilibrio".</a:t>
            </a:r>
          </a:p>
          <a:p>
            <a:br>
              <a:rPr lang="en-US" dirty="0"/>
            </a:br>
            <a:endParaRPr lang="mk-M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67C988-4ABC-44CD-BF57-54EC295E72C9}" type="slidenum">
              <a:rPr kumimoji="0" lang="sk-S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sk-S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21561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s" b="0" i="0" dirty="0">
                <a:solidFill>
                  <a:srgbClr val="ECECEC"/>
                </a:solidFill>
                <a:effectLst/>
                <a:latin typeface="Söhne"/>
              </a:rPr>
              <a:t>Discuta el concepto de bienestar digital y su relevancia en la era digital actual.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" b="0" i="0" dirty="0">
                <a:solidFill>
                  <a:srgbClr val="ECECEC"/>
                </a:solidFill>
                <a:effectLst/>
                <a:latin typeface="Söhne"/>
              </a:rPr>
              <a:t>Enfatizar la necesidad de equilibrio en el uso de la tecnología para mejorar nuestras vidas sin sacrificar nuestro bienestar.</a:t>
            </a:r>
          </a:p>
          <a:p>
            <a:pPr algn="l">
              <a:buFont typeface="+mj-lt"/>
              <a:buAutoNum type="arabicPeriod"/>
            </a:pPr>
            <a:endParaRPr lang="en-US" b="0" i="0" dirty="0">
              <a:solidFill>
                <a:srgbClr val="ECECEC"/>
              </a:solidFill>
              <a:effectLst/>
              <a:latin typeface="Söhne"/>
            </a:endParaRPr>
          </a:p>
          <a:p>
            <a:pPr algn="l">
              <a:buFont typeface="+mj-lt"/>
              <a:buAutoNum type="arabicPeriod"/>
            </a:pPr>
            <a:endParaRPr lang="en-US" b="0" i="0" dirty="0">
              <a:solidFill>
                <a:srgbClr val="ECECEC"/>
              </a:solidFill>
              <a:effectLst/>
              <a:latin typeface="Söhne"/>
            </a:endParaRPr>
          </a:p>
          <a:p>
            <a:pPr marL="742950" lvl="1" indent="-285750" algn="l">
              <a:buFont typeface="+mj-lt"/>
              <a:buAutoNum type="arabicPeriod"/>
            </a:pPr>
            <a:endParaRPr lang="en-US" b="0" i="0" dirty="0">
              <a:solidFill>
                <a:srgbClr val="ECECEC"/>
              </a:solidFill>
              <a:effectLst/>
              <a:latin typeface="Söhne"/>
            </a:endParaRPr>
          </a:p>
          <a:p>
            <a:pPr marL="742950" lvl="1" indent="-285750" algn="l">
              <a:buFont typeface="+mj-lt"/>
              <a:buAutoNum type="arabicPeriod"/>
            </a:pPr>
            <a:r>
              <a:rPr lang="es" b="0" i="0" dirty="0">
                <a:solidFill>
                  <a:srgbClr val="ECECEC"/>
                </a:solidFill>
                <a:effectLst/>
                <a:latin typeface="Söhne"/>
              </a:rPr>
              <a:t>"Comencemos por entender qué significa realmente el bienestar digital. Se trata de encontrar ese equilibrio entre usar la tecnología para mejorar nuestras vidas y asegurarnos de que no nos domine. Exploraremos formas prácticas de lograr este equilibrio".</a:t>
            </a:r>
          </a:p>
          <a:p>
            <a:br>
              <a:rPr lang="en-US" dirty="0"/>
            </a:br>
            <a:endParaRPr lang="mk-M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67C988-4ABC-44CD-BF57-54EC295E72C9}" type="slidenum">
              <a:rPr kumimoji="0" lang="sk-S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sk-S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84864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F384DA-355A-27CC-8AD9-7ED41F766E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12F85A7-F4AC-6A2F-0506-F1E0EC26A9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  <a:endParaRPr lang="en-GB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6ED51B71-7BF2-620A-3937-82807B227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69F9E-8D34-42E7-83D8-6690845F3D31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95B09A74-9F05-4879-BB0A-C07F1A464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3522C251-4D2C-2E18-CC4D-80B18D6A3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E33BF-AC80-4C3F-8F8D-6E475268A231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5375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CDD516-2BD2-033D-677D-526721D16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860DC75A-6DAA-2E36-844B-1DE924CCFA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E3204487-0394-4899-004D-EB9C938C7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69F9E-8D34-42E7-83D8-6690845F3D31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71C63FC8-5F6F-18C2-A2A1-C1FFC5DC7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8316F04A-2E92-988F-C4DD-2B2C234D7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E33BF-AC80-4C3F-8F8D-6E475268A231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4398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6F796ECB-A4DB-8794-85D8-938ED91352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22C68503-5BA6-6368-30A0-244F1FF68B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89E3C45A-D877-22F6-2D8B-287D0C12F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69F9E-8D34-42E7-83D8-6690845F3D31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838EE748-128F-28F4-104E-27AF6DA7F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101B215F-4C15-F814-EDF8-C7B7402EC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E33BF-AC80-4C3F-8F8D-6E475268A231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15828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Nadpis 1">
            <a:extLst>
              <a:ext uri="{FF2B5EF4-FFF2-40B4-BE49-F238E27FC236}">
                <a16:creationId xmlns:a16="http://schemas.microsoft.com/office/drawing/2014/main" id="{8C573BC2-7934-898E-58E7-6322923DDF3E}"/>
              </a:ext>
            </a:extLst>
          </p:cNvPr>
          <p:cNvSpPr txBox="1">
            <a:spLocks/>
          </p:cNvSpPr>
          <p:nvPr userDrawn="1"/>
        </p:nvSpPr>
        <p:spPr>
          <a:xfrm>
            <a:off x="1524000" y="3657895"/>
            <a:ext cx="9144000" cy="48067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kern="1200">
                <a:solidFill>
                  <a:srgbClr val="92BAB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2000" dirty="0">
                <a:solidFill>
                  <a:srgbClr val="FFAA5A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2022-2-SK01-KA220-ADU-000096888</a:t>
            </a:r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75A80F42-4977-537D-9CDE-C29C2D5B4E94}"/>
              </a:ext>
            </a:extLst>
          </p:cNvPr>
          <p:cNvSpPr txBox="1"/>
          <p:nvPr userDrawn="1"/>
        </p:nvSpPr>
        <p:spPr>
          <a:xfrm>
            <a:off x="1297172" y="1979409"/>
            <a:ext cx="9597656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92BAB5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Building Digital Resilience </a:t>
            </a:r>
            <a:br>
              <a:rPr kumimoji="0" lang="sk-SK" sz="2600" b="1" i="0" u="none" strike="noStrike" kern="1200" cap="none" spc="0" normalizeH="0" baseline="0" noProof="0" dirty="0">
                <a:ln>
                  <a:noFill/>
                </a:ln>
                <a:solidFill>
                  <a:srgbClr val="92BAB5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</a:b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92BAB5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by Making Digital Wellbeing and</a:t>
            </a:r>
            <a:r>
              <a:rPr kumimoji="0" lang="sk-SK" sz="2600" b="1" i="0" u="none" strike="noStrike" kern="1200" cap="none" spc="0" normalizeH="0" baseline="0" noProof="0" dirty="0">
                <a:ln>
                  <a:noFill/>
                </a:ln>
                <a:solidFill>
                  <a:srgbClr val="92BAB5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92BAB5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Security </a:t>
            </a:r>
            <a:br>
              <a:rPr kumimoji="0" lang="sk-SK" sz="2600" b="1" i="0" u="none" strike="noStrike" kern="1200" cap="none" spc="0" normalizeH="0" baseline="0" noProof="0" dirty="0">
                <a:ln>
                  <a:noFill/>
                </a:ln>
                <a:solidFill>
                  <a:srgbClr val="92BAB5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</a:b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92BAB5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Accessible to All</a:t>
            </a:r>
            <a:br>
              <a:rPr kumimoji="0" lang="sk-SK" sz="2600" b="1" i="0" u="none" strike="noStrike" kern="1200" cap="none" spc="0" normalizeH="0" baseline="0" noProof="0" dirty="0">
                <a:ln>
                  <a:noFill/>
                </a:ln>
                <a:solidFill>
                  <a:srgbClr val="92BAB5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</a:br>
            <a:r>
              <a:rPr kumimoji="0" lang="sk-SK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92BAB5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DigiWELL</a:t>
            </a:r>
            <a:endParaRPr lang="en-GB" sz="2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Obrázok 2" descr="Obrázok, na ktorom je text">
            <a:extLst>
              <a:ext uri="{FF2B5EF4-FFF2-40B4-BE49-F238E27FC236}">
                <a16:creationId xmlns:a16="http://schemas.microsoft.com/office/drawing/2014/main" id="{54C5578C-DDE6-7454-9A35-A21DF6FD6E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075" y="1109487"/>
            <a:ext cx="2785830" cy="643868"/>
          </a:xfrm>
          <a:prstGeom prst="rect">
            <a:avLst/>
          </a:prstGeom>
        </p:spPr>
      </p:pic>
      <p:pic>
        <p:nvPicPr>
          <p:cNvPr id="4" name="Obrázok 3">
            <a:extLst>
              <a:ext uri="{FF2B5EF4-FFF2-40B4-BE49-F238E27FC236}">
                <a16:creationId xmlns:a16="http://schemas.microsoft.com/office/drawing/2014/main" id="{A4B61CA5-55B9-4CB5-9152-A8113B1B022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3959" y="777514"/>
            <a:ext cx="1307223" cy="1307223"/>
          </a:xfrm>
          <a:prstGeom prst="rect">
            <a:avLst/>
          </a:prstGeom>
        </p:spPr>
      </p:pic>
      <p:grpSp>
        <p:nvGrpSpPr>
          <p:cNvPr id="5" name="Skupina 4">
            <a:extLst>
              <a:ext uri="{FF2B5EF4-FFF2-40B4-BE49-F238E27FC236}">
                <a16:creationId xmlns:a16="http://schemas.microsoft.com/office/drawing/2014/main" id="{93EB76E5-F830-4DD2-448B-85F788FD2FF6}"/>
              </a:ext>
            </a:extLst>
          </p:cNvPr>
          <p:cNvGrpSpPr/>
          <p:nvPr userDrawn="1"/>
        </p:nvGrpSpPr>
        <p:grpSpPr>
          <a:xfrm>
            <a:off x="1111053" y="5744184"/>
            <a:ext cx="10432806" cy="737473"/>
            <a:chOff x="2911015" y="5847007"/>
            <a:chExt cx="10432806" cy="737473"/>
          </a:xfrm>
        </p:grpSpPr>
        <p:pic>
          <p:nvPicPr>
            <p:cNvPr id="6" name="Obrázok 5">
              <a:extLst>
                <a:ext uri="{FF2B5EF4-FFF2-40B4-BE49-F238E27FC236}">
                  <a16:creationId xmlns:a16="http://schemas.microsoft.com/office/drawing/2014/main" id="{0717F8F2-0BCE-9421-DF7E-92091F55BAB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17532" y="5847007"/>
              <a:ext cx="1826289" cy="737473"/>
            </a:xfrm>
            <a:prstGeom prst="rect">
              <a:avLst/>
            </a:prstGeom>
          </p:spPr>
        </p:pic>
        <p:pic>
          <p:nvPicPr>
            <p:cNvPr id="7" name="Picture 2" descr="Slovenská poľnohospodárska univerzita v Nitre">
              <a:extLst>
                <a:ext uri="{FF2B5EF4-FFF2-40B4-BE49-F238E27FC236}">
                  <a16:creationId xmlns:a16="http://schemas.microsoft.com/office/drawing/2014/main" id="{B00D6C37-830D-9941-CE8E-7B8A7F58995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1015" y="5933486"/>
              <a:ext cx="1128044" cy="5345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Logo">
              <a:extLst>
                <a:ext uri="{FF2B5EF4-FFF2-40B4-BE49-F238E27FC236}">
                  <a16:creationId xmlns:a16="http://schemas.microsoft.com/office/drawing/2014/main" id="{CD7F7C8A-16EA-543D-14C6-A4B03911D38B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9350" y="5963498"/>
              <a:ext cx="968299" cy="5044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3">
              <a:extLst>
                <a:ext uri="{FF2B5EF4-FFF2-40B4-BE49-F238E27FC236}">
                  <a16:creationId xmlns:a16="http://schemas.microsoft.com/office/drawing/2014/main" id="{BCF61E06-6F0B-102C-C5D7-4F46BA00362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9235" y="5933486"/>
              <a:ext cx="1156727" cy="564513"/>
            </a:xfrm>
            <a:prstGeom prst="rect">
              <a:avLst/>
            </a:prstGeom>
          </p:spPr>
        </p:pic>
        <p:pic>
          <p:nvPicPr>
            <p:cNvPr id="11" name="Picture 4" descr="AIFED - Formación, cultura y empleo en Granada">
              <a:extLst>
                <a:ext uri="{FF2B5EF4-FFF2-40B4-BE49-F238E27FC236}">
                  <a16:creationId xmlns:a16="http://schemas.microsoft.com/office/drawing/2014/main" id="{D66156B2-E30F-3CE0-6DDE-56F3AB67B9D4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89109" y="5921371"/>
              <a:ext cx="1521023" cy="523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5">
              <a:extLst>
                <a:ext uri="{FF2B5EF4-FFF2-40B4-BE49-F238E27FC236}">
                  <a16:creationId xmlns:a16="http://schemas.microsoft.com/office/drawing/2014/main" id="{0E56BECE-5124-9DF4-2569-5A497617F4FE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11718" y="5954709"/>
              <a:ext cx="1499020" cy="228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1" descr="Syzygia Foundation">
              <a:extLst>
                <a:ext uri="{FF2B5EF4-FFF2-40B4-BE49-F238E27FC236}">
                  <a16:creationId xmlns:a16="http://schemas.microsoft.com/office/drawing/2014/main" id="{B5BBB899-B640-32EB-E0F3-C9B21A3DB9F3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51615" y="6291863"/>
              <a:ext cx="1419225" cy="2822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Obrázok 13">
            <a:extLst>
              <a:ext uri="{FF2B5EF4-FFF2-40B4-BE49-F238E27FC236}">
                <a16:creationId xmlns:a16="http://schemas.microsoft.com/office/drawing/2014/main" id="{742551FF-9CE1-7E47-DF33-E0FC04B19854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572" y="5507489"/>
            <a:ext cx="887333" cy="116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6840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4D3FBA-5B99-2AB2-BD67-67A4A164A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35A9057-43B6-746F-BEA7-CE263338DB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pic>
        <p:nvPicPr>
          <p:cNvPr id="4" name="Resim 4" descr="logo içeren bir resim&#10;&#10;Açıklama otomatik olarak oluşturuldu">
            <a:extLst>
              <a:ext uri="{FF2B5EF4-FFF2-40B4-BE49-F238E27FC236}">
                <a16:creationId xmlns:a16="http://schemas.microsoft.com/office/drawing/2014/main" id="{7117CEBA-B2E2-BBC3-1991-BA80066540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08" t="36473" r="17426" b="34350"/>
          <a:stretch/>
        </p:blipFill>
        <p:spPr bwMode="auto">
          <a:xfrm>
            <a:off x="272798" y="6224586"/>
            <a:ext cx="1325245" cy="5365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341071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59A5AF-6B5C-45A1-1FB8-4A10DD953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2934F81-DBED-D029-6E7C-3D5CABBBAD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C5638265-EBB0-3D3D-9D43-884490BB6B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81177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98C846-E56F-F8FB-0E8F-A31A7468D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0B3C3E5-B332-4C8D-1855-3683A3B0BD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A45C6FA8-FA26-3E40-B51A-408606C86B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E7C2DF9D-F767-5C94-962C-3CF6C7055F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7EC0FAD3-A546-E6B0-38BF-42F7D495FA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61114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F72F59-F218-5327-C4EF-72E2A4FCF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93281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48586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4ADE84-A388-6F43-AFAD-7528401AF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AF78B52-C79A-364E-5463-982013600E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4CE83CC-671E-EFDC-C9A9-6CCBF69C33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FF43C211-1AC3-84DD-C901-99A28F2BD4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96294D-597E-4D2E-B81B-892A1B613257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E03E3DD7-BA70-7A80-32A5-EB6BAE383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10A07A8C-A254-726C-9379-8A4DE7BAE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96F323-A7D3-4479-AD34-CAE925240681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37157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CAC654-9A4C-0448-6D60-6854DC5DB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AA0CA434-3E6A-3418-B3A1-7E85F3850F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9B75E2C-1313-E597-88F4-96D86DE60D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0B6673DD-A6C5-ACEB-66D7-91C0DF780A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96294D-597E-4D2E-B81B-892A1B613257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FA584A9D-DD98-B05B-9E09-EBCDE5E3C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0F59585D-B970-3926-0CF9-FFE524241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96F323-A7D3-4479-AD34-CAE925240681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5761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01F1AD-0822-2C73-E021-A1EA53C86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08E1CF9-711E-EE03-E4DA-A2CBCC3CA8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279B79F4-7975-A02F-2EC4-508F63AF2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69F9E-8D34-42E7-83D8-6690845F3D31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F38F8881-652D-DB01-6C7D-DE15E6CFC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0B0926CE-5C85-22E9-09E2-843E79248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E33BF-AC80-4C3F-8F8D-6E475268A231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1555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B0A23-50E5-4E98-A123-1ABE0DF6E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k-M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3B4E44-5D0F-4491-BC07-5D57BCF016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k-M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FF08B9-AC57-4793-A600-2179C7504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446B4-3BDC-48EA-B258-56A3470749C0}" type="datetimeFigureOut">
              <a:rPr lang="mk-MK" smtClean="0"/>
              <a:t>11.10.2024</a:t>
            </a:fld>
            <a:endParaRPr lang="mk-M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B4BCEB-204C-4393-997A-12C9FBD9E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FD7F9-407B-4FDA-8395-66CDEBF79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C557A-3CDE-402B-B8F9-F7D05CB61B58}" type="slidenum">
              <a:rPr lang="mk-MK" smtClean="0"/>
              <a:t>‹Nº›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2965987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6B0CE8-2E64-20E2-832A-F8B4240C9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403BEFD-AF56-EA58-F6FE-88659F67F9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4804560F-FB85-BE2A-77D1-BBDB65705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69F9E-8D34-42E7-83D8-6690845F3D31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879DD5F1-F4A3-CC14-2DEE-008C82E08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81D1B952-F220-D065-D564-0565EB8D3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E33BF-AC80-4C3F-8F8D-6E475268A231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3837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17783A-9DD7-C4E3-AD6B-955872A41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B196882-70C4-4ACD-A99A-A8958E5A90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781A7339-0462-2583-4C7E-AC14D73644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8BF37404-D5DC-C323-A09F-B9AEE4ADFE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69F9E-8D34-42E7-83D8-6690845F3D31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A60DFDEC-94C8-D2B9-E4C1-B4157BA57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BD7F664F-EF37-8273-B7D4-651E4C5AD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E33BF-AC80-4C3F-8F8D-6E475268A231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5933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2095AE-6105-78F1-2060-8904479B9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F27CB3D-08A6-28E6-E5CC-6CA3B8E4A0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0DB46130-0E02-6AEE-8C22-7CF94ABDC0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8CD71381-3FFB-E053-BBC6-8F51278DF7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59012D81-F5D8-0EA8-51F4-E62D778879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24F99924-393C-4DAC-A1A5-FAF5F76C0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69F9E-8D34-42E7-83D8-6690845F3D31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41B93AAC-DCAF-03F5-9D41-8F23D86E7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ADAFA6F0-510F-667C-5B1E-71A07DAC2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E33BF-AC80-4C3F-8F8D-6E475268A231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2802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C0A2C3-1309-E39C-F52B-6F1739337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1AC30078-893E-AD52-6A11-5FEF4FC0D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69F9E-8D34-42E7-83D8-6690845F3D31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537525CC-0C41-2557-55A4-68EED4C47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CE560D30-9DB0-99C5-87F3-B1D925337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E33BF-AC80-4C3F-8F8D-6E475268A231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5121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93BDD5FA-2881-49E7-32CF-BBAA78098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69F9E-8D34-42E7-83D8-6690845F3D31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ED61BAD6-A65B-B251-190E-92B81AB3F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5E5516A2-91C1-AB87-9BDF-6B1A2FE1F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E33BF-AC80-4C3F-8F8D-6E475268A231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9453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0C7403-C4AC-48AE-104C-45479F92A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8A191FF-4646-6976-D6FD-30BAA8F72F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1649CDB-6516-E7BA-D5C3-58CA396127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194459A4-AA2C-F367-03E2-3BE4AD0EA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69F9E-8D34-42E7-83D8-6690845F3D31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41A283D1-CD37-D4F4-A8C6-7187D5965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3D0C99CC-FC99-29D9-25D6-E4D14C8F0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E33BF-AC80-4C3F-8F8D-6E475268A231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6188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2BFC1D-6001-1628-80DF-CBAA82218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F8847F74-7C77-2C3E-F740-A0DF1FC5EA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A4A6D59-03F3-C812-9A2F-011C968992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B2B43DE7-CCBF-0444-DF50-5F5473C1D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69F9E-8D34-42E7-83D8-6690845F3D31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F6FE0941-5A87-5E9D-639F-52D6B29BE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2F3772BF-F857-3376-45C2-8C5939BB0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E33BF-AC80-4C3F-8F8D-6E475268A231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7428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062644E8-10B5-CE49-6891-911654D2B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E9D2063-3934-78F3-5D1C-633EC0F069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BD50C04B-C414-807B-F073-844A86F456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8569F9E-8D34-42E7-83D8-6690845F3D31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3C7083BE-5379-B44F-A80E-0AA6CA3D3D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7CF04C7D-6326-DC64-E752-D539A22120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78E33BF-AC80-4C3F-8F8D-6E475268A231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5354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A54D64AA-876A-5527-C225-22A2C738E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116" y="365126"/>
            <a:ext cx="10662684" cy="10583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 dirty="0"/>
              <a:t>Insert title of the slide</a:t>
            </a:r>
          </a:p>
        </p:txBody>
      </p:sp>
      <p:sp>
        <p:nvSpPr>
          <p:cNvPr id="14" name="Zástupný text 13">
            <a:extLst>
              <a:ext uri="{FF2B5EF4-FFF2-40B4-BE49-F238E27FC236}">
                <a16:creationId xmlns:a16="http://schemas.microsoft.com/office/drawing/2014/main" id="{9F599E69-1CCE-B314-D677-A50FBDE72B6A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691116" y="1658679"/>
            <a:ext cx="10662684" cy="3944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dirty="0"/>
              <a:t>Kliknite sem a upravte štýly predlohy textu</a:t>
            </a:r>
          </a:p>
        </p:txBody>
      </p:sp>
    </p:spTree>
    <p:extLst>
      <p:ext uri="{BB962C8B-B14F-4D97-AF65-F5344CB8AC3E}">
        <p14:creationId xmlns:p14="http://schemas.microsoft.com/office/powerpoint/2010/main" val="1191542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800" b="1" kern="1200">
          <a:solidFill>
            <a:srgbClr val="92BAB5"/>
          </a:solidFill>
          <a:latin typeface="Cambria" panose="02040503050406030204" pitchFamily="18" charset="0"/>
          <a:ea typeface="Cambria" panose="02040503050406030204" pitchFamily="18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FFAA5A"/>
        </a:buClr>
        <a:buFont typeface="Wingdings" panose="05000000000000000000" pitchFamily="2" charset="2"/>
        <a:buChar char="q"/>
        <a:defRPr sz="28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3.png"/><Relationship Id="rId7" Type="http://schemas.openxmlformats.org/officeDocument/2006/relationships/image" Target="../media/image16.jpeg"/><Relationship Id="rId12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7.png"/><Relationship Id="rId5" Type="http://schemas.openxmlformats.org/officeDocument/2006/relationships/image" Target="../media/image15.png"/><Relationship Id="rId10" Type="http://schemas.openxmlformats.org/officeDocument/2006/relationships/image" Target="../media/image9.png"/><Relationship Id="rId4" Type="http://schemas.openxmlformats.org/officeDocument/2006/relationships/image" Target="../media/image14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060DA4-0D12-8E98-5E76-2670E8CE4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9558" y="1583993"/>
            <a:ext cx="5334930" cy="147751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spcBef>
                <a:spcPts val="1000"/>
              </a:spcBef>
              <a:spcAft>
                <a:spcPts val="600"/>
              </a:spcAft>
              <a:buClr>
                <a:srgbClr val="FFAA5A"/>
              </a:buClr>
            </a:pPr>
            <a:r>
              <a:rPr lang="es" b="1" dirty="0">
                <a:solidFill>
                  <a:srgbClr val="FFAA5A"/>
                </a:solidFill>
                <a:latin typeface="+mn-lt"/>
                <a:ea typeface="Cambria" panose="02040503050406030204" pitchFamily="18" charset="0"/>
                <a:cs typeface="Calibri" panose="020F0502020204030204" pitchFamily="34" charset="0"/>
              </a:rPr>
              <a:t>Ciudadanía digital: Conclusión</a:t>
            </a:r>
            <a:endParaRPr lang="en-US" b="1" dirty="0">
              <a:solidFill>
                <a:srgbClr val="FFAA5A"/>
              </a:solidFill>
              <a:latin typeface="+mn-lt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9" name="Obrázok 18" descr="Obrázok, na ktorom je text">
            <a:extLst>
              <a:ext uri="{FF2B5EF4-FFF2-40B4-BE49-F238E27FC236}">
                <a16:creationId xmlns:a16="http://schemas.microsoft.com/office/drawing/2014/main" id="{A34B1F93-7319-3B02-1A2A-A41863D32F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616" y="963504"/>
            <a:ext cx="2406814" cy="529376"/>
          </a:xfrm>
          <a:prstGeom prst="rect">
            <a:avLst/>
          </a:prstGeom>
        </p:spPr>
      </p:pic>
      <p:pic>
        <p:nvPicPr>
          <p:cNvPr id="21" name="Obrázok 20">
            <a:extLst>
              <a:ext uri="{FF2B5EF4-FFF2-40B4-BE49-F238E27FC236}">
                <a16:creationId xmlns:a16="http://schemas.microsoft.com/office/drawing/2014/main" id="{E61D75E1-8198-2645-4D4B-679D6C8F82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2658" y="5151053"/>
            <a:ext cx="817175" cy="777669"/>
          </a:xfrm>
          <a:prstGeom prst="rect">
            <a:avLst/>
          </a:prstGeom>
        </p:spPr>
      </p:pic>
      <p:pic>
        <p:nvPicPr>
          <p:cNvPr id="23" name="Picture 2" descr="Slovenská poľnohospodárska univerzita v Nitre">
            <a:extLst>
              <a:ext uri="{FF2B5EF4-FFF2-40B4-BE49-F238E27FC236}">
                <a16:creationId xmlns:a16="http://schemas.microsoft.com/office/drawing/2014/main" id="{D9E315C1-56E0-94ED-8E3D-4E31B72356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258" y="5272445"/>
            <a:ext cx="1185350" cy="504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Obrázok 13">
            <a:extLst>
              <a:ext uri="{FF2B5EF4-FFF2-40B4-BE49-F238E27FC236}">
                <a16:creationId xmlns:a16="http://schemas.microsoft.com/office/drawing/2014/main" id="{40BAEEF0-A23E-537C-ECC3-9FDDB55C90F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380" y="5242752"/>
            <a:ext cx="773010" cy="1016004"/>
          </a:xfrm>
          <a:prstGeom prst="rect">
            <a:avLst/>
          </a:prstGeom>
        </p:spPr>
      </p:pic>
      <p:pic>
        <p:nvPicPr>
          <p:cNvPr id="27" name="Picture 12" descr="Logo">
            <a:extLst>
              <a:ext uri="{FF2B5EF4-FFF2-40B4-BE49-F238E27FC236}">
                <a16:creationId xmlns:a16="http://schemas.microsoft.com/office/drawing/2014/main" id="{ED11F0BA-9F73-FE6F-5053-F71F37F41C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390" y="5213414"/>
            <a:ext cx="1017490" cy="504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3">
            <a:extLst>
              <a:ext uri="{FF2B5EF4-FFF2-40B4-BE49-F238E27FC236}">
                <a16:creationId xmlns:a16="http://schemas.microsoft.com/office/drawing/2014/main" id="{C4695506-135C-179F-2F16-07EA3E816B8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5882" y="5208372"/>
            <a:ext cx="1215490" cy="564513"/>
          </a:xfrm>
          <a:prstGeom prst="rect">
            <a:avLst/>
          </a:prstGeom>
        </p:spPr>
      </p:pic>
      <p:pic>
        <p:nvPicPr>
          <p:cNvPr id="30" name="Picture 14" descr="AIFED - Formación, cultura y empleo en Granada">
            <a:extLst>
              <a:ext uri="{FF2B5EF4-FFF2-40B4-BE49-F238E27FC236}">
                <a16:creationId xmlns:a16="http://schemas.microsoft.com/office/drawing/2014/main" id="{32A3AF98-383A-09A5-D166-B79E4C62D5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99" y="5771248"/>
            <a:ext cx="1598293" cy="52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5">
            <a:extLst>
              <a:ext uri="{FF2B5EF4-FFF2-40B4-BE49-F238E27FC236}">
                <a16:creationId xmlns:a16="http://schemas.microsoft.com/office/drawing/2014/main" id="{1482B195-876D-7188-1B81-D2603F93C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7023" y="5889422"/>
            <a:ext cx="1575172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6" descr="Syzygia Foundation">
            <a:extLst>
              <a:ext uri="{FF2B5EF4-FFF2-40B4-BE49-F238E27FC236}">
                <a16:creationId xmlns:a16="http://schemas.microsoft.com/office/drawing/2014/main" id="{3B467BFD-9687-53BC-864C-C26209912C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1679" y="5862581"/>
            <a:ext cx="1491323" cy="282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Nadpis 1">
            <a:extLst>
              <a:ext uri="{FF2B5EF4-FFF2-40B4-BE49-F238E27FC236}">
                <a16:creationId xmlns:a16="http://schemas.microsoft.com/office/drawing/2014/main" id="{D631E33B-7141-87BC-7265-49AEB99568AD}"/>
              </a:ext>
            </a:extLst>
          </p:cNvPr>
          <p:cNvSpPr txBox="1">
            <a:spLocks/>
          </p:cNvSpPr>
          <p:nvPr/>
        </p:nvSpPr>
        <p:spPr>
          <a:xfrm>
            <a:off x="7622071" y="3686794"/>
            <a:ext cx="2480219" cy="13737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j-ea"/>
                <a:cs typeface="+mj-cs"/>
              </a:rPr>
              <a:t>Building Digital Resilience ​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j-ea"/>
                <a:cs typeface="+mj-cs"/>
              </a:rPr>
              <a:t>by Making Digital Wellbeing ​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j-ea"/>
                <a:cs typeface="+mj-cs"/>
              </a:rPr>
              <a:t>and Security Accessible to All​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j-ea"/>
                <a:cs typeface="+mj-cs"/>
              </a:rPr>
            </a:br>
            <a:r>
              <a:rPr kumimoji="0" lang="e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j-ea"/>
                <a:cs typeface="+mj-cs"/>
              </a:rPr>
              <a:t>2022-2-SK01-KA220-ADU-000096888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j-ea"/>
              <a:cs typeface="+mj-cs"/>
            </a:endParaRPr>
          </a:p>
        </p:txBody>
      </p:sp>
      <p:pic>
        <p:nvPicPr>
          <p:cNvPr id="1026" name="Picture 2" descr="Is digital citizenship really that different than citizens… | Flickr">
            <a:extLst>
              <a:ext uri="{FF2B5EF4-FFF2-40B4-BE49-F238E27FC236}">
                <a16:creationId xmlns:a16="http://schemas.microsoft.com/office/drawing/2014/main" id="{3F8A124C-7493-AF86-605C-584A40A8BA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1" t="11652" r="1051" b="6954"/>
          <a:stretch/>
        </p:blipFill>
        <p:spPr bwMode="auto">
          <a:xfrm>
            <a:off x="1099553" y="1611198"/>
            <a:ext cx="3686091" cy="3040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9412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1CD81A2A-6ED4-4EF4-A14C-912D31E148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6CFDF5-BC02-4A5B-AFDB-9F081A9BD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s" sz="4400" kern="1200" dirty="0">
                <a:latin typeface="Aptos" panose="020B0004020202020204" pitchFamily="34" charset="0"/>
                <a:ea typeface="+mj-ea"/>
              </a:rPr>
              <a:t>Conclusiones – 4</a:t>
            </a:r>
            <a:endParaRPr lang="en-US" sz="4400" kern="1200" dirty="0">
              <a:latin typeface="Aptos" panose="020B0004020202020204" pitchFamily="34" charset="0"/>
              <a:ea typeface="+mj-ea"/>
            </a:endParaRPr>
          </a:p>
        </p:txBody>
      </p:sp>
      <p:sp>
        <p:nvSpPr>
          <p:cNvPr id="1033" name="Freeform: Shape 1032">
            <a:extLst>
              <a:ext uri="{FF2B5EF4-FFF2-40B4-BE49-F238E27FC236}">
                <a16:creationId xmlns:a16="http://schemas.microsoft.com/office/drawing/2014/main" id="{1661932C-CA15-4E17-B115-FAE7CBEE4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5D3076-4C7B-4D41-BB08-FFFC7FA25E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1629" y="1541720"/>
            <a:ext cx="6164716" cy="4826995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r>
              <a:rPr lang="es" dirty="0">
                <a:latin typeface="Aptos" panose="020B0004020202020204" pitchFamily="34" charset="0"/>
                <a:ea typeface="+mn-ea"/>
              </a:rPr>
              <a:t>A través de la educación en medios es posible alcanzar </a:t>
            </a:r>
            <a:r>
              <a:rPr lang="es" b="1" dirty="0">
                <a:latin typeface="Aptos" panose="020B0004020202020204" pitchFamily="34" charset="0"/>
                <a:ea typeface="+mn-ea"/>
              </a:rPr>
              <a:t>el empoderamiento individual </a:t>
            </a:r>
            <a:r>
              <a:rPr lang="es" dirty="0">
                <a:latin typeface="Aptos" panose="020B0004020202020204" pitchFamily="34" charset="0"/>
                <a:ea typeface="+mn-ea"/>
              </a:rPr>
              <a:t>, de manera que los ciudadanos puedan lograr una verdadera emancipación para </a:t>
            </a:r>
            <a:r>
              <a:rPr lang="es" b="1" dirty="0">
                <a:latin typeface="Aptos" panose="020B0004020202020204" pitchFamily="34" charset="0"/>
                <a:ea typeface="+mn-ea"/>
              </a:rPr>
              <a:t>la ciudadanía digital </a:t>
            </a:r>
            <a:r>
              <a:rPr lang="es" dirty="0">
                <a:latin typeface="Aptos" panose="020B0004020202020204" pitchFamily="34" charset="0"/>
                <a:ea typeface="+mn-ea"/>
              </a:rPr>
              <a:t>.</a:t>
            </a:r>
          </a:p>
          <a:p>
            <a:r>
              <a:rPr lang="es" dirty="0">
                <a:latin typeface="Aptos" panose="020B0004020202020204" pitchFamily="34" charset="0"/>
                <a:ea typeface="+mn-ea"/>
              </a:rPr>
              <a:t>A través de la educación en medios, los ciudadanos pueden aprender a utilizar las herramientas digitales de forma crítica y responsable, de </a:t>
            </a:r>
            <a:r>
              <a:rPr lang="es" b="1" dirty="0">
                <a:latin typeface="Aptos" panose="020B0004020202020204" pitchFamily="34" charset="0"/>
                <a:ea typeface="+mn-ea"/>
              </a:rPr>
              <a:t>manera proactiva y participativa , para un diálogo político y cívico </a:t>
            </a:r>
            <a:r>
              <a:rPr lang="es" dirty="0">
                <a:latin typeface="Aptos" panose="020B0004020202020204" pitchFamily="34" charset="0"/>
                <a:ea typeface="+mn-ea"/>
              </a:rPr>
              <a:t>positivo, y a discriminar lo que vale y lo que no.</a:t>
            </a:r>
          </a:p>
        </p:txBody>
      </p:sp>
      <p:sp>
        <p:nvSpPr>
          <p:cNvPr id="1035" name="Oval 1034">
            <a:extLst>
              <a:ext uri="{FF2B5EF4-FFF2-40B4-BE49-F238E27FC236}">
                <a16:creationId xmlns:a16="http://schemas.microsoft.com/office/drawing/2014/main" id="{8590ADD5-9383-4D3D-9047-3DA2593CC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8185" y="3423959"/>
            <a:ext cx="540822" cy="540822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7" name="Freeform: Shape 1036">
            <a:extLst>
              <a:ext uri="{FF2B5EF4-FFF2-40B4-BE49-F238E27FC236}">
                <a16:creationId xmlns:a16="http://schemas.microsoft.com/office/drawing/2014/main" id="{DABE3E45-88CF-45D8-8D40-C773324D9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9602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39" name="Straight Connector 1038">
            <a:extLst>
              <a:ext uri="{FF2B5EF4-FFF2-40B4-BE49-F238E27FC236}">
                <a16:creationId xmlns:a16="http://schemas.microsoft.com/office/drawing/2014/main" id="{49CD1692-827B-4C8D-B4A1-134FD04CF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1" name="Freeform: Shape 1040">
            <a:extLst>
              <a:ext uri="{FF2B5EF4-FFF2-40B4-BE49-F238E27FC236}">
                <a16:creationId xmlns:a16="http://schemas.microsoft.com/office/drawing/2014/main" id="{B91ECDA9-56DC-4270-8F33-01C5637B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7456580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3" name="Freeform: Shape 1042">
            <a:extLst>
              <a:ext uri="{FF2B5EF4-FFF2-40B4-BE49-F238E27FC236}">
                <a16:creationId xmlns:a16="http://schemas.microsoft.com/office/drawing/2014/main" id="{75F47824-961D-465D-84F9-EAE11BC61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5" name="Freeform: Shape 1044">
            <a:extLst>
              <a:ext uri="{FF2B5EF4-FFF2-40B4-BE49-F238E27FC236}">
                <a16:creationId xmlns:a16="http://schemas.microsoft.com/office/drawing/2014/main" id="{FEC9DA3E-C1D7-472D-B7C0-F71AE41FB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1696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2" descr="My Journey to Self-Awareness: Embracing Change in the Era of AI | Futurism">
            <a:extLst>
              <a:ext uri="{FF2B5EF4-FFF2-40B4-BE49-F238E27FC236}">
                <a16:creationId xmlns:a16="http://schemas.microsoft.com/office/drawing/2014/main" id="{F3513B01-934A-A038-C6DE-2BFF33C063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784" y="2151772"/>
            <a:ext cx="4876800" cy="273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85582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312298" y="654050"/>
            <a:ext cx="11567404" cy="5557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just" defTabSz="609630" rtl="0" eaLnBrk="1" fontAlgn="auto" latinLnBrk="0" hangingPunct="1">
              <a:lnSpc>
                <a:spcPts val="1803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" sz="2667" b="1" i="0" u="none" strike="noStrike" kern="1200" cap="none" spc="0" normalizeH="0" baseline="0" noProof="0" dirty="0">
                <a:ln>
                  <a:noFill/>
                </a:ln>
                <a:solidFill>
                  <a:srgbClr val="92BAB5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Licencia libre</a:t>
            </a:r>
          </a:p>
          <a:p>
            <a:pPr marL="0" marR="0" lvl="0" indent="0" algn="just" defTabSz="609630" rtl="0" eaLnBrk="1" fontAlgn="auto" latinLnBrk="0" hangingPunct="1">
              <a:lnSpc>
                <a:spcPts val="1803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</a:p>
          <a:p>
            <a:pPr marL="0" marR="0" lvl="0" indent="0" algn="just" defTabSz="609630" rtl="0" eaLnBrk="1" fontAlgn="auto" latinLnBrk="0" hangingPunct="1">
              <a:lnSpc>
                <a:spcPts val="1803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El producto desarrollado aquí como parte del proyecto "</a:t>
            </a:r>
            <a:r>
              <a:rPr kumimoji="0" lang="en-US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Building Digital Resilience by Making Digital Wellbeing and Security Accessible to All </a:t>
            </a:r>
            <a:r>
              <a:rPr kumimoji="0" lang="es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2022-2-SK01-KA220-ADU-000096888" se desarrolló con el apoyo de la Comisión Europea y refleja exclusivamente la opinión del autor. La Comisión Europea no es responsable del contenido de los documentos.</a:t>
            </a:r>
          </a:p>
          <a:p>
            <a:pPr marL="0" marR="0" lvl="0" indent="0" algn="just" defTabSz="609630" rtl="0" eaLnBrk="1" fontAlgn="auto" latinLnBrk="0" hangingPunct="1">
              <a:lnSpc>
                <a:spcPts val="1803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La publicación obtiene la Licencia Creative Commons CC BY- NC SA.</a:t>
            </a:r>
          </a:p>
          <a:p>
            <a:pPr marL="0" marR="0" lvl="0" indent="0" algn="just" defTabSz="609630" rtl="0" eaLnBrk="1" fontAlgn="auto" latinLnBrk="0" hangingPunct="1">
              <a:lnSpc>
                <a:spcPts val="1803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Inter"/>
              <a:cs typeface="Inter"/>
              <a:sym typeface="Inter"/>
            </a:endParaRPr>
          </a:p>
          <a:p>
            <a:pPr marL="0" marR="0" lvl="0" indent="0" algn="just" defTabSz="609630" rtl="0" eaLnBrk="1" fontAlgn="auto" latinLnBrk="0" hangingPunct="1">
              <a:lnSpc>
                <a:spcPts val="1803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</a:p>
          <a:p>
            <a:pPr marL="0" marR="0" lvl="0" indent="0" algn="just" defTabSz="609630" rtl="0" eaLnBrk="1" fontAlgn="auto" latinLnBrk="0" hangingPunct="1">
              <a:lnSpc>
                <a:spcPts val="1803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Inter"/>
              <a:cs typeface="Inter"/>
              <a:sym typeface="Inter"/>
            </a:endParaRPr>
          </a:p>
          <a:p>
            <a:pPr marL="0" marR="0" lvl="0" indent="0" algn="just" defTabSz="609630" rtl="0" eaLnBrk="1" fontAlgn="auto" latinLnBrk="0" hangingPunct="1">
              <a:lnSpc>
                <a:spcPts val="1803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Inter"/>
              <a:cs typeface="Inter"/>
              <a:sym typeface="Inter"/>
            </a:endParaRPr>
          </a:p>
          <a:p>
            <a:pPr marL="0" marR="0" lvl="0" indent="0" algn="just" defTabSz="609630" rtl="0" eaLnBrk="1" fontAlgn="auto" latinLnBrk="0" hangingPunct="1">
              <a:lnSpc>
                <a:spcPts val="1803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Esta licencia permite distribuir, remezclar, mejorar y desarrollar la obra, pero sólo de forma no comercial. Al utilizar la obra, así como extractos de ella, se debe : </a:t>
            </a:r>
          </a:p>
          <a:p>
            <a:pPr marL="647732" marR="0" lvl="1" indent="-342917" algn="just" defTabSz="609630" rtl="0" eaLnBrk="1" fontAlgn="auto" latinLnBrk="0" hangingPunct="1">
              <a:lnSpc>
                <a:spcPts val="1803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Se debe mencionar la fuente y el enlace a la licencia, y mencionar los posibles cambios. Los derechos de autor pertenecen a los autores de los documentos.</a:t>
            </a:r>
          </a:p>
          <a:p>
            <a:pPr marL="647732" marR="0" lvl="1" indent="-342917" algn="just" defTabSz="609630" rtl="0" eaLnBrk="1" fontAlgn="auto" latinLnBrk="0" hangingPunct="1">
              <a:lnSpc>
                <a:spcPts val="1803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La obra no podrá ser utilizada con fines comerciales.</a:t>
            </a:r>
          </a:p>
          <a:p>
            <a:pPr marL="647732" marR="0" lvl="1" indent="-342917" algn="just" defTabSz="609630" rtl="0" eaLnBrk="1" fontAlgn="auto" latinLnBrk="0" hangingPunct="1">
              <a:lnSpc>
                <a:spcPts val="1803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Si recompone, convierte o amplía la obra, sus contribuciones deben publicarse bajo la misma licencia que el original.</a:t>
            </a:r>
          </a:p>
          <a:p>
            <a:pPr marL="0" marR="0" lvl="0" indent="0" algn="just" defTabSz="609630" rtl="0" eaLnBrk="1" fontAlgn="auto" latinLnBrk="0" hangingPunct="1">
              <a:lnSpc>
                <a:spcPts val="1803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" sz="2133" b="1" i="0" u="none" strike="noStrike" kern="1200" cap="none" spc="0" normalizeH="0" baseline="0" noProof="0" dirty="0">
                <a:ln>
                  <a:noFill/>
                </a:ln>
                <a:solidFill>
                  <a:srgbClr val="FFAA5A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Descargo de responsabilidad:</a:t>
            </a:r>
          </a:p>
          <a:p>
            <a:pPr marL="0" marR="0" lvl="0" indent="0" algn="just" defTabSz="609630" rtl="0" eaLnBrk="1" fontAlgn="auto" latinLnBrk="0" hangingPunct="1">
              <a:lnSpc>
                <a:spcPts val="1803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Financiado por la Unión Europea. Las opiniones y puntos de vista expresados en este documento son, sin embargo, los de los autores y no reflejan necesariamente los de la Unión Europea o la Agencia Ejecutiva Europea en el Ámbito Educativo y Cultural (EACEA). Ni la Unión Europea ni la EACEA se hacen responsables de las mismas.</a:t>
            </a:r>
          </a:p>
          <a:p>
            <a:pPr marL="0" marR="0" lvl="0" indent="0" algn="just" defTabSz="609630" rtl="0" eaLnBrk="1" fontAlgn="auto" latinLnBrk="0" hangingPunct="1">
              <a:lnSpc>
                <a:spcPts val="1803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</a:p>
        </p:txBody>
      </p:sp>
      <p:sp>
        <p:nvSpPr>
          <p:cNvPr id="4" name="Freeform 4"/>
          <p:cNvSpPr/>
          <p:nvPr/>
        </p:nvSpPr>
        <p:spPr>
          <a:xfrm>
            <a:off x="406400" y="2362200"/>
            <a:ext cx="1562748" cy="539148"/>
          </a:xfrm>
          <a:custGeom>
            <a:avLst/>
            <a:gdLst/>
            <a:ahLst/>
            <a:cxnLst/>
            <a:rect l="l" t="t" r="r" b="b"/>
            <a:pathLst>
              <a:path w="2344122" h="808722">
                <a:moveTo>
                  <a:pt x="0" y="0"/>
                </a:moveTo>
                <a:lnTo>
                  <a:pt x="2344122" y="0"/>
                </a:lnTo>
                <a:lnTo>
                  <a:pt x="2344122" y="808722"/>
                </a:lnTo>
                <a:lnTo>
                  <a:pt x="0" y="80872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50" name="Rectangle 1049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2" name="Freeform: Shape 1051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6CFDF5-BC02-4A5B-AFDB-9F081A9BD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126" y="1153571"/>
            <a:ext cx="3760474" cy="44611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s" sz="4400" kern="1200" dirty="0">
                <a:solidFill>
                  <a:srgbClr val="FFFFFF"/>
                </a:solidFill>
                <a:latin typeface="Aptos" panose="020B0004020202020204" pitchFamily="34" charset="0"/>
                <a:ea typeface="+mj-ea"/>
              </a:rPr>
              <a:t>Principales conclusiones de la ciudadanía digital</a:t>
            </a:r>
          </a:p>
        </p:txBody>
      </p:sp>
      <p:sp>
        <p:nvSpPr>
          <p:cNvPr id="1054" name="Arc 1053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5D3076-4C7B-4D41-BB08-FFFC7FA25E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47308" y="591344"/>
            <a:ext cx="6906491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s" b="1" dirty="0">
                <a:latin typeface="Aptos" panose="020B0004020202020204" pitchFamily="34" charset="0"/>
                <a:ea typeface="+mn-ea"/>
              </a:rPr>
              <a:t>Resumiendo los puntos esenciales de cada subsección:</a:t>
            </a:r>
            <a:endParaRPr lang="en-GB" dirty="0">
              <a:latin typeface="Aptos" panose="020B0004020202020204" pitchFamily="34" charset="0"/>
              <a:ea typeface="+mn-ea"/>
            </a:endParaRPr>
          </a:p>
          <a:p>
            <a:r>
              <a:rPr lang="es" dirty="0">
                <a:latin typeface="Aptos" panose="020B0004020202020204" pitchFamily="34" charset="0"/>
                <a:ea typeface="+mn-ea"/>
              </a:rPr>
              <a:t>Comprender las herramientas y plataformas digitales mejora nuestra capacidad de navegar en el mundo digital de forma segura y eficaz.</a:t>
            </a:r>
          </a:p>
          <a:p>
            <a:r>
              <a:rPr lang="es" dirty="0">
                <a:latin typeface="Aptos" panose="020B0004020202020204" pitchFamily="34" charset="0"/>
                <a:ea typeface="+mn-ea"/>
              </a:rPr>
              <a:t>La seguridad en línea y los derechos digitales son fundamentales para proteger nuestras identidades digitales y ejercer nuestras libertades en línea.</a:t>
            </a:r>
          </a:p>
          <a:p>
            <a:r>
              <a:rPr lang="es" dirty="0">
                <a:latin typeface="Aptos" panose="020B0004020202020204" pitchFamily="34" charset="0"/>
                <a:ea typeface="+mn-ea"/>
              </a:rPr>
              <a:t>El uso ético de la tecnología digital sustenta una ciudadanía digital responsable, promoviendo la equidad, el respeto y la comprensión en las interacciones digitales.</a:t>
            </a:r>
          </a:p>
        </p:txBody>
      </p:sp>
    </p:spTree>
    <p:extLst>
      <p:ext uri="{BB962C8B-B14F-4D97-AF65-F5344CB8AC3E}">
        <p14:creationId xmlns:p14="http://schemas.microsoft.com/office/powerpoint/2010/main" val="41802434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05" name="Arc 4104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87A276-C445-49A0-84B2-64CD08866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546" y="258740"/>
            <a:ext cx="10958384" cy="8955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s" sz="4400" kern="1200" dirty="0">
                <a:latin typeface="Aptos" panose="020B0004020202020204" pitchFamily="34" charset="0"/>
                <a:ea typeface="+mj-ea"/>
              </a:rPr>
              <a:t>Reflexión sobre la ciudadanía digital</a:t>
            </a:r>
          </a:p>
        </p:txBody>
      </p:sp>
      <p:sp>
        <p:nvSpPr>
          <p:cNvPr id="4107" name="Freeform: Shape 4106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756D95-1B92-4325-9B45-AB1C02005D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8689" y="1154307"/>
            <a:ext cx="10958384" cy="4616299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indent="0" algn="just">
              <a:buNone/>
            </a:pPr>
            <a:r>
              <a:rPr lang="es" sz="2400" dirty="0">
                <a:latin typeface="Aptos" panose="020B0004020202020204" pitchFamily="34" charset="0"/>
                <a:ea typeface="+mn-ea"/>
              </a:rPr>
              <a:t>Al finalizar nuestra exploración de la ciudadanía digital, es importante reflexionar sobre cómo los conocimientos adquiridos se pueden aplicar a nuestra vida digital. Este recorrido a través de la comprensión de las herramientas y plataformas digitales, la priorización de la seguridad en línea y los derechos digitales y el compromiso con el uso ético de la tecnología digital nos ha proporcionado el conocimiento para navegar por el mundo digital de manera más reflexiva y responsable.</a:t>
            </a:r>
          </a:p>
          <a:p>
            <a:r>
              <a:rPr lang="es" sz="2400" b="1" dirty="0">
                <a:latin typeface="Aptos" panose="020B0004020202020204" pitchFamily="34" charset="0"/>
                <a:ea typeface="+mn-ea"/>
              </a:rPr>
              <a:t>Comprender las herramientas y plataformas digitales: </a:t>
            </a:r>
            <a:r>
              <a:rPr lang="es" sz="2400" dirty="0">
                <a:latin typeface="Aptos" panose="020B0004020202020204" pitchFamily="34" charset="0"/>
                <a:ea typeface="+mn-ea"/>
              </a:rPr>
              <a:t>considere cómo las herramientas y plataformas digitales que utiliza influyen en su vida diaria. ¿Este módulo lo inspiró a explorar nuevas herramientas o a repensar cómo utiliza las existentes?</a:t>
            </a:r>
          </a:p>
          <a:p>
            <a:r>
              <a:rPr lang="es" sz="2400" b="1" dirty="0">
                <a:latin typeface="Aptos" panose="020B0004020202020204" pitchFamily="34" charset="0"/>
                <a:ea typeface="+mn-ea"/>
              </a:rPr>
              <a:t>Seguridad en línea y derechos digitales: </a:t>
            </a:r>
            <a:r>
              <a:rPr lang="es" sz="2400" dirty="0">
                <a:latin typeface="Aptos" panose="020B0004020202020204" pitchFamily="34" charset="0"/>
                <a:ea typeface="+mn-ea"/>
              </a:rPr>
              <a:t>reflexione sobre sus prácticas actuales para proteger su seguridad en línea y ejercer sus derechos digitales. ¿Tiene previsto implementar cambios en función de lo que ha aprendido?</a:t>
            </a:r>
          </a:p>
          <a:p>
            <a:r>
              <a:rPr lang="es" sz="2400" b="1" dirty="0">
                <a:latin typeface="Aptos" panose="020B0004020202020204" pitchFamily="34" charset="0"/>
                <a:ea typeface="+mn-ea"/>
              </a:rPr>
              <a:t>Uso ético de la tecnología digital: </a:t>
            </a:r>
            <a:r>
              <a:rPr lang="es" sz="2400" dirty="0">
                <a:latin typeface="Aptos" panose="020B0004020202020204" pitchFamily="34" charset="0"/>
                <a:ea typeface="+mn-ea"/>
              </a:rPr>
              <a:t>piense en las consideraciones éticas de sus interacciones en línea y del intercambio de contenido. ¿Cómo aplicará los principios éticos para garantizar que su presencia digital contribuya positivamente a la comunidad en línea?</a:t>
            </a:r>
          </a:p>
        </p:txBody>
      </p:sp>
    </p:spTree>
    <p:extLst>
      <p:ext uri="{BB962C8B-B14F-4D97-AF65-F5344CB8AC3E}">
        <p14:creationId xmlns:p14="http://schemas.microsoft.com/office/powerpoint/2010/main" val="10334668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05" name="Arc 4104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87A276-C445-49A0-84B2-64CD08866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546" y="258740"/>
            <a:ext cx="10958384" cy="8955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s" sz="4400" kern="1200" dirty="0">
                <a:latin typeface="Aptos" panose="020B0004020202020204" pitchFamily="34" charset="0"/>
                <a:ea typeface="+mj-ea"/>
              </a:rPr>
              <a:t>Preguntas para la reflexión</a:t>
            </a:r>
          </a:p>
        </p:txBody>
      </p:sp>
      <p:sp>
        <p:nvSpPr>
          <p:cNvPr id="4107" name="Freeform: Shape 4106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756D95-1B92-4325-9B45-AB1C02005D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6807" y="1228735"/>
            <a:ext cx="11109971" cy="4771012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r>
              <a:rPr lang="es" sz="2400" b="1" dirty="0">
                <a:latin typeface="Aptos" panose="020B0004020202020204" pitchFamily="34" charset="0"/>
                <a:ea typeface="+mn-ea"/>
              </a:rPr>
              <a:t>Impacto personal: </a:t>
            </a:r>
            <a:r>
              <a:rPr lang="es" sz="2400" dirty="0">
                <a:latin typeface="Aptos" panose="020B0004020202020204" pitchFamily="34" charset="0"/>
                <a:ea typeface="+mn-ea"/>
              </a:rPr>
              <a:t>¿Cómo los conceptos de gobernanza digital y burocracia que ha aprendido afectarán su enfoque para interactuar con los servicios digitales proporcionados por gobiernos u organizaciones?</a:t>
            </a:r>
          </a:p>
          <a:p>
            <a:r>
              <a:rPr lang="es" sz="2400" b="1" dirty="0">
                <a:latin typeface="Aptos" panose="020B0004020202020204" pitchFamily="34" charset="0"/>
                <a:ea typeface="+mn-ea"/>
              </a:rPr>
              <a:t>Compromiso comunitario: </a:t>
            </a:r>
            <a:r>
              <a:rPr lang="es" sz="2400" dirty="0">
                <a:latin typeface="Aptos" panose="020B0004020202020204" pitchFamily="34" charset="0"/>
                <a:ea typeface="+mn-ea"/>
              </a:rPr>
              <a:t>Considerando los debates sobre las redes sociales y el activismo, ¿cómo ve su papel en el uso de plataformas digitales para el cambio social?</a:t>
            </a:r>
          </a:p>
          <a:p>
            <a:r>
              <a:rPr lang="es" sz="2400" b="1" dirty="0">
                <a:latin typeface="Aptos" panose="020B0004020202020204" pitchFamily="34" charset="0"/>
                <a:ea typeface="+mn-ea"/>
              </a:rPr>
              <a:t>Defensa de los derechos: </a:t>
            </a:r>
            <a:r>
              <a:rPr lang="es" sz="2400" dirty="0">
                <a:latin typeface="Aptos" panose="020B0004020202020204" pitchFamily="34" charset="0"/>
                <a:ea typeface="+mn-ea"/>
              </a:rPr>
              <a:t>Dada la importancia de la seguridad en línea y los derechos digitales, ¿cómo puedes defenderte a ti mismo y a los demás en el espacio digital?</a:t>
            </a:r>
          </a:p>
          <a:p>
            <a:r>
              <a:rPr lang="es" sz="2400" b="1" dirty="0">
                <a:latin typeface="Aptos" panose="020B0004020202020204" pitchFamily="34" charset="0"/>
                <a:ea typeface="+mn-ea"/>
              </a:rPr>
              <a:t>Dilemas éticos: </a:t>
            </a:r>
            <a:r>
              <a:rPr lang="es" sz="2400" dirty="0">
                <a:latin typeface="Aptos" panose="020B0004020202020204" pitchFamily="34" charset="0"/>
                <a:ea typeface="+mn-ea"/>
              </a:rPr>
              <a:t>¿Puedes recordar alguna ocasión en la que te enfrentaste a un dilema ético en Internet? ¿Cómo lo afrontarías de forma diferente ahora?</a:t>
            </a:r>
          </a:p>
          <a:p>
            <a:r>
              <a:rPr lang="es" sz="2400" b="1" dirty="0">
                <a:latin typeface="Aptos" panose="020B0004020202020204" pitchFamily="34" charset="0"/>
                <a:ea typeface="+mn-ea"/>
              </a:rPr>
              <a:t>Llamado a la acción: </a:t>
            </a:r>
            <a:r>
              <a:rPr lang="es" sz="2400" dirty="0">
                <a:latin typeface="Aptos" panose="020B0004020202020204" pitchFamily="34" charset="0"/>
                <a:ea typeface="+mn-ea"/>
              </a:rPr>
              <a:t>Utilice este momento de reflexión para establecer metas personales para su crecimiento continuo como ciudadano digital. Identifique un área sobre la que le gustaría aprender más o un hábito específico que planea cambiar. Recuerde, el viaje hacia la ciudadanía digital es continuo y cada paso que da para estar más informado, ser más cauteloso y ético en línea fortalece no solo su presencia digital, sino también a la comunidad digital en general.</a:t>
            </a:r>
          </a:p>
        </p:txBody>
      </p:sp>
    </p:spTree>
    <p:extLst>
      <p:ext uri="{BB962C8B-B14F-4D97-AF65-F5344CB8AC3E}">
        <p14:creationId xmlns:p14="http://schemas.microsoft.com/office/powerpoint/2010/main" val="28536822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05" name="Arc 4104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87A276-C445-49A0-84B2-64CD08866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546" y="258740"/>
            <a:ext cx="10958384" cy="8955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s" sz="4400" kern="1200" dirty="0">
                <a:latin typeface="Aptos" panose="020B0004020202020204" pitchFamily="34" charset="0"/>
                <a:ea typeface="+mj-ea"/>
              </a:rPr>
              <a:t>Aplicando tus conocimientos</a:t>
            </a:r>
          </a:p>
        </p:txBody>
      </p:sp>
      <p:sp>
        <p:nvSpPr>
          <p:cNvPr id="4107" name="Freeform: Shape 4106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756D95-1B92-4325-9B45-AB1C02005D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6808" y="1095828"/>
            <a:ext cx="10958384" cy="5076372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indent="0" algn="just">
              <a:buNone/>
            </a:pPr>
            <a:r>
              <a:rPr lang="es" sz="2400" dirty="0">
                <a:latin typeface="Aptos" panose="020B0004020202020204" pitchFamily="34" charset="0"/>
                <a:ea typeface="+mn-ea"/>
              </a:rPr>
              <a:t>Ahora que hemos repasado los conceptos básicos de la ciudadanía digital, es hora de poner en práctica sus conocimientos. Esta diapositiva lo desafía a aplicar lo que ha aprendido en contextos prácticos del mundo real. Participar en la gobernanza digital, proteger su presencia en línea y promover prácticas digitales éticas son componentes vitales de un ciudadano digital responsable.</a:t>
            </a:r>
          </a:p>
          <a:p>
            <a:pPr algn="just"/>
            <a:r>
              <a:rPr lang="es" sz="2400" b="1" dirty="0">
                <a:latin typeface="Aptos" panose="020B0004020202020204" pitchFamily="34" charset="0"/>
                <a:ea typeface="+mn-ea"/>
              </a:rPr>
              <a:t>Interacción de gobernanza digital: </a:t>
            </a:r>
            <a:r>
              <a:rPr lang="es" sz="2400" dirty="0">
                <a:latin typeface="Aptos" panose="020B0004020202020204" pitchFamily="34" charset="0"/>
                <a:ea typeface="+mn-ea"/>
              </a:rPr>
              <a:t>identifique un servicio digital que brinde su gobierno local, como pagos de facturas en línea, solicitudes de servicios públicos o bibliotecas digitales. Planee usar este servicio dentro del próximo mes, si aún no lo ha hecho, y reflexione sobre cómo la gobernanza digital hace que la participación cívica sea más accesible.</a:t>
            </a:r>
          </a:p>
          <a:p>
            <a:pPr algn="just"/>
            <a:r>
              <a:rPr lang="es" sz="2400" b="1" dirty="0">
                <a:latin typeface="Aptos" panose="020B0004020202020204" pitchFamily="34" charset="0"/>
                <a:ea typeface="+mn-ea"/>
              </a:rPr>
              <a:t>Redes sociales para el cambio social: </a:t>
            </a:r>
            <a:r>
              <a:rPr lang="es" sz="2400" dirty="0">
                <a:latin typeface="Aptos" panose="020B0004020202020204" pitchFamily="34" charset="0"/>
                <a:ea typeface="+mn-ea"/>
              </a:rPr>
              <a:t>piensa en una causa que te apasione. Usa las redes sociales para generar conciencia o apoyar esa causa. Esto puede hacerse compartiendo publicaciones informativas, participando en una campaña con hashtags o creándola, o destacando a organizaciones que realizan un trabajo significativo.</a:t>
            </a:r>
          </a:p>
          <a:p>
            <a:pPr algn="just"/>
            <a:r>
              <a:rPr lang="es" sz="2400" b="1" dirty="0">
                <a:latin typeface="Aptos" panose="020B0004020202020204" pitchFamily="34" charset="0"/>
                <a:ea typeface="+mn-ea"/>
              </a:rPr>
              <a:t>Protección de la seguridad en línea: </a:t>
            </a:r>
            <a:r>
              <a:rPr lang="es" sz="2400" dirty="0">
                <a:latin typeface="Aptos" panose="020B0004020202020204" pitchFamily="34" charset="0"/>
                <a:ea typeface="+mn-ea"/>
              </a:rPr>
              <a:t>revise la configuración de privacidad de una de sus cuentas de redes sociales o servicios digitales. Ajuste y mejore su privacidad y seguridad en función de las mejores prácticas aprendidas. Comparta su experiencia con amigos o familiares para crear conciencia sobre la seguridad en línea.</a:t>
            </a:r>
          </a:p>
        </p:txBody>
      </p:sp>
    </p:spTree>
    <p:extLst>
      <p:ext uri="{BB962C8B-B14F-4D97-AF65-F5344CB8AC3E}">
        <p14:creationId xmlns:p14="http://schemas.microsoft.com/office/powerpoint/2010/main" val="6902060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05" name="Arc 4104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87A276-C445-49A0-84B2-64CD08866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546" y="258740"/>
            <a:ext cx="10958384" cy="8955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s" sz="4400" kern="1200" dirty="0">
                <a:latin typeface="Aptos" panose="020B0004020202020204" pitchFamily="34" charset="0"/>
                <a:ea typeface="+mj-ea"/>
              </a:rPr>
              <a:t>Aplicando tus conocimientos</a:t>
            </a:r>
          </a:p>
        </p:txBody>
      </p:sp>
      <p:sp>
        <p:nvSpPr>
          <p:cNvPr id="4107" name="Freeform: Shape 4106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756D95-1B92-4325-9B45-AB1C02005D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2386" y="1217751"/>
            <a:ext cx="10706122" cy="4984130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indent="0" algn="just">
              <a:buNone/>
            </a:pPr>
            <a:r>
              <a:rPr lang="es" sz="2400" b="1" dirty="0">
                <a:latin typeface="Aptos" panose="020B0004020202020204" pitchFamily="34" charset="0"/>
                <a:ea typeface="+mn-ea"/>
              </a:rPr>
              <a:t>Preguntas de desafío:</a:t>
            </a:r>
          </a:p>
          <a:p>
            <a:pPr lvl="1" algn="just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s" sz="2000" dirty="0">
                <a:latin typeface="Aptos" panose="020B0004020202020204" pitchFamily="34" charset="0"/>
                <a:ea typeface="+mn-ea"/>
              </a:rPr>
              <a:t>Describa cómo el uso de una plataforma digital para la participación comunitaria puede ofrecer ventajas en comparación con los métodos tradicionales en persona. ¿Cuáles son las posibles desventajas?</a:t>
            </a:r>
          </a:p>
          <a:p>
            <a:pPr lvl="1" algn="just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s" sz="2000" dirty="0">
                <a:latin typeface="Aptos" panose="020B0004020202020204" pitchFamily="34" charset="0"/>
                <a:ea typeface="+mn-ea"/>
              </a:rPr>
              <a:t>Piense en alguna ocasión en la que usted o alguien que conoce haya compartido información personal en línea sin tener en cuenta los posibles riesgos. ¿Cómo abordaría esta situación de forma diferente ahora?</a:t>
            </a:r>
          </a:p>
          <a:p>
            <a:pPr algn="just"/>
            <a:r>
              <a:rPr lang="es" sz="2400" b="1" dirty="0">
                <a:latin typeface="Aptos" panose="020B0004020202020204" pitchFamily="34" charset="0"/>
                <a:ea typeface="+mn-ea"/>
              </a:rPr>
              <a:t>Discusión sobre dilemas éticos: </a:t>
            </a:r>
            <a:r>
              <a:rPr lang="es" sz="2400" dirty="0">
                <a:latin typeface="Aptos" panose="020B0004020202020204" pitchFamily="34" charset="0"/>
                <a:ea typeface="+mn-ea"/>
              </a:rPr>
              <a:t>considere un dilema ético en el uso de la tecnología digital (por ejemplo, el debate sobre la vigilancia digital para la seguridad pública versus la privacidad). Escriba un argumento breve o una publicación de discusión que presente su punto de vista, incorporando los principios éticos analizados en este módulo.</a:t>
            </a:r>
          </a:p>
          <a:p>
            <a:pPr algn="just"/>
            <a:r>
              <a:rPr lang="es" sz="2400" b="1" dirty="0">
                <a:latin typeface="Aptos" panose="020B0004020202020204" pitchFamily="34" charset="0"/>
                <a:ea typeface="+mn-ea"/>
              </a:rPr>
              <a:t>Llamado a la acción: </a:t>
            </a:r>
            <a:r>
              <a:rPr lang="es" sz="2400" dirty="0">
                <a:latin typeface="Aptos" panose="020B0004020202020204" pitchFamily="34" charset="0"/>
                <a:ea typeface="+mn-ea"/>
              </a:rPr>
              <a:t>la ciudadanía digital requiere más que comprensión; exige acción. Elija una de las actividades anteriores y comprométase a completarla en la próxima semana. Comparta su plan con un compañero o mentor para rendir cuentas y prepárese para hablar sobre su experiencia en nuestra próxima sesión.</a:t>
            </a:r>
          </a:p>
        </p:txBody>
      </p:sp>
    </p:spTree>
    <p:extLst>
      <p:ext uri="{BB962C8B-B14F-4D97-AF65-F5344CB8AC3E}">
        <p14:creationId xmlns:p14="http://schemas.microsoft.com/office/powerpoint/2010/main" val="6054729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1CD81A2A-6ED4-4EF4-A14C-912D31E148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6CFDF5-BC02-4A5B-AFDB-9F081A9BD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s" sz="4400" kern="1200" dirty="0">
                <a:latin typeface="Aptos" panose="020B0004020202020204" pitchFamily="34" charset="0"/>
                <a:ea typeface="+mj-ea"/>
              </a:rPr>
              <a:t>Conclusiones – 1</a:t>
            </a:r>
          </a:p>
        </p:txBody>
      </p:sp>
      <p:sp>
        <p:nvSpPr>
          <p:cNvPr id="1033" name="Freeform: Shape 1032">
            <a:extLst>
              <a:ext uri="{FF2B5EF4-FFF2-40B4-BE49-F238E27FC236}">
                <a16:creationId xmlns:a16="http://schemas.microsoft.com/office/drawing/2014/main" id="{1661932C-CA15-4E17-B115-FAE7CBEE4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5D3076-4C7B-4D41-BB08-FFFC7FA25E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2552" y="1825625"/>
            <a:ext cx="5881816" cy="435133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s" dirty="0">
                <a:latin typeface="Aptos" panose="020B0004020202020204" pitchFamily="34" charset="0"/>
                <a:ea typeface="+mn-ea"/>
              </a:rPr>
              <a:t>Hoy en día, para practicar una </a:t>
            </a:r>
            <a:r>
              <a:rPr lang="es" b="1" dirty="0">
                <a:latin typeface="Aptos" panose="020B0004020202020204" pitchFamily="34" charset="0"/>
                <a:ea typeface="+mn-ea"/>
              </a:rPr>
              <a:t>ciudadanía digital </a:t>
            </a:r>
            <a:r>
              <a:rPr lang="es" dirty="0">
                <a:latin typeface="Aptos" panose="020B0004020202020204" pitchFamily="34" charset="0"/>
                <a:ea typeface="+mn-ea"/>
              </a:rPr>
              <a:t>, es necesario educar a los ciudadanos en cómo </a:t>
            </a:r>
            <a:r>
              <a:rPr lang="es" b="1" dirty="0">
                <a:latin typeface="Aptos" panose="020B0004020202020204" pitchFamily="34" charset="0"/>
                <a:ea typeface="+mn-ea"/>
              </a:rPr>
              <a:t>interpretar los nuevos lenguajes, mensajes y símbolos </a:t>
            </a:r>
            <a:r>
              <a:rPr lang="es" dirty="0">
                <a:latin typeface="Aptos" panose="020B0004020202020204" pitchFamily="34" charset="0"/>
                <a:ea typeface="+mn-ea"/>
              </a:rPr>
              <a:t>, que son híbridos, en continua evolución e interculturales, para interpretar las nuevas representaciones sociales y los significados socialmente construidos, evitando así la manipulación y el control social.</a:t>
            </a:r>
          </a:p>
        </p:txBody>
      </p:sp>
      <p:sp>
        <p:nvSpPr>
          <p:cNvPr id="1035" name="Oval 1034">
            <a:extLst>
              <a:ext uri="{FF2B5EF4-FFF2-40B4-BE49-F238E27FC236}">
                <a16:creationId xmlns:a16="http://schemas.microsoft.com/office/drawing/2014/main" id="{8590ADD5-9383-4D3D-9047-3DA2593CC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8185" y="3423959"/>
            <a:ext cx="540822" cy="540822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7" name="Freeform: Shape 1036">
            <a:extLst>
              <a:ext uri="{FF2B5EF4-FFF2-40B4-BE49-F238E27FC236}">
                <a16:creationId xmlns:a16="http://schemas.microsoft.com/office/drawing/2014/main" id="{DABE3E45-88CF-45D8-8D40-C773324D9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9602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39" name="Straight Connector 1038">
            <a:extLst>
              <a:ext uri="{FF2B5EF4-FFF2-40B4-BE49-F238E27FC236}">
                <a16:creationId xmlns:a16="http://schemas.microsoft.com/office/drawing/2014/main" id="{49CD1692-827B-4C8D-B4A1-134FD04CF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1" name="Freeform: Shape 1040">
            <a:extLst>
              <a:ext uri="{FF2B5EF4-FFF2-40B4-BE49-F238E27FC236}">
                <a16:creationId xmlns:a16="http://schemas.microsoft.com/office/drawing/2014/main" id="{B91ECDA9-56DC-4270-8F33-01C5637B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7456580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3" name="Freeform: Shape 1042">
            <a:extLst>
              <a:ext uri="{FF2B5EF4-FFF2-40B4-BE49-F238E27FC236}">
                <a16:creationId xmlns:a16="http://schemas.microsoft.com/office/drawing/2014/main" id="{75F47824-961D-465D-84F9-EAE11BC61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5" name="Freeform: Shape 1044">
            <a:extLst>
              <a:ext uri="{FF2B5EF4-FFF2-40B4-BE49-F238E27FC236}">
                <a16:creationId xmlns:a16="http://schemas.microsoft.com/office/drawing/2014/main" id="{FEC9DA3E-C1D7-472D-B7C0-F71AE41FB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1696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2" descr="Cultural Awareness and Sensitivity Training | Zoe Talent Solutions">
            <a:extLst>
              <a:ext uri="{FF2B5EF4-FFF2-40B4-BE49-F238E27FC236}">
                <a16:creationId xmlns:a16="http://schemas.microsoft.com/office/drawing/2014/main" id="{DEDE24E2-D613-A09E-74A9-F32DC657C3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824" y="2015415"/>
            <a:ext cx="41910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99862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1CD81A2A-6ED4-4EF4-A14C-912D31E148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6CFDF5-BC02-4A5B-AFDB-9F081A9BD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s" sz="4400" kern="1200" dirty="0">
                <a:latin typeface="Aptos" panose="020B0004020202020204" pitchFamily="34" charset="0"/>
                <a:ea typeface="+mj-ea"/>
              </a:rPr>
              <a:t>Conclusiones – 2</a:t>
            </a:r>
            <a:endParaRPr lang="en-US" sz="4400" kern="1200" dirty="0">
              <a:latin typeface="Aptos" panose="020B0004020202020204" pitchFamily="34" charset="0"/>
              <a:ea typeface="+mj-ea"/>
            </a:endParaRPr>
          </a:p>
        </p:txBody>
      </p:sp>
      <p:sp>
        <p:nvSpPr>
          <p:cNvPr id="1033" name="Freeform: Shape 1032">
            <a:extLst>
              <a:ext uri="{FF2B5EF4-FFF2-40B4-BE49-F238E27FC236}">
                <a16:creationId xmlns:a16="http://schemas.microsoft.com/office/drawing/2014/main" id="{1661932C-CA15-4E17-B115-FAE7CBEE4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5D3076-4C7B-4D41-BB08-FFFC7FA25E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1629" y="1541721"/>
            <a:ext cx="6123137" cy="4635242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r>
              <a:rPr lang="es" dirty="0">
                <a:latin typeface="Aptos" panose="020B0004020202020204" pitchFamily="34" charset="0"/>
                <a:ea typeface="+mn-ea"/>
              </a:rPr>
              <a:t>Los ciudadanos necesitan desarrollar una </a:t>
            </a:r>
            <a:r>
              <a:rPr lang="es" b="1" dirty="0">
                <a:latin typeface="Aptos" panose="020B0004020202020204" pitchFamily="34" charset="0"/>
                <a:ea typeface="+mn-ea"/>
              </a:rPr>
              <a:t>multialfabetización</a:t>
            </a:r>
            <a:r>
              <a:rPr lang="es" dirty="0">
                <a:latin typeface="Aptos" panose="020B0004020202020204" pitchFamily="34" charset="0"/>
                <a:ea typeface="+mn-ea"/>
              </a:rPr>
              <a:t>, referida tanto a la capacidad de comunicarse a través de diferentes medios como a la capacidad de comunicarse en una sociedad intercultural.</a:t>
            </a:r>
          </a:p>
          <a:p>
            <a:r>
              <a:rPr lang="es" dirty="0">
                <a:latin typeface="Aptos" panose="020B0004020202020204" pitchFamily="34" charset="0"/>
                <a:ea typeface="+mn-ea"/>
              </a:rPr>
              <a:t>Los ciudadanos necesitan aprender a producir contenidos digitales acordes a cada entorno digital, considerando las </a:t>
            </a:r>
            <a:r>
              <a:rPr lang="es" b="1" dirty="0">
                <a:latin typeface="Aptos" panose="020B0004020202020204" pitchFamily="34" charset="0"/>
                <a:ea typeface="+mn-ea"/>
              </a:rPr>
              <a:t>implicaciones éticas </a:t>
            </a:r>
            <a:r>
              <a:rPr lang="es" dirty="0">
                <a:latin typeface="Aptos" panose="020B0004020202020204" pitchFamily="34" charset="0"/>
                <a:ea typeface="+mn-ea"/>
              </a:rPr>
              <a:t>de sus acciones, el grupo objetivo y la audiencia de su mensaje, el estilo de comunicación adecuado, distinguiendo entre el contexto digital formal e informal.</a:t>
            </a:r>
          </a:p>
        </p:txBody>
      </p:sp>
      <p:sp>
        <p:nvSpPr>
          <p:cNvPr id="1035" name="Oval 1034">
            <a:extLst>
              <a:ext uri="{FF2B5EF4-FFF2-40B4-BE49-F238E27FC236}">
                <a16:creationId xmlns:a16="http://schemas.microsoft.com/office/drawing/2014/main" id="{8590ADD5-9383-4D3D-9047-3DA2593CC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8185" y="3423959"/>
            <a:ext cx="540822" cy="540822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7" name="Freeform: Shape 1036">
            <a:extLst>
              <a:ext uri="{FF2B5EF4-FFF2-40B4-BE49-F238E27FC236}">
                <a16:creationId xmlns:a16="http://schemas.microsoft.com/office/drawing/2014/main" id="{DABE3E45-88CF-45D8-8D40-C773324D9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9602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39" name="Straight Connector 1038">
            <a:extLst>
              <a:ext uri="{FF2B5EF4-FFF2-40B4-BE49-F238E27FC236}">
                <a16:creationId xmlns:a16="http://schemas.microsoft.com/office/drawing/2014/main" id="{49CD1692-827B-4C8D-B4A1-134FD04CF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1" name="Freeform: Shape 1040">
            <a:extLst>
              <a:ext uri="{FF2B5EF4-FFF2-40B4-BE49-F238E27FC236}">
                <a16:creationId xmlns:a16="http://schemas.microsoft.com/office/drawing/2014/main" id="{B91ECDA9-56DC-4270-8F33-01C5637B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7456580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3" name="Freeform: Shape 1042">
            <a:extLst>
              <a:ext uri="{FF2B5EF4-FFF2-40B4-BE49-F238E27FC236}">
                <a16:creationId xmlns:a16="http://schemas.microsoft.com/office/drawing/2014/main" id="{75F47824-961D-465D-84F9-EAE11BC61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5" name="Freeform: Shape 1044">
            <a:extLst>
              <a:ext uri="{FF2B5EF4-FFF2-40B4-BE49-F238E27FC236}">
                <a16:creationId xmlns:a16="http://schemas.microsoft.com/office/drawing/2014/main" id="{FEC9DA3E-C1D7-472D-B7C0-F71AE41FB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1696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2" descr="Cultural Sensitivity Definition: A Crucial Skill for Global Citizens">
            <a:extLst>
              <a:ext uri="{FF2B5EF4-FFF2-40B4-BE49-F238E27FC236}">
                <a16:creationId xmlns:a16="http://schemas.microsoft.com/office/drawing/2014/main" id="{673EDA6C-C141-05DD-61DF-8081E1A644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362" y="2241283"/>
            <a:ext cx="4195762" cy="2365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79058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1CD81A2A-6ED4-4EF4-A14C-912D31E148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6CFDF5-BC02-4A5B-AFDB-9F081A9BD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s" sz="4400" kern="1200" dirty="0">
                <a:latin typeface="Aptos" panose="020B0004020202020204" pitchFamily="34" charset="0"/>
                <a:ea typeface="+mj-ea"/>
              </a:rPr>
              <a:t>Conclusiones – 3</a:t>
            </a:r>
            <a:endParaRPr lang="en-US" sz="4400" kern="1200" dirty="0">
              <a:latin typeface="Aptos" panose="020B0004020202020204" pitchFamily="34" charset="0"/>
              <a:ea typeface="+mj-ea"/>
            </a:endParaRPr>
          </a:p>
        </p:txBody>
      </p:sp>
      <p:sp>
        <p:nvSpPr>
          <p:cNvPr id="1033" name="Freeform: Shape 1032">
            <a:extLst>
              <a:ext uri="{FF2B5EF4-FFF2-40B4-BE49-F238E27FC236}">
                <a16:creationId xmlns:a16="http://schemas.microsoft.com/office/drawing/2014/main" id="{1661932C-CA15-4E17-B115-FAE7CBEE4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5D3076-4C7B-4D41-BB08-FFFC7FA25E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8234" y="1518701"/>
            <a:ext cx="6046688" cy="4515094"/>
          </a:xfrm>
        </p:spPr>
        <p:txBody>
          <a:bodyPr vert="horz" lIns="91440" tIns="45720" rIns="91440" bIns="45720" rtlCol="0">
            <a:normAutofit fontScale="92500"/>
          </a:bodyPr>
          <a:lstStyle/>
          <a:p>
            <a:pPr marL="0" indent="0" algn="ctr">
              <a:buNone/>
            </a:pPr>
            <a:r>
              <a:rPr lang="es" dirty="0">
                <a:latin typeface="Aptos" panose="020B0004020202020204" pitchFamily="34" charset="0"/>
                <a:ea typeface="+mn-ea"/>
              </a:rPr>
              <a:t>Debido a que los medios de comunicación están presentes en la vida, es decir, que estamos conectados constantemente a través de varios dispositivos, es necesario ser conscientes de mantener la </a:t>
            </a:r>
            <a:r>
              <a:rPr lang="es" b="1" dirty="0">
                <a:latin typeface="Aptos" panose="020B0004020202020204" pitchFamily="34" charset="0"/>
                <a:ea typeface="+mn-ea"/>
              </a:rPr>
              <a:t>integridad personal </a:t>
            </a:r>
            <a:r>
              <a:rPr lang="es" dirty="0">
                <a:latin typeface="Aptos" panose="020B0004020202020204" pitchFamily="34" charset="0"/>
                <a:ea typeface="+mn-ea"/>
              </a:rPr>
              <a:t>, ya que puede resultar difícil gestionar la propia identidad y los roles sociales en múltiples entornos digitales. En este sentido, a menudo resulta difícil gestionar la superposición del yo formal y el informal.</a:t>
            </a:r>
          </a:p>
        </p:txBody>
      </p:sp>
      <p:sp>
        <p:nvSpPr>
          <p:cNvPr id="1035" name="Oval 1034">
            <a:extLst>
              <a:ext uri="{FF2B5EF4-FFF2-40B4-BE49-F238E27FC236}">
                <a16:creationId xmlns:a16="http://schemas.microsoft.com/office/drawing/2014/main" id="{8590ADD5-9383-4D3D-9047-3DA2593CC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8185" y="3423959"/>
            <a:ext cx="540822" cy="540822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7" name="Freeform: Shape 1036">
            <a:extLst>
              <a:ext uri="{FF2B5EF4-FFF2-40B4-BE49-F238E27FC236}">
                <a16:creationId xmlns:a16="http://schemas.microsoft.com/office/drawing/2014/main" id="{DABE3E45-88CF-45D8-8D40-C773324D9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9602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39" name="Straight Connector 1038">
            <a:extLst>
              <a:ext uri="{FF2B5EF4-FFF2-40B4-BE49-F238E27FC236}">
                <a16:creationId xmlns:a16="http://schemas.microsoft.com/office/drawing/2014/main" id="{49CD1692-827B-4C8D-B4A1-134FD04CF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1" name="Freeform: Shape 1040">
            <a:extLst>
              <a:ext uri="{FF2B5EF4-FFF2-40B4-BE49-F238E27FC236}">
                <a16:creationId xmlns:a16="http://schemas.microsoft.com/office/drawing/2014/main" id="{B91ECDA9-56DC-4270-8F33-01C5637B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7456580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3" name="Freeform: Shape 1042">
            <a:extLst>
              <a:ext uri="{FF2B5EF4-FFF2-40B4-BE49-F238E27FC236}">
                <a16:creationId xmlns:a16="http://schemas.microsoft.com/office/drawing/2014/main" id="{75F47824-961D-465D-84F9-EAE11BC61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5" name="Freeform: Shape 1044">
            <a:extLst>
              <a:ext uri="{FF2B5EF4-FFF2-40B4-BE49-F238E27FC236}">
                <a16:creationId xmlns:a16="http://schemas.microsoft.com/office/drawing/2014/main" id="{FEC9DA3E-C1D7-472D-B7C0-F71AE41FB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1696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2" descr="Put Digital Ethics Conversations Into Action | Avanade Insights Blog">
            <a:extLst>
              <a:ext uri="{FF2B5EF4-FFF2-40B4-BE49-F238E27FC236}">
                <a16:creationId xmlns:a16="http://schemas.microsoft.com/office/drawing/2014/main" id="{2CE1CE7F-1006-BA16-658E-2D99DBC7C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177" y="2324234"/>
            <a:ext cx="4094132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1835890"/>
      </p:ext>
    </p:extLst>
  </p:cSld>
  <p:clrMapOvr>
    <a:masterClrMapping/>
  </p:clrMapOvr>
</p:sld>
</file>

<file path=ppt/theme/theme1.xml><?xml version="1.0" encoding="utf-8"?>
<a:theme xmlns:a="http://schemas.openxmlformats.org/drawingml/2006/main" name="1_Motí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2_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C39A8C05164174D8B0CC0E9EA7C08B6" ma:contentTypeVersion="15" ma:contentTypeDescription="Crear nuevo documento." ma:contentTypeScope="" ma:versionID="f705f402e8dddb31b35b2f3b47b04399">
  <xsd:schema xmlns:xsd="http://www.w3.org/2001/XMLSchema" xmlns:xs="http://www.w3.org/2001/XMLSchema" xmlns:p="http://schemas.microsoft.com/office/2006/metadata/properties" xmlns:ns2="48bc9dea-9bf6-49de-a95a-f1fa7fcbbbfa" xmlns:ns3="86c132ca-d2ce-4f1f-9992-28ad6e1060fc" targetNamespace="http://schemas.microsoft.com/office/2006/metadata/properties" ma:root="true" ma:fieldsID="98c73005377d771f87dd7fe60882c455" ns2:_="" ns3:_="">
    <xsd:import namespace="48bc9dea-9bf6-49de-a95a-f1fa7fcbbbfa"/>
    <xsd:import namespace="86c132ca-d2ce-4f1f-9992-28ad6e1060f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bc9dea-9bf6-49de-a95a-f1fa7fcbbb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Etiquetas de imagen" ma:readOnly="false" ma:fieldId="{5cf76f15-5ced-4ddc-b409-7134ff3c332f}" ma:taxonomyMulti="true" ma:sspId="6badb5f0-a2b0-4fa5-985f-380381272ce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c132ca-d2ce-4f1f-9992-28ad6e1060fc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3bfbb99d-d6f2-44e8-a286-c464fbd028c5}" ma:internalName="TaxCatchAll" ma:showField="CatchAllData" ma:web="86c132ca-d2ce-4f1f-9992-28ad6e1060f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6c132ca-d2ce-4f1f-9992-28ad6e1060fc" xsi:nil="true"/>
    <lcf76f155ced4ddcb4097134ff3c332f xmlns="48bc9dea-9bf6-49de-a95a-f1fa7fcbbbfa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E0FF613-7717-4971-9344-415FAF9EE66B}"/>
</file>

<file path=customXml/itemProps2.xml><?xml version="1.0" encoding="utf-8"?>
<ds:datastoreItem xmlns:ds="http://schemas.openxmlformats.org/officeDocument/2006/customXml" ds:itemID="{D4A1FA8A-2154-4948-84C6-4063463CAB17}">
  <ds:schemaRefs>
    <ds:schemaRef ds:uri="http://schemas.microsoft.com/office/2006/metadata/properties"/>
    <ds:schemaRef ds:uri="http://schemas.microsoft.com/office/infopath/2007/PartnerControls"/>
    <ds:schemaRef ds:uri="86c132ca-d2ce-4f1f-9992-28ad6e1060fc"/>
    <ds:schemaRef ds:uri="48bc9dea-9bf6-49de-a95a-f1fa7fcbbbfa"/>
    <ds:schemaRef ds:uri="31b0f1b5-1a63-45f8-853b-22b3566b22e9"/>
    <ds:schemaRef ds:uri="c4569630-81ac-4fe0-a81e-3f9a2f8dc51d"/>
  </ds:schemaRefs>
</ds:datastoreItem>
</file>

<file path=customXml/itemProps3.xml><?xml version="1.0" encoding="utf-8"?>
<ds:datastoreItem xmlns:ds="http://schemas.openxmlformats.org/officeDocument/2006/customXml" ds:itemID="{6486F115-559A-4028-B654-70B87A67726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2193</Words>
  <Application>Microsoft Office PowerPoint</Application>
  <PresentationFormat>Panorámica</PresentationFormat>
  <Paragraphs>124</Paragraphs>
  <Slides>11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20" baseType="lpstr">
      <vt:lpstr>Aptos</vt:lpstr>
      <vt:lpstr>Aptos Display</vt:lpstr>
      <vt:lpstr>Arial</vt:lpstr>
      <vt:lpstr>Calibri</vt:lpstr>
      <vt:lpstr>Cambria</vt:lpstr>
      <vt:lpstr>Söhne</vt:lpstr>
      <vt:lpstr>Wingdings</vt:lpstr>
      <vt:lpstr>1_Motív Office</vt:lpstr>
      <vt:lpstr>2_Motív Office</vt:lpstr>
      <vt:lpstr>Ciudadanía digital: Conclusión</vt:lpstr>
      <vt:lpstr>Principales conclusiones de la ciudadanía digital</vt:lpstr>
      <vt:lpstr>Reflexión sobre la ciudadanía digital</vt:lpstr>
      <vt:lpstr>Preguntas para la reflexión</vt:lpstr>
      <vt:lpstr>Aplicando tus conocimientos</vt:lpstr>
      <vt:lpstr>Aplicando tus conocimientos</vt:lpstr>
      <vt:lpstr>Conclusiones – 1</vt:lpstr>
      <vt:lpstr>Conclusiones – 2</vt:lpstr>
      <vt:lpstr>Conclusiones – 3</vt:lpstr>
      <vt:lpstr>Conclusiones – 4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Digital Resilience by Making Digital Wellbeing and Security Accessible to All 2022-2-SK01-KA220-ADU-000096888</dc:title>
  <dc:creator>Alexandros Koumanis</dc:creator>
  <cp:lastModifiedBy>aifed</cp:lastModifiedBy>
  <cp:revision>11</cp:revision>
  <dcterms:created xsi:type="dcterms:W3CDTF">2024-06-25T09:08:06Z</dcterms:created>
  <dcterms:modified xsi:type="dcterms:W3CDTF">2024-10-11T12:15:33Z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0x010100FC39A8C05164174D8B0CC0E9EA7C08B6</vt:lpwstr>
  </property>
  <property fmtid="{D5CDD505-2E9C-101B-9397-08002B2CF9AE}" pid="3" name="MediaServiceImageTags">
    <vt:lpwstr/>
  </property>
</Properties>
</file>