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Play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vTWGL45u8uHrDroZB2nDqf1mj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jpg"/><Relationship Id="rId4" Type="http://schemas.openxmlformats.org/officeDocument/2006/relationships/image" Target="../media/image18.png"/><Relationship Id="rId10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3.jpg"/><Relationship Id="rId8" Type="http://schemas.openxmlformats.org/officeDocument/2006/relationships/image" Target="../media/image1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>
  <p:cSld name="Úvodná snímka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/>
        </p:nvSpPr>
        <p:spPr>
          <a:xfrm>
            <a:off x="1524000" y="2649480"/>
            <a:ext cx="9144000" cy="745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b="1" i="0" lang="es" sz="2000" u="none" cap="none" strike="noStrike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ERASMUS+KA220-ADU - Cooperation partnerships in adult education</a:t>
            </a:r>
            <a:endParaRPr b="1" i="0" sz="2000" u="none" cap="none" strike="noStrike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b="1" i="0" lang="es" sz="2000" u="none" cap="none" strike="noStrike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KA220-ADU-2BF13E10 </a:t>
            </a:r>
            <a:endParaRPr b="1" i="0" sz="2000" u="none" cap="none" strike="noStrike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24"/>
          <p:cNvSpPr txBox="1"/>
          <p:nvPr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Building Digital Resilience by Making Digital Wellbeing and</a:t>
            </a:r>
            <a:br>
              <a:rPr b="1" i="0" lang="es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s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Security Accessible to All</a:t>
            </a:r>
            <a:br>
              <a:rPr b="1" i="0" lang="es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s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&lt;&lt;DigiWELL&gt;&gt;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24"/>
          <p:cNvGrpSpPr/>
          <p:nvPr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descr="Obrázok, na ktorom je text" id="95" name="Google Shape;95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ovenská poľnohospodárska univerzita v Nitre" id="98" name="Google Shape;9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89235" y="5963498"/>
              <a:ext cx="1128044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" id="99" name="Google Shape;99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17279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IFED - Formación, cultura y empleo en Granada" id="101" name="Google Shape;101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98797" y="5968999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66511" y="594592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yzygia Foundation" id="103" name="Google Shape;103;p2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606409" y="625255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❑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b="1" i="0" sz="48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AA5A"/>
              </a:buClr>
              <a:buSzPts val="28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11" Type="http://schemas.openxmlformats.org/officeDocument/2006/relationships/image" Target="../media/image4.png"/><Relationship Id="rId10" Type="http://schemas.openxmlformats.org/officeDocument/2006/relationships/image" Target="../media/image1.png"/><Relationship Id="rId12" Type="http://schemas.openxmlformats.org/officeDocument/2006/relationships/image" Target="../media/image27.png"/><Relationship Id="rId9" Type="http://schemas.openxmlformats.org/officeDocument/2006/relationships/image" Target="../media/image16.jp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5.png"/><Relationship Id="rId8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9.png"/><Relationship Id="rId7" Type="http://schemas.openxmlformats.org/officeDocument/2006/relationships/image" Target="../media/image29.png"/><Relationship Id="rId8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 txBox="1"/>
          <p:nvPr>
            <p:ph type="title"/>
          </p:nvPr>
        </p:nvSpPr>
        <p:spPr>
          <a:xfrm>
            <a:off x="6269558" y="1583993"/>
            <a:ext cx="5334930" cy="14775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400"/>
              <a:buFont typeface="Arial"/>
              <a:buNone/>
            </a:pPr>
            <a:r>
              <a:rPr b="1" lang="es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Ciudadanía digital: Introducción</a:t>
            </a:r>
            <a:endParaRPr/>
          </a:p>
        </p:txBody>
      </p:sp>
      <p:sp>
        <p:nvSpPr>
          <p:cNvPr id="136" name="Google Shape;136;p1"/>
          <p:cNvSpPr/>
          <p:nvPr/>
        </p:nvSpPr>
        <p:spPr>
          <a:xfrm flipH="1">
            <a:off x="530529" y="1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 flipH="1">
            <a:off x="4349052" y="0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 flipH="1">
            <a:off x="0" y="2916245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 flipH="1">
            <a:off x="3697761" y="5717906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 flipH="1">
            <a:off x="4520513" y="6258756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ázok, na ktorom je text"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3616" y="963504"/>
            <a:ext cx="2406814" cy="52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2658" y="5151053"/>
            <a:ext cx="817175" cy="777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ovenská poľnohospodárska univerzita v Nitre" id="144" name="Google Shape;14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6258" y="5272445"/>
            <a:ext cx="118535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9380" y="5242752"/>
            <a:ext cx="773010" cy="1016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146" name="Google Shape;14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32390" y="5213414"/>
            <a:ext cx="101749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65882" y="5208372"/>
            <a:ext cx="1215490" cy="56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IFED - Formación, cultura y empleo en Granada" id="148" name="Google Shape;14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3099" y="5771248"/>
            <a:ext cx="1598293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37023" y="5889422"/>
            <a:ext cx="1575172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zygia Foundation" id="150" name="Google Shape;15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621679" y="5862581"/>
            <a:ext cx="1491323" cy="28228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 txBox="1"/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Digital Resilience ​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Making Digital Wellbeing ​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Security Accessible to All​</a:t>
            </a:r>
            <a:b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2022-2-SK01-KA220-ADU-000096888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 digital citizenship really that different than citizens… | Flickr" id="152" name="Google Shape;152;p1"/>
          <p:cNvPicPr preferRelativeResize="0"/>
          <p:nvPr/>
        </p:nvPicPr>
        <p:blipFill rotWithShape="1">
          <a:blip r:embed="rId12">
            <a:alphaModFix/>
          </a:blip>
          <a:srcRect b="6954" l="271" r="1050" t="11652"/>
          <a:stretch/>
        </p:blipFill>
        <p:spPr>
          <a:xfrm>
            <a:off x="1099553" y="1611198"/>
            <a:ext cx="3686091" cy="304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/>
          <p:nvPr/>
        </p:nvSpPr>
        <p:spPr>
          <a:xfrm>
            <a:off x="0" y="831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"/>
          <p:cNvSpPr txBox="1"/>
          <p:nvPr>
            <p:ph type="title"/>
          </p:nvPr>
        </p:nvSpPr>
        <p:spPr>
          <a:xfrm>
            <a:off x="479394" y="1070800"/>
            <a:ext cx="3939688" cy="5583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es">
                <a:solidFill>
                  <a:srgbClr val="FFAA5A"/>
                </a:solidFill>
              </a:rPr>
              <a:t>CIUDADANÍA DIGITAL </a:t>
            </a:r>
            <a:br>
              <a:rPr lang="es"/>
            </a:br>
            <a:endParaRPr/>
          </a:p>
        </p:txBody>
      </p:sp>
      <p:cxnSp>
        <p:nvCxnSpPr>
          <p:cNvPr id="159" name="Google Shape;159;p2"/>
          <p:cNvCxnSpPr/>
          <p:nvPr/>
        </p:nvCxnSpPr>
        <p:spPr>
          <a:xfrm>
            <a:off x="4728053" y="1132114"/>
            <a:ext cx="0" cy="5717573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grpSp>
        <p:nvGrpSpPr>
          <p:cNvPr id="160" name="Google Shape;160;p2"/>
          <p:cNvGrpSpPr/>
          <p:nvPr/>
        </p:nvGrpSpPr>
        <p:grpSpPr>
          <a:xfrm>
            <a:off x="5108535" y="1072608"/>
            <a:ext cx="6245265" cy="5585730"/>
            <a:chOff x="0" y="1808"/>
            <a:chExt cx="6245265" cy="5585730"/>
          </a:xfrm>
        </p:grpSpPr>
        <p:sp>
          <p:nvSpPr>
            <p:cNvPr id="161" name="Google Shape;161;p2"/>
            <p:cNvSpPr/>
            <p:nvPr/>
          </p:nvSpPr>
          <p:spPr>
            <a:xfrm>
              <a:off x="0" y="1808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33059" y="175158"/>
              <a:ext cx="423745" cy="42374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9864" y="1808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889864" y="1808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0" lang="e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CONTENIDO</a:t>
              </a:r>
              <a:endPara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0" y="964865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33059" y="1138215"/>
              <a:ext cx="423745" cy="42374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89864" y="964865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 txBox="1"/>
            <p:nvPr/>
          </p:nvSpPr>
          <p:spPr>
            <a:xfrm>
              <a:off x="889864" y="964865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Introducción</a:t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0" y="1927922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33059" y="2101272"/>
              <a:ext cx="423745" cy="4237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89864" y="1927922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 txBox="1"/>
            <p:nvPr/>
          </p:nvSpPr>
          <p:spPr>
            <a:xfrm>
              <a:off x="889864" y="1927922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Entendiendo la ciudadanía digital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0" y="2890979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33059" y="3064329"/>
              <a:ext cx="423745" cy="42374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89864" y="2890979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 txBox="1"/>
            <p:nvPr/>
          </p:nvSpPr>
          <p:spPr>
            <a:xfrm>
              <a:off x="889864" y="2890979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Seguridad en línea y derechos digitales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0" y="3854036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33059" y="4027386"/>
              <a:ext cx="423745" cy="42374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89864" y="3854036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 txBox="1"/>
            <p:nvPr/>
          </p:nvSpPr>
          <p:spPr>
            <a:xfrm>
              <a:off x="889864" y="3854036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Uso ético de la tecnología digital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0" y="4817093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33059" y="4990443"/>
              <a:ext cx="423745" cy="42374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889864" y="4817093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 txBox="1"/>
            <p:nvPr/>
          </p:nvSpPr>
          <p:spPr>
            <a:xfrm>
              <a:off x="889864" y="4817093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Resumen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>
            <p:ph type="title"/>
          </p:nvPr>
        </p:nvSpPr>
        <p:spPr>
          <a:xfrm>
            <a:off x="838201" y="345810"/>
            <a:ext cx="51205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es"/>
              <a:t>INTRODUCCIÓN</a:t>
            </a:r>
            <a:endParaRPr/>
          </a:p>
        </p:txBody>
      </p:sp>
      <p:sp>
        <p:nvSpPr>
          <p:cNvPr id="192" name="Google Shape;192;p3"/>
          <p:cNvSpPr txBox="1"/>
          <p:nvPr>
            <p:ph idx="1" type="body"/>
          </p:nvPr>
        </p:nvSpPr>
        <p:spPr>
          <a:xfrm>
            <a:off x="838201" y="1825625"/>
            <a:ext cx="50921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s" sz="2400"/>
              <a:t>Bienvenido al módulo "Ciudadanía digital", un recorrido atractivo diseñado para brindarle las habilidades y los conocimientos esenciales para navegar en el mundo digital de manera segura y ética.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es" sz="2400"/>
              <a:t>En este módulo, exploraremos conceptos clave de la ciudadanía digital, incluidos sus derechos y responsabilidades en línea, cómo proteger su identidad digital y la importancia de la ética digital.</a:t>
            </a: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ázok, na ktorom je snímka obrazovky, animovaná rozprávka, animák, kreslený obrázok&#10;&#10;Automaticky generovaný popis" id="194" name="Google Shape;194;p3"/>
          <p:cNvPicPr preferRelativeResize="0"/>
          <p:nvPr/>
        </p:nvPicPr>
        <p:blipFill rotWithShape="1">
          <a:blip r:embed="rId3">
            <a:alphaModFix/>
          </a:blip>
          <a:srcRect b="-2" l="15164" r="19647" t="0"/>
          <a:stretch/>
        </p:blipFill>
        <p:spPr>
          <a:xfrm>
            <a:off x="7901259" y="2727729"/>
            <a:ext cx="4290741" cy="4130271"/>
          </a:xfrm>
          <a:custGeom>
            <a:rect b="b" l="l" r="r" t="t"/>
            <a:pathLst>
              <a:path extrusionOk="0" h="4130271" w="429074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5" name="Google Shape;195;p3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ázok, na ktorom je text, písmo, snímka obrazovky, grafika&#10;&#10;Automaticky generovaný popis" id="196" name="Google Shape;196;p3"/>
          <p:cNvPicPr preferRelativeResize="0"/>
          <p:nvPr/>
        </p:nvPicPr>
        <p:blipFill rotWithShape="1">
          <a:blip r:embed="rId4">
            <a:alphaModFix/>
          </a:blip>
          <a:srcRect b="3" l="13003" r="12116" t="0"/>
          <a:stretch/>
        </p:blipFill>
        <p:spPr>
          <a:xfrm>
            <a:off x="6261607" y="1"/>
            <a:ext cx="3519312" cy="3007909"/>
          </a:xfrm>
          <a:custGeom>
            <a:rect b="b" l="l" r="r" t="t"/>
            <a:pathLst>
              <a:path extrusionOk="0" h="3007909" w="3519312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s">
                <a:solidFill>
                  <a:srgbClr val="FFFFFF"/>
                </a:solidFill>
              </a:rPr>
              <a:t>Objetivo del módulo</a:t>
            </a:r>
            <a:endParaRPr/>
          </a:p>
        </p:txBody>
      </p:sp>
      <p:sp>
        <p:nvSpPr>
          <p:cNvPr id="204" name="Google Shape;204;p4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4"/>
          <p:cNvGrpSpPr/>
          <p:nvPr/>
        </p:nvGrpSpPr>
        <p:grpSpPr>
          <a:xfrm>
            <a:off x="4942069" y="706223"/>
            <a:ext cx="5906337" cy="4998150"/>
            <a:chOff x="1054835" y="53"/>
            <a:chExt cx="5906337" cy="4998150"/>
          </a:xfrm>
        </p:grpSpPr>
        <p:sp>
          <p:nvSpPr>
            <p:cNvPr id="206" name="Google Shape;206;p4"/>
            <p:cNvSpPr/>
            <p:nvPr/>
          </p:nvSpPr>
          <p:spPr>
            <a:xfrm>
              <a:off x="1398636" y="53"/>
              <a:ext cx="1075482" cy="1075482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627837" y="229254"/>
              <a:ext cx="617080" cy="61708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054835" y="1410522"/>
              <a:ext cx="1763085" cy="358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 txBox="1"/>
            <p:nvPr/>
          </p:nvSpPr>
          <p:spPr>
            <a:xfrm>
              <a:off x="1054835" y="1410522"/>
              <a:ext cx="1763085" cy="358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​ Nuestro objetivo es brindarle las competencias necesarias para el bienestar y la seguridad digitales, fomentando la resiliencia digital para todos.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470262" y="53"/>
              <a:ext cx="1075482" cy="1075482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699463" y="229254"/>
              <a:ext cx="617080" cy="61708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26461" y="1410522"/>
              <a:ext cx="1763085" cy="358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3126461" y="1410522"/>
              <a:ext cx="1763085" cy="358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Esperamos contar con su participación activa y las perspectivas únicas que aporta a nuestra comunidad de aprendizaje.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5541888" y="53"/>
              <a:ext cx="1075482" cy="1075482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5771089" y="229254"/>
              <a:ext cx="617080" cy="61708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198087" y="1410522"/>
              <a:ext cx="1763085" cy="358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5198087" y="1410522"/>
              <a:ext cx="1763085" cy="358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Embarquémonos juntos en este viaje transformador, mejorando nuestra alfabetización digital y promoviendo un entorno digital más seguro e inclusivo para todos.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 txBox="1"/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200"/>
              <a:buFont typeface="Arial"/>
              <a:buNone/>
            </a:pPr>
            <a:r>
              <a:rPr lang="es" sz="5200"/>
              <a:t>OBJETIVOS DE APRENDIZAJE</a:t>
            </a:r>
            <a:endParaRPr/>
          </a:p>
        </p:txBody>
      </p:sp>
      <p:grpSp>
        <p:nvGrpSpPr>
          <p:cNvPr id="224" name="Google Shape;224;p5"/>
          <p:cNvGrpSpPr/>
          <p:nvPr/>
        </p:nvGrpSpPr>
        <p:grpSpPr>
          <a:xfrm>
            <a:off x="838200" y="1426446"/>
            <a:ext cx="10808969" cy="5112642"/>
            <a:chOff x="0" y="-1120201"/>
            <a:chExt cx="10808969" cy="5112642"/>
          </a:xfrm>
        </p:grpSpPr>
        <p:sp>
          <p:nvSpPr>
            <p:cNvPr id="225" name="Google Shape;225;p5"/>
            <p:cNvSpPr/>
            <p:nvPr/>
          </p:nvSpPr>
          <p:spPr>
            <a:xfrm>
              <a:off x="2437" y="-1120201"/>
              <a:ext cx="3076967" cy="511264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2437" y="822602"/>
              <a:ext cx="3076967" cy="306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39875" spcFirstLastPara="1" rIns="2398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Entendiendo la ciudadanía digital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 estudiantes podrán definir la ciudadanía digital y explicar su importancia en el contexto de la sociedad digital actual.</a:t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034715" y="0"/>
              <a:ext cx="861671" cy="861671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 txBox="1"/>
            <p:nvPr/>
          </p:nvSpPr>
          <p:spPr>
            <a:xfrm>
              <a:off x="1160904" y="126189"/>
              <a:ext cx="609293" cy="609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7175" spcFirstLastPara="1" rIns="671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b="0" i="0" lang="es" sz="5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0" y="724608"/>
              <a:ext cx="3076967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387102" y="-1120201"/>
              <a:ext cx="4034765" cy="511264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 txBox="1"/>
            <p:nvPr/>
          </p:nvSpPr>
          <p:spPr>
            <a:xfrm>
              <a:off x="3387102" y="822602"/>
              <a:ext cx="4034765" cy="306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39875" spcFirstLastPara="1" rIns="2398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Seguridad en línea y derechos digitales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 estudiantes comprenderán cómo proteger su información personal en línea e identificarán sus derechos y responsabilidades digitales.</a:t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865199" y="0"/>
              <a:ext cx="861671" cy="861671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4991388" y="126189"/>
              <a:ext cx="609293" cy="609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7175" spcFirstLastPara="1" rIns="671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b="0" i="0" lang="es" sz="5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773199" y="724608"/>
              <a:ext cx="3076967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7729564" y="-1120201"/>
              <a:ext cx="3076967" cy="511264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7729564" y="822602"/>
              <a:ext cx="3076967" cy="306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39875" spcFirstLastPara="1" rIns="2398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Uso ético de la tecnología digital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 estudiantes podrán reconocer dilemas éticos en espacios digitales y aplicar procesos de toma de decisiones éticas para resolverlos.</a:t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8835609" y="0"/>
              <a:ext cx="861671" cy="861671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8961798" y="126189"/>
              <a:ext cx="609293" cy="609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7175" spcFirstLastPara="1" rIns="671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b="0" i="0" lang="es" sz="5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7732002" y="724536"/>
              <a:ext cx="3076967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 txBox="1"/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200"/>
              <a:buFont typeface="Arial"/>
              <a:buNone/>
            </a:pPr>
            <a:r>
              <a:rPr lang="es" sz="5200"/>
              <a:t>RESULTADOS DEL APRENDIZAJE</a:t>
            </a:r>
            <a:endParaRPr/>
          </a:p>
        </p:txBody>
      </p:sp>
      <p:grpSp>
        <p:nvGrpSpPr>
          <p:cNvPr id="246" name="Google Shape;246;p6"/>
          <p:cNvGrpSpPr/>
          <p:nvPr/>
        </p:nvGrpSpPr>
        <p:grpSpPr>
          <a:xfrm>
            <a:off x="847442" y="2343586"/>
            <a:ext cx="10497114" cy="3322971"/>
            <a:chOff x="9242" y="514786"/>
            <a:chExt cx="10497114" cy="3322971"/>
          </a:xfrm>
        </p:grpSpPr>
        <p:sp>
          <p:nvSpPr>
            <p:cNvPr id="247" name="Google Shape;247;p6"/>
            <p:cNvSpPr/>
            <p:nvPr/>
          </p:nvSpPr>
          <p:spPr>
            <a:xfrm>
              <a:off x="9242" y="514786"/>
              <a:ext cx="2762398" cy="3322971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90150" y="595694"/>
              <a:ext cx="2600582" cy="316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LOS PARTICIPANTES PODRÁN ARTICULAR EL CONCEPTO DE CIUDADANÍA DIGITAL, DEMOSTRANDO UNA COMPRENSIÓN DE SU IMPORTANCIA EN EL FOMENTO DE UNA COMUNIDAD EN LÍNEA RESPONSABLE, ÉTICA Y SEGURA.</a:t>
              </a: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3047880" y="1833734"/>
              <a:ext cx="585628" cy="68507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3047880" y="1970749"/>
              <a:ext cx="409940" cy="411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3876600" y="514786"/>
              <a:ext cx="2762398" cy="3322971"/>
            </a:xfrm>
            <a:prstGeom prst="roundRect">
              <a:avLst>
                <a:gd fmla="val 10000" name="adj"/>
              </a:avLst>
            </a:prstGeom>
            <a:solidFill>
              <a:srgbClr val="C47F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6"/>
            <p:cNvSpPr txBox="1"/>
            <p:nvPr/>
          </p:nvSpPr>
          <p:spPr>
            <a:xfrm>
              <a:off x="3957508" y="595694"/>
              <a:ext cx="2600582" cy="316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LOS PARTICIPANTES PODRÁN IMPLEMENTAR ESTRATEGIAS PARA SALVAGUARDAR LA INFORMACIÓN PERSONAL EN LÍNEA, AL TIEMPO QUE RECONOCEN Y DEFIENDEN SUS DERECHOS DIGITALES EN DIVERSOS ESPACIOS EN LÍNEA.</a:t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915239" y="1833734"/>
              <a:ext cx="585628" cy="68507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4A4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 txBox="1"/>
            <p:nvPr/>
          </p:nvSpPr>
          <p:spPr>
            <a:xfrm>
              <a:off x="6915239" y="1970749"/>
              <a:ext cx="409940" cy="411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7743958" y="514786"/>
              <a:ext cx="2762398" cy="3322971"/>
            </a:xfrm>
            <a:prstGeom prst="roundRect">
              <a:avLst>
                <a:gd fmla="val 10000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6"/>
            <p:cNvSpPr txBox="1"/>
            <p:nvPr/>
          </p:nvSpPr>
          <p:spPr>
            <a:xfrm>
              <a:off x="7824866" y="595694"/>
              <a:ext cx="2600582" cy="316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LOS PARTICIPANTES PODRÁN APLICAR PRINCIPIOS ÉTICOS Y PROCESOS DE TOMA DE DECISIONES PARA ABORDAR Y RESOLVER DILEMAS DIGITALES, PROMOVIENDO LA INTEGRIDAD Y EL RESPETO EN LAS INTERACCIONES DIGITALES.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 txBox="1"/>
          <p:nvPr>
            <p:ph type="title"/>
          </p:nvPr>
        </p:nvSpPr>
        <p:spPr>
          <a:xfrm>
            <a:off x="838200" y="365125"/>
            <a:ext cx="10515600" cy="818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es"/>
              <a:t>Expectativas de los estudiantes</a:t>
            </a:r>
            <a:endParaRPr/>
          </a:p>
        </p:txBody>
      </p:sp>
      <p:sp>
        <p:nvSpPr>
          <p:cNvPr id="264" name="Google Shape;264;p7"/>
          <p:cNvSpPr/>
          <p:nvPr/>
        </p:nvSpPr>
        <p:spPr>
          <a:xfrm flipH="1" rot="-5400000">
            <a:off x="555710" y="2183223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 txBox="1"/>
          <p:nvPr>
            <p:ph idx="1" type="body"/>
          </p:nvPr>
        </p:nvSpPr>
        <p:spPr>
          <a:xfrm>
            <a:off x="1257300" y="1477578"/>
            <a:ext cx="10515600" cy="51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" sz="2400"/>
              <a:t>Para participar con éxito en el módulo "Ciudadanía digital" y lograr los resultados de aprendizaje, se espera que usted, como alumno: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❑"/>
            </a:pPr>
            <a:r>
              <a:rPr lang="es" sz="2000"/>
              <a:t>Dedique aproximadamente 10 horas a completar este módulo, asegurando una comprensión integral del contenido.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❑"/>
            </a:pPr>
            <a:r>
              <a:rPr lang="es" sz="2000"/>
              <a:t>Mire todos los videos asignados para obtener una visión más profunda de los principios de ciudadanía digital.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❑"/>
            </a:pPr>
            <a:r>
              <a:rPr lang="es" sz="2000"/>
              <a:t>Revise atentamente todas las presentaciones para comprender los conceptos y estrategias clave discutidos.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❑"/>
            </a:pPr>
            <a:r>
              <a:rPr lang="es" sz="2000"/>
              <a:t>Complete todos los cuestionarios para autoevaluar su comprensión y retención de la información del módulo.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❑"/>
            </a:pPr>
            <a:r>
              <a:rPr lang="es" sz="2000"/>
              <a:t>Participe activamente en debates y contribuir al entorno de aprendizaje compartido con respeto y consideración hacia los demás.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❑"/>
            </a:pPr>
            <a:r>
              <a:rPr lang="es" sz="2000"/>
              <a:t>Su participación activa y la finalización de estas tareas son cruciales para construir una base sólida en la ciudadanía digital.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rPr lang="es" sz="2000"/>
              <a:t> </a:t>
            </a:r>
            <a:endParaRPr/>
          </a:p>
          <a:p>
            <a:pPr indent="-111125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/>
          <p:nvPr/>
        </p:nvSpPr>
        <p:spPr>
          <a:xfrm>
            <a:off x="312298" y="654050"/>
            <a:ext cx="11567404" cy="555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676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2667" u="none" cap="none" strike="noStrike">
                <a:solidFill>
                  <a:srgbClr val="92BAB5"/>
                </a:solidFill>
                <a:latin typeface="Arial"/>
                <a:ea typeface="Arial"/>
                <a:cs typeface="Arial"/>
                <a:sym typeface="Arial"/>
              </a:rPr>
              <a:t>Licencia libre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producto desarrollado aquí como parte del proyecto "Building Digital Resilience by Making Digital Wellbeing and Security Accessible to All 2022-2-SK01-KA220-ADU-000096888" se desarrolló con el apoyo de la Comisión Europea y refleja exclusivamente la opinión del autor. La Comisión Europea no es responsable del contenido de los documentos.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publicación obtiene la Licencia Creative Commons CC BY- NC SA.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licencia permite distribuir, remezclar, mejorar y desarrollar la obra, pero sólo de forma no comercial. Al utilizar la obra, así como extractos de ella, se debe : </a:t>
            </a:r>
            <a:endParaRPr/>
          </a:p>
          <a:p>
            <a:pPr indent="-342917" lvl="1" marL="647732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Calibri"/>
              <a:buAutoNum type="arabicPeriod"/>
            </a:pPr>
            <a:r>
              <a:rPr b="0" i="0" lang="es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debe mencionar la fuente y el enlace a la licencia, y mencionar los posibles cambios. Los derechos de autor pertenecen a los autores de los documentos.</a:t>
            </a:r>
            <a:endParaRPr/>
          </a:p>
          <a:p>
            <a:pPr indent="-342917" lvl="1" marL="647732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Calibri"/>
              <a:buAutoNum type="arabicPeriod"/>
            </a:pPr>
            <a:r>
              <a:rPr b="0" i="0" lang="es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obra no podrá ser utilizada con fines comerciales.</a:t>
            </a:r>
            <a:endParaRPr/>
          </a:p>
          <a:p>
            <a:pPr indent="-342917" lvl="1" marL="647732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Calibri"/>
              <a:buAutoNum type="arabicPeriod"/>
            </a:pPr>
            <a:r>
              <a:rPr b="0" i="0" lang="es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recompone, convierte o amplía la obra, sus contribuciones deben publicarse bajo la misma licencia que el original.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2133" u="none" cap="none" strike="noStrike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Descargo de responsabilidad: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Financiado por la Unión Europea. Las opiniones y puntos de vista expresados en este documento son, sin embargo, los de los autores y no reflejan necesariamente los de la Unión Europea o la Agencia Ejecutiva Europea en el Ámbito Educativo y Cultural (EACEA). Ni la Unión Europea ni la EACEA se hacen responsables de las mismas.</a:t>
            </a:r>
            <a:endParaRPr/>
          </a:p>
          <a:p>
            <a:pPr indent="0" lvl="0" marL="0" marR="0" rtl="0" algn="just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406400" y="2362200"/>
            <a:ext cx="1562748" cy="539148"/>
          </a:xfrm>
          <a:custGeom>
            <a:rect b="b" l="l" r="r" t="t"/>
            <a:pathLst>
              <a:path extrusionOk="0" h="808722" w="23441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2024-06-25T08:54:12Z</dcterms:created>
  <dc:creator>Alexandros Koumanis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