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sldIdLst>
    <p:sldId id="295" r:id="rId6"/>
    <p:sldId id="258" r:id="rId7"/>
    <p:sldId id="297" r:id="rId8"/>
    <p:sldId id="298" r:id="rId9"/>
    <p:sldId id="284" r:id="rId10"/>
    <p:sldId id="299" r:id="rId11"/>
    <p:sldId id="300" r:id="rId12"/>
    <p:sldId id="301" r:id="rId13"/>
    <p:sldId id="286" r:id="rId14"/>
    <p:sldId id="290" r:id="rId15"/>
    <p:sldId id="292" r:id="rId16"/>
    <p:sldId id="302" r:id="rId17"/>
    <p:sldId id="303" r:id="rId18"/>
    <p:sldId id="304" r:id="rId19"/>
    <p:sldId id="305" r:id="rId20"/>
    <p:sldId id="306" r:id="rId21"/>
    <p:sldId id="307" r:id="rId22"/>
    <p:sldId id="308" r:id="rId23"/>
    <p:sldId id="309" r:id="rId24"/>
    <p:sldId id="310" r:id="rId25"/>
    <p:sldId id="265"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CFAE5-A905-16F0-C72E-9B52725E43AD}" v="60" dt="2024-10-14T15:43:51.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os Koumanis" userId="S::akoumanis@thefoundation.gr::a2199586-ecdd-4170-91ec-54a1812fdf7d" providerId="AD" clId="Web-{FC9B3B80-D1E4-03A0-EA06-B889205D4BA0}"/>
    <pc:docChg chg="modSld">
      <pc:chgData name="Alexandros Koumanis" userId="S::akoumanis@thefoundation.gr::a2199586-ecdd-4170-91ec-54a1812fdf7d" providerId="AD" clId="Web-{FC9B3B80-D1E4-03A0-EA06-B889205D4BA0}" dt="2024-06-25T11:16:07.338" v="23" actId="20577"/>
      <pc:docMkLst>
        <pc:docMk/>
      </pc:docMkLst>
      <pc:sldChg chg="addSp modSp">
        <pc:chgData name="Alexandros Koumanis" userId="S::akoumanis@thefoundation.gr::a2199586-ecdd-4170-91ec-54a1812fdf7d" providerId="AD" clId="Web-{FC9B3B80-D1E4-03A0-EA06-B889205D4BA0}" dt="2024-06-25T11:16:07.338" v="23" actId="20577"/>
        <pc:sldMkLst>
          <pc:docMk/>
          <pc:sldMk cId="2879921688" sldId="257"/>
        </pc:sldMkLst>
        <pc:spChg chg="add mod">
          <ac:chgData name="Alexandros Koumanis" userId="S::akoumanis@thefoundation.gr::a2199586-ecdd-4170-91ec-54a1812fdf7d" providerId="AD" clId="Web-{FC9B3B80-D1E4-03A0-EA06-B889205D4BA0}" dt="2024-06-25T11:16:07.338" v="23" actId="20577"/>
          <ac:spMkLst>
            <pc:docMk/>
            <pc:sldMk cId="2879921688" sldId="257"/>
            <ac:spMk id="3" creationId="{B30C7763-E7F5-B63D-6A2D-68110C36ECA7}"/>
          </ac:spMkLst>
        </pc:spChg>
        <pc:spChg chg="mod">
          <ac:chgData name="Alexandros Koumanis" userId="S::akoumanis@thefoundation.gr::a2199586-ecdd-4170-91ec-54a1812fdf7d" providerId="AD" clId="Web-{FC9B3B80-D1E4-03A0-EA06-B889205D4BA0}" dt="2024-06-25T11:08:26.199" v="1" actId="20577"/>
          <ac:spMkLst>
            <pc:docMk/>
            <pc:sldMk cId="2879921688" sldId="257"/>
            <ac:spMk id="4" creationId="{00000000-0000-0000-0000-000000000000}"/>
          </ac:spMkLst>
        </pc:spChg>
      </pc:sldChg>
    </pc:docChg>
  </pc:docChgLst>
  <pc:docChgLst>
    <pc:chgData clId="Web-{6DBCFAE5-A905-16F0-C72E-9B52725E43AD}"/>
    <pc:docChg chg="modSld">
      <pc:chgData name="" userId="" providerId="" clId="Web-{6DBCFAE5-A905-16F0-C72E-9B52725E43AD}" dt="2024-10-14T15:39:50.339" v="0" actId="1076"/>
      <pc:docMkLst>
        <pc:docMk/>
      </pc:docMkLst>
      <pc:sldChg chg="modSp">
        <pc:chgData name="" userId="" providerId="" clId="Web-{6DBCFAE5-A905-16F0-C72E-9B52725E43AD}" dt="2024-10-14T15:39:50.339" v="0" actId="1076"/>
        <pc:sldMkLst>
          <pc:docMk/>
          <pc:sldMk cId="162941238" sldId="295"/>
        </pc:sldMkLst>
        <pc:picChg chg="mod">
          <ac:chgData name="" userId="" providerId="" clId="Web-{6DBCFAE5-A905-16F0-C72E-9B52725E43AD}" dt="2024-10-14T15:39:50.339" v="0" actId="1076"/>
          <ac:picMkLst>
            <pc:docMk/>
            <pc:sldMk cId="162941238" sldId="295"/>
            <ac:picMk id="19" creationId="{A34B1F93-7319-3B02-1A2A-A41863D32FA7}"/>
          </ac:picMkLst>
        </pc:picChg>
      </pc:sldChg>
    </pc:docChg>
  </pc:docChgLst>
  <pc:docChgLst>
    <pc:chgData name="Madeline Langlois" userId="S::m.langlois_eifi-tech.eu#ext#@uniag1.onmicrosoft.com::e8be1d56-033d-4448-819b-72ce1326116f" providerId="AD" clId="Web-{6DBCFAE5-A905-16F0-C72E-9B52725E43AD}"/>
    <pc:docChg chg="modSld">
      <pc:chgData name="Madeline Langlois" userId="S::m.langlois_eifi-tech.eu#ext#@uniag1.onmicrosoft.com::e8be1d56-033d-4448-819b-72ce1326116f" providerId="AD" clId="Web-{6DBCFAE5-A905-16F0-C72E-9B52725E43AD}" dt="2024-10-14T15:43:51.897" v="56" actId="20577"/>
      <pc:docMkLst>
        <pc:docMk/>
      </pc:docMkLst>
      <pc:sldChg chg="modSp">
        <pc:chgData name="Madeline Langlois" userId="S::m.langlois_eifi-tech.eu#ext#@uniag1.onmicrosoft.com::e8be1d56-033d-4448-819b-72ce1326116f" providerId="AD" clId="Web-{6DBCFAE5-A905-16F0-C72E-9B52725E43AD}" dt="2024-10-14T15:40:27.263" v="8" actId="20577"/>
        <pc:sldMkLst>
          <pc:docMk/>
          <pc:sldMk cId="4273317756" sldId="284"/>
        </pc:sldMkLst>
        <pc:spChg chg="mod">
          <ac:chgData name="Madeline Langlois" userId="S::m.langlois_eifi-tech.eu#ext#@uniag1.onmicrosoft.com::e8be1d56-033d-4448-819b-72ce1326116f" providerId="AD" clId="Web-{6DBCFAE5-A905-16F0-C72E-9B52725E43AD}" dt="2024-10-14T15:40:27.263" v="8" actId="20577"/>
          <ac:spMkLst>
            <pc:docMk/>
            <pc:sldMk cId="4273317756" sldId="284"/>
            <ac:spMk id="3" creationId="{00000000-0000-0000-0000-000000000000}"/>
          </ac:spMkLst>
        </pc:spChg>
      </pc:sldChg>
      <pc:sldChg chg="modSp">
        <pc:chgData name="Madeline Langlois" userId="S::m.langlois_eifi-tech.eu#ext#@uniag1.onmicrosoft.com::e8be1d56-033d-4448-819b-72ce1326116f" providerId="AD" clId="Web-{6DBCFAE5-A905-16F0-C72E-9B52725E43AD}" dt="2024-10-14T15:39:55.449" v="0" actId="14100"/>
        <pc:sldMkLst>
          <pc:docMk/>
          <pc:sldMk cId="162941238" sldId="295"/>
        </pc:sldMkLst>
        <pc:picChg chg="mod">
          <ac:chgData name="Madeline Langlois" userId="S::m.langlois_eifi-tech.eu#ext#@uniag1.onmicrosoft.com::e8be1d56-033d-4448-819b-72ce1326116f" providerId="AD" clId="Web-{6DBCFAE5-A905-16F0-C72E-9B52725E43AD}" dt="2024-10-14T15:39:55.449" v="0" actId="14100"/>
          <ac:picMkLst>
            <pc:docMk/>
            <pc:sldMk cId="162941238" sldId="295"/>
            <ac:picMk id="19" creationId="{A34B1F93-7319-3B02-1A2A-A41863D32FA7}"/>
          </ac:picMkLst>
        </pc:picChg>
      </pc:sldChg>
      <pc:sldChg chg="modSp">
        <pc:chgData name="Madeline Langlois" userId="S::m.langlois_eifi-tech.eu#ext#@uniag1.onmicrosoft.com::e8be1d56-033d-4448-819b-72ce1326116f" providerId="AD" clId="Web-{6DBCFAE5-A905-16F0-C72E-9B52725E43AD}" dt="2024-10-14T15:40:10.590" v="3" actId="20577"/>
        <pc:sldMkLst>
          <pc:docMk/>
          <pc:sldMk cId="1432895897" sldId="297"/>
        </pc:sldMkLst>
        <pc:spChg chg="mod">
          <ac:chgData name="Madeline Langlois" userId="S::m.langlois_eifi-tech.eu#ext#@uniag1.onmicrosoft.com::e8be1d56-033d-4448-819b-72ce1326116f" providerId="AD" clId="Web-{6DBCFAE5-A905-16F0-C72E-9B52725E43AD}" dt="2024-10-14T15:40:10.590" v="3" actId="20577"/>
          <ac:spMkLst>
            <pc:docMk/>
            <pc:sldMk cId="1432895897" sldId="297"/>
            <ac:spMk id="3" creationId="{4D43C8CB-ADCB-F147-B1DE-A917435214D0}"/>
          </ac:spMkLst>
        </pc:spChg>
      </pc:sldChg>
      <pc:sldChg chg="modSp">
        <pc:chgData name="Madeline Langlois" userId="S::m.langlois_eifi-tech.eu#ext#@uniag1.onmicrosoft.com::e8be1d56-033d-4448-819b-72ce1326116f" providerId="AD" clId="Web-{6DBCFAE5-A905-16F0-C72E-9B52725E43AD}" dt="2024-10-14T15:40:34.216" v="9" actId="20577"/>
        <pc:sldMkLst>
          <pc:docMk/>
          <pc:sldMk cId="4190277634" sldId="299"/>
        </pc:sldMkLst>
        <pc:spChg chg="mod">
          <ac:chgData name="Madeline Langlois" userId="S::m.langlois_eifi-tech.eu#ext#@uniag1.onmicrosoft.com::e8be1d56-033d-4448-819b-72ce1326116f" providerId="AD" clId="Web-{6DBCFAE5-A905-16F0-C72E-9B52725E43AD}" dt="2024-10-14T15:40:34.216" v="9" actId="20577"/>
          <ac:spMkLst>
            <pc:docMk/>
            <pc:sldMk cId="4190277634" sldId="299"/>
            <ac:spMk id="3" creationId="{00000000-0000-0000-0000-000000000000}"/>
          </ac:spMkLst>
        </pc:spChg>
      </pc:sldChg>
      <pc:sldChg chg="modSp">
        <pc:chgData name="Madeline Langlois" userId="S::m.langlois_eifi-tech.eu#ext#@uniag1.onmicrosoft.com::e8be1d56-033d-4448-819b-72ce1326116f" providerId="AD" clId="Web-{6DBCFAE5-A905-16F0-C72E-9B52725E43AD}" dt="2024-10-14T15:40:49.701" v="14" actId="20577"/>
        <pc:sldMkLst>
          <pc:docMk/>
          <pc:sldMk cId="3180843816" sldId="300"/>
        </pc:sldMkLst>
        <pc:spChg chg="mod">
          <ac:chgData name="Madeline Langlois" userId="S::m.langlois_eifi-tech.eu#ext#@uniag1.onmicrosoft.com::e8be1d56-033d-4448-819b-72ce1326116f" providerId="AD" clId="Web-{6DBCFAE5-A905-16F0-C72E-9B52725E43AD}" dt="2024-10-14T15:40:49.701" v="14" actId="20577"/>
          <ac:spMkLst>
            <pc:docMk/>
            <pc:sldMk cId="3180843816" sldId="300"/>
            <ac:spMk id="3" creationId="{00000000-0000-0000-0000-000000000000}"/>
          </ac:spMkLst>
        </pc:spChg>
      </pc:sldChg>
      <pc:sldChg chg="modSp">
        <pc:chgData name="Madeline Langlois" userId="S::m.langlois_eifi-tech.eu#ext#@uniag1.onmicrosoft.com::e8be1d56-033d-4448-819b-72ce1326116f" providerId="AD" clId="Web-{6DBCFAE5-A905-16F0-C72E-9B52725E43AD}" dt="2024-10-14T15:43:51.897" v="56" actId="20577"/>
        <pc:sldMkLst>
          <pc:docMk/>
          <pc:sldMk cId="135065952" sldId="301"/>
        </pc:sldMkLst>
        <pc:spChg chg="mod">
          <ac:chgData name="Madeline Langlois" userId="S::m.langlois_eifi-tech.eu#ext#@uniag1.onmicrosoft.com::e8be1d56-033d-4448-819b-72ce1326116f" providerId="AD" clId="Web-{6DBCFAE5-A905-16F0-C72E-9B52725E43AD}" dt="2024-10-14T15:43:51.897" v="56" actId="20577"/>
          <ac:spMkLst>
            <pc:docMk/>
            <pc:sldMk cId="135065952" sldId="301"/>
            <ac:spMk id="3" creationId="{00000000-0000-0000-0000-000000000000}"/>
          </ac:spMkLst>
        </pc:spChg>
      </pc:sldChg>
      <pc:sldChg chg="modSp">
        <pc:chgData name="Madeline Langlois" userId="S::m.langlois_eifi-tech.eu#ext#@uniag1.onmicrosoft.com::e8be1d56-033d-4448-819b-72ce1326116f" providerId="AD" clId="Web-{6DBCFAE5-A905-16F0-C72E-9B52725E43AD}" dt="2024-10-14T15:41:09.780" v="19" actId="20577"/>
        <pc:sldMkLst>
          <pc:docMk/>
          <pc:sldMk cId="140501052" sldId="302"/>
        </pc:sldMkLst>
        <pc:spChg chg="mod">
          <ac:chgData name="Madeline Langlois" userId="S::m.langlois_eifi-tech.eu#ext#@uniag1.onmicrosoft.com::e8be1d56-033d-4448-819b-72ce1326116f" providerId="AD" clId="Web-{6DBCFAE5-A905-16F0-C72E-9B52725E43AD}" dt="2024-10-14T15:41:09.780" v="19" actId="20577"/>
          <ac:spMkLst>
            <pc:docMk/>
            <pc:sldMk cId="140501052" sldId="302"/>
            <ac:spMk id="3" creationId="{2CB08756-1599-4332-6E75-893C5C0ED86F}"/>
          </ac:spMkLst>
        </pc:spChg>
      </pc:sldChg>
      <pc:sldChg chg="modSp">
        <pc:chgData name="Madeline Langlois" userId="S::m.langlois_eifi-tech.eu#ext#@uniag1.onmicrosoft.com::e8be1d56-033d-4448-819b-72ce1326116f" providerId="AD" clId="Web-{6DBCFAE5-A905-16F0-C72E-9B52725E43AD}" dt="2024-10-14T15:43:26.380" v="46" actId="20577"/>
        <pc:sldMkLst>
          <pc:docMk/>
          <pc:sldMk cId="3325402217" sldId="303"/>
        </pc:sldMkLst>
        <pc:spChg chg="mod">
          <ac:chgData name="Madeline Langlois" userId="S::m.langlois_eifi-tech.eu#ext#@uniag1.onmicrosoft.com::e8be1d56-033d-4448-819b-72ce1326116f" providerId="AD" clId="Web-{6DBCFAE5-A905-16F0-C72E-9B52725E43AD}" dt="2024-10-14T15:43:26.380" v="46" actId="20577"/>
          <ac:spMkLst>
            <pc:docMk/>
            <pc:sldMk cId="3325402217" sldId="303"/>
            <ac:spMk id="3" creationId="{29B82E99-8401-914C-FF78-385CEA300671}"/>
          </ac:spMkLst>
        </pc:spChg>
      </pc:sldChg>
      <pc:sldChg chg="modSp">
        <pc:chgData name="Madeline Langlois" userId="S::m.langlois_eifi-tech.eu#ext#@uniag1.onmicrosoft.com::e8be1d56-033d-4448-819b-72ce1326116f" providerId="AD" clId="Web-{6DBCFAE5-A905-16F0-C72E-9B52725E43AD}" dt="2024-10-14T15:43:20.036" v="44" actId="20577"/>
        <pc:sldMkLst>
          <pc:docMk/>
          <pc:sldMk cId="3048681479" sldId="304"/>
        </pc:sldMkLst>
        <pc:spChg chg="mod">
          <ac:chgData name="Madeline Langlois" userId="S::m.langlois_eifi-tech.eu#ext#@uniag1.onmicrosoft.com::e8be1d56-033d-4448-819b-72ce1326116f" providerId="AD" clId="Web-{6DBCFAE5-A905-16F0-C72E-9B52725E43AD}" dt="2024-10-14T15:43:20.036" v="44" actId="20577"/>
          <ac:spMkLst>
            <pc:docMk/>
            <pc:sldMk cId="3048681479" sldId="304"/>
            <ac:spMk id="3" creationId="{29B82E99-8401-914C-FF78-385CEA300671}"/>
          </ac:spMkLst>
        </pc:spChg>
      </pc:sldChg>
      <pc:sldChg chg="modSp">
        <pc:chgData name="Madeline Langlois" userId="S::m.langlois_eifi-tech.eu#ext#@uniag1.onmicrosoft.com::e8be1d56-033d-4448-819b-72ce1326116f" providerId="AD" clId="Web-{6DBCFAE5-A905-16F0-C72E-9B52725E43AD}" dt="2024-10-14T15:43:16.051" v="43" actId="20577"/>
        <pc:sldMkLst>
          <pc:docMk/>
          <pc:sldMk cId="1110720998" sldId="305"/>
        </pc:sldMkLst>
        <pc:spChg chg="mod">
          <ac:chgData name="Madeline Langlois" userId="S::m.langlois_eifi-tech.eu#ext#@uniag1.onmicrosoft.com::e8be1d56-033d-4448-819b-72ce1326116f" providerId="AD" clId="Web-{6DBCFAE5-A905-16F0-C72E-9B52725E43AD}" dt="2024-10-14T15:43:16.051" v="43" actId="20577"/>
          <ac:spMkLst>
            <pc:docMk/>
            <pc:sldMk cId="1110720998" sldId="305"/>
            <ac:spMk id="3" creationId="{2CB08756-1599-4332-6E75-893C5C0ED86F}"/>
          </ac:spMkLst>
        </pc:spChg>
      </pc:sldChg>
      <pc:sldChg chg="modSp">
        <pc:chgData name="Madeline Langlois" userId="S::m.langlois_eifi-tech.eu#ext#@uniag1.onmicrosoft.com::e8be1d56-033d-4448-819b-72ce1326116f" providerId="AD" clId="Web-{6DBCFAE5-A905-16F0-C72E-9B52725E43AD}" dt="2024-10-14T15:43:02.738" v="40" actId="20577"/>
        <pc:sldMkLst>
          <pc:docMk/>
          <pc:sldMk cId="4049494720" sldId="307"/>
        </pc:sldMkLst>
        <pc:spChg chg="mod">
          <ac:chgData name="Madeline Langlois" userId="S::m.langlois_eifi-tech.eu#ext#@uniag1.onmicrosoft.com::e8be1d56-033d-4448-819b-72ce1326116f" providerId="AD" clId="Web-{6DBCFAE5-A905-16F0-C72E-9B52725E43AD}" dt="2024-10-14T15:43:02.738" v="40" actId="20577"/>
          <ac:spMkLst>
            <pc:docMk/>
            <pc:sldMk cId="4049494720" sldId="307"/>
            <ac:spMk id="3" creationId="{29B82E99-8401-914C-FF78-385CEA300671}"/>
          </ac:spMkLst>
        </pc:spChg>
      </pc:sldChg>
      <pc:sldChg chg="modSp">
        <pc:chgData name="Madeline Langlois" userId="S::m.langlois_eifi-tech.eu#ext#@uniag1.onmicrosoft.com::e8be1d56-033d-4448-819b-72ce1326116f" providerId="AD" clId="Web-{6DBCFAE5-A905-16F0-C72E-9B52725E43AD}" dt="2024-10-14T15:42:53.222" v="39" actId="20577"/>
        <pc:sldMkLst>
          <pc:docMk/>
          <pc:sldMk cId="2983559618" sldId="308"/>
        </pc:sldMkLst>
        <pc:spChg chg="mod">
          <ac:chgData name="Madeline Langlois" userId="S::m.langlois_eifi-tech.eu#ext#@uniag1.onmicrosoft.com::e8be1d56-033d-4448-819b-72ce1326116f" providerId="AD" clId="Web-{6DBCFAE5-A905-16F0-C72E-9B52725E43AD}" dt="2024-10-14T15:42:53.222" v="39" actId="20577"/>
          <ac:spMkLst>
            <pc:docMk/>
            <pc:sldMk cId="2983559618" sldId="308"/>
            <ac:spMk id="3" creationId="{2CB08756-1599-4332-6E75-893C5C0ED86F}"/>
          </ac:spMkLst>
        </pc:spChg>
      </pc:sldChg>
      <pc:sldChg chg="modSp">
        <pc:chgData name="Madeline Langlois" userId="S::m.langlois_eifi-tech.eu#ext#@uniag1.onmicrosoft.com::e8be1d56-033d-4448-819b-72ce1326116f" providerId="AD" clId="Web-{6DBCFAE5-A905-16F0-C72E-9B52725E43AD}" dt="2024-10-14T15:42:32.503" v="34" actId="20577"/>
        <pc:sldMkLst>
          <pc:docMk/>
          <pc:sldMk cId="1319289463" sldId="309"/>
        </pc:sldMkLst>
        <pc:spChg chg="mod">
          <ac:chgData name="Madeline Langlois" userId="S::m.langlois_eifi-tech.eu#ext#@uniag1.onmicrosoft.com::e8be1d56-033d-4448-819b-72ce1326116f" providerId="AD" clId="Web-{6DBCFAE5-A905-16F0-C72E-9B52725E43AD}" dt="2024-10-14T15:42:32.503" v="34" actId="20577"/>
          <ac:spMkLst>
            <pc:docMk/>
            <pc:sldMk cId="1319289463" sldId="309"/>
            <ac:spMk id="3" creationId="{29B82E99-8401-914C-FF78-385CEA300671}"/>
          </ac:spMkLst>
        </pc:spChg>
      </pc:sldChg>
      <pc:sldChg chg="modSp">
        <pc:chgData name="Madeline Langlois" userId="S::m.langlois_eifi-tech.eu#ext#@uniag1.onmicrosoft.com::e8be1d56-033d-4448-819b-72ce1326116f" providerId="AD" clId="Web-{6DBCFAE5-A905-16F0-C72E-9B52725E43AD}" dt="2024-10-14T15:42:39.659" v="35" actId="20577"/>
        <pc:sldMkLst>
          <pc:docMk/>
          <pc:sldMk cId="1516119250" sldId="310"/>
        </pc:sldMkLst>
        <pc:spChg chg="mod">
          <ac:chgData name="Madeline Langlois" userId="S::m.langlois_eifi-tech.eu#ext#@uniag1.onmicrosoft.com::e8be1d56-033d-4448-819b-72ce1326116f" providerId="AD" clId="Web-{6DBCFAE5-A905-16F0-C72E-9B52725E43AD}" dt="2024-10-14T15:42:39.659" v="35" actId="20577"/>
          <ac:spMkLst>
            <pc:docMk/>
            <pc:sldMk cId="1516119250" sldId="310"/>
            <ac:spMk id="3" creationId="{29B82E99-8401-914C-FF78-385CEA3006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7922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58124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22224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1346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402096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34397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40769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298613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28150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42151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80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44825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898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0271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4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119844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26722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‹Nr.›</a:t>
            </a:fld>
            <a:endParaRPr lang="en-GB"/>
          </a:p>
        </p:txBody>
      </p:sp>
    </p:spTree>
    <p:extLst>
      <p:ext uri="{BB962C8B-B14F-4D97-AF65-F5344CB8AC3E}">
        <p14:creationId xmlns:p14="http://schemas.microsoft.com/office/powerpoint/2010/main" val="18229662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fit-digital-age/european-digital-identity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HcNkxMMt9q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 </a:t>
            </a:r>
            <a:r>
              <a:rPr lang="sk-SK" b="1" dirty="0" err="1">
                <a:solidFill>
                  <a:srgbClr val="FFAA5A"/>
                </a:solidFill>
                <a:latin typeface="+mn-lt"/>
                <a:ea typeface="Cambria" panose="02040503050406030204" pitchFamily="18" charset="0"/>
                <a:cs typeface="Calibri" panose="020F0502020204030204" pitchFamily="34" charset="0"/>
              </a:rPr>
              <a:t>Staatsbürgerschaft </a:t>
            </a:r>
            <a:r>
              <a:rPr lang="en-US"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Verständnis der digitalen Staatsbürgerschaft</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75" y="782690"/>
            <a:ext cx="2981436" cy="65429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Aufbau digitaler Resilienz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indem wir digitales Wohlbefinden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und Sicherheit für alle zugänglich machen</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en-US" sz="4400" dirty="0">
                <a:latin typeface="Aptos" panose="020B0004020202020204" pitchFamily="34" charset="0"/>
                <a:ea typeface="Cambria"/>
              </a:rPr>
              <a:t>Die Identität des digitalen Bürgers</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2134815"/>
            <a:ext cx="7168825" cy="3941692"/>
          </a:xfrm>
        </p:spPr>
        <p:txBody>
          <a:bodyPr vert="horz" lIns="91440" tIns="45720" rIns="91440" bIns="45720" rtlCol="0">
            <a:normAutofit/>
          </a:bodyPr>
          <a:lstStyle/>
          <a:p>
            <a:pPr algn="just"/>
            <a:r>
              <a:rPr lang="en-GB" dirty="0">
                <a:latin typeface="Aptos" panose="020B0004020202020204" pitchFamily="34" charset="0"/>
                <a:ea typeface="Cambria"/>
              </a:rPr>
              <a:t>Die digitale Bürgerschaft beginnt mit einer sicheren digitalen Identität. Tools wie SPID in Italien ermöglichen den Bürgern einen sicheren Online-Zugang zu öffentlichen Diensten. Ähnliche e-IDs in ganz Europa dienen als Modell für digitale Identifizierung und E-Governance und bilden die Grundlage für eine aktive digitale Beteiligung an formalen demokratischen Prozessen.</a:t>
            </a:r>
          </a:p>
        </p:txBody>
      </p:sp>
      <p:pic>
        <p:nvPicPr>
          <p:cNvPr id="4" name="Εικόνα 4">
            <a:extLst>
              <a:ext uri="{FF2B5EF4-FFF2-40B4-BE49-F238E27FC236}">
                <a16:creationId xmlns:a16="http://schemas.microsoft.com/office/drawing/2014/main" id="{EB016905-B8FE-284B-7CD5-B258E34C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732246"/>
            <a:ext cx="3526445" cy="1981414"/>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r>
              <a:rPr lang="en-US" dirty="0">
                <a:latin typeface="Aptos" panose="020B0004020202020204" pitchFamily="34" charset="0"/>
                <a:ea typeface="Cambria"/>
              </a:rPr>
              <a:t>Digitale Verwaltung und Bürokratie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5054665"/>
          </a:xfrm>
        </p:spPr>
        <p:txBody>
          <a:bodyPr vert="horz" lIns="91440" tIns="45720" rIns="91440" bIns="45720" rtlCol="0">
            <a:normAutofit/>
          </a:bodyPr>
          <a:lstStyle/>
          <a:p>
            <a:pPr marL="0" indent="0" algn="just">
              <a:buNone/>
            </a:pPr>
            <a:r>
              <a:rPr lang="en-GB" sz="2600" dirty="0">
                <a:latin typeface="Aptos" panose="020B0004020202020204" pitchFamily="34" charset="0"/>
                <a:ea typeface="Cambria"/>
              </a:rPr>
              <a:t>Die Nutzung von E-Government-Plattformen rationalisiert bürokratische Prozesse. Von der Online-Erneuerung von Reisepässen bis hin zum Zugang zu Gesundheitsdiensten zeigen diese Plattformen die Praktikabilität und Effizienz digitaler Werkzeuge für das formale bürgerschaftliche Engagement.</a:t>
            </a:r>
          </a:p>
          <a:p>
            <a:pPr algn="just"/>
            <a:r>
              <a:rPr lang="en-GB" sz="2600" b="1" dirty="0">
                <a:latin typeface="Aptos" panose="020B0004020202020204" pitchFamily="34" charset="0"/>
                <a:ea typeface="Cambria"/>
              </a:rPr>
              <a:t>Herausforderung Frage</a:t>
            </a:r>
            <a:r>
              <a:rPr lang="en-GB" sz="2600" dirty="0">
                <a:latin typeface="Aptos" panose="020B0004020202020204" pitchFamily="34" charset="0"/>
                <a:ea typeface="Cambria"/>
              </a:rPr>
              <a:t>: Welcher Aspekt der digitalen Verwaltung hat den größten Einfluss auf den Bürokratieabbau? A) Online-Wahlen B) Digitale Ausweise C) Elektronische Steuererklärungen</a:t>
            </a:r>
          </a:p>
          <a:p>
            <a:pPr algn="just"/>
            <a:r>
              <a:rPr lang="en-GB" sz="2600" dirty="0">
                <a:latin typeface="Aptos" panose="020B0004020202020204" pitchFamily="34" charset="0"/>
                <a:ea typeface="Cambria"/>
              </a:rPr>
              <a:t>"Der Übergang zur digitalen Verwaltung bietet eine einmalige Gelegenheit, bürokratische Prozesse zu rationalisieren und öffentliche Dienstleistungen für alle zugänglicher und effizienter zu machen." - Angela Merkel, ehemalige Bundeskanzlerin von Deutschland.</a:t>
            </a:r>
          </a:p>
        </p:txBody>
      </p:sp>
    </p:spTree>
    <p:extLst>
      <p:ext uri="{BB962C8B-B14F-4D97-AF65-F5344CB8AC3E}">
        <p14:creationId xmlns:p14="http://schemas.microsoft.com/office/powerpoint/2010/main" val="234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en-US" sz="4400" dirty="0">
                <a:latin typeface="Aptos" panose="020B0004020202020204" pitchFamily="34" charset="0"/>
                <a:ea typeface="Cambria"/>
              </a:rPr>
              <a:t>Engagement für die digitale Demokratie</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chor="t">
            <a:normAutofit/>
          </a:bodyPr>
          <a:lstStyle/>
          <a:p>
            <a:pPr marL="0" indent="0" algn="just">
              <a:buNone/>
            </a:pPr>
            <a:r>
              <a:rPr lang="en-GB" sz="2200" dirty="0">
                <a:latin typeface="Aptos"/>
                <a:ea typeface="Cambria"/>
              </a:rPr>
              <a:t>Plattformen für die digitale Stimmabgabe und politisches Engagement bringen die Wahlurne an Ihre Fingerspitzen. Sie sind ein Beispiel dafür, wie Technologie bei formellen demokratischen Aktivitäten eingesetzt wird, um die Zugänglichkeit und die Beteiligung an Wahlen und Volksabstimmungen zu verbessern.</a:t>
            </a:r>
          </a:p>
          <a:p>
            <a:pPr algn="just"/>
            <a:r>
              <a:rPr lang="en-GB" sz="2200" b="1" dirty="0">
                <a:latin typeface="Aptos"/>
                <a:ea typeface="Cambria"/>
              </a:rPr>
              <a:t>Kurzer Tipp: </a:t>
            </a:r>
            <a:r>
              <a:rPr lang="en-GB" sz="2200" dirty="0">
                <a:latin typeface="Aptos"/>
                <a:ea typeface="Cambria"/>
              </a:rPr>
              <a:t>Machen Sie sich mit den digitalen Plattformen und Tools vertraut, die Ihre Regierung für bürgerschaftliches Engagement bereitstellt. Dies kann von Apps für die Meldung lokaler Probleme bis hin zu Plattformen für öffentliche Konsultationen zu neuen Gesetzen reichen.</a:t>
            </a:r>
          </a:p>
        </p:txBody>
      </p:sp>
      <p:pic>
        <p:nvPicPr>
          <p:cNvPr id="5" name="Εικόνα 4">
            <a:extLst>
              <a:ext uri="{FF2B5EF4-FFF2-40B4-BE49-F238E27FC236}">
                <a16:creationId xmlns:a16="http://schemas.microsoft.com/office/drawing/2014/main" id="{F5D91779-BD35-47B2-20E5-C3CEA47F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8" y="2385829"/>
            <a:ext cx="3594972" cy="2411627"/>
          </a:xfrm>
          <a:prstGeom prst="rect">
            <a:avLst/>
          </a:prstGeom>
        </p:spPr>
      </p:pic>
    </p:spTree>
    <p:extLst>
      <p:ext uri="{BB962C8B-B14F-4D97-AF65-F5344CB8AC3E}">
        <p14:creationId xmlns:p14="http://schemas.microsoft.com/office/powerpoint/2010/main" val="14050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Petitionsplattformen für den Wandel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2" y="1323910"/>
            <a:ext cx="10968547" cy="5054665"/>
          </a:xfrm>
        </p:spPr>
        <p:txBody>
          <a:bodyPr vert="horz" lIns="91440" tIns="45720" rIns="91440" bIns="45720" rtlCol="0" anchor="t">
            <a:normAutofit/>
          </a:bodyPr>
          <a:lstStyle/>
          <a:p>
            <a:pPr marL="0" indent="0" algn="just">
              <a:buNone/>
            </a:pPr>
            <a:r>
              <a:rPr lang="en-GB" sz="2400" dirty="0">
                <a:latin typeface="Aptos"/>
                <a:ea typeface="Cambria"/>
              </a:rPr>
              <a:t>Change.org und andere Petitionsplattformen machen sich die kollektive Macht der Bürger zunutze, um gesellschaftliche Veränderungen vorzuschlagen und zu unterstützen. Dieses informelle digitale Instrument hat sich zu einer Macht entwickelt</a:t>
            </a:r>
            <a:r>
              <a:rPr lang="sk-SK" sz="2400" dirty="0">
                <a:latin typeface="Aptos"/>
                <a:ea typeface="Cambria"/>
              </a:rPr>
              <a:t>.</a:t>
            </a:r>
            <a:endParaRPr lang="en-GB" sz="2400" dirty="0">
              <a:latin typeface="Aptos"/>
              <a:ea typeface="Cambria"/>
            </a:endParaRPr>
          </a:p>
          <a:p>
            <a:pPr algn="just"/>
            <a:r>
              <a:rPr lang="en-GB" sz="2400" b="1" dirty="0">
                <a:latin typeface="Aptos"/>
                <a:ea typeface="Cambria"/>
              </a:rPr>
              <a:t>Herausforderung Frage: </a:t>
            </a:r>
            <a:r>
              <a:rPr lang="en-GB" sz="2400" dirty="0">
                <a:latin typeface="Aptos"/>
                <a:ea typeface="Cambria"/>
              </a:rPr>
              <a:t>Was macht Online-Petitionen zu einem wirkungsvollen Instrument für den sozialen Wandel? A) Sie ermöglichen eine weltweite Beteiligung B) Sie sind rechtlich bindend C) Sie führen automatisch zu politischen Veränderungen</a:t>
            </a:r>
          </a:p>
          <a:p>
            <a:pPr algn="just"/>
            <a:r>
              <a:rPr lang="en-GB" sz="2400" b="1" dirty="0">
                <a:latin typeface="Aptos"/>
                <a:ea typeface="Cambria"/>
              </a:rPr>
              <a:t>Expertenmeinung: </a:t>
            </a:r>
            <a:r>
              <a:rPr lang="en-GB" sz="2400" dirty="0">
                <a:latin typeface="Aptos"/>
                <a:ea typeface="Cambria"/>
              </a:rPr>
              <a:t>"Online-Petitionsplattformen demokratisieren den Aktivismus, geben den Stimmlosen eine Stimme und den Machtlosen Macht. Sie können ein lokales Anliegen in eine globale Bewegung </a:t>
            </a:r>
            <a:r>
              <a:rPr lang="en-GB" sz="2400" err="1">
                <a:latin typeface="Aptos"/>
                <a:ea typeface="Cambria"/>
              </a:rPr>
              <a:t>verwandeln</a:t>
            </a:r>
            <a:r>
              <a:rPr lang="en-GB" sz="2400" dirty="0">
                <a:latin typeface="Aptos"/>
                <a:ea typeface="Cambria"/>
              </a:rPr>
              <a:t>." - Kumi Naidoo, </a:t>
            </a:r>
            <a:r>
              <a:rPr lang="en-GB" sz="2400" err="1">
                <a:latin typeface="Aptos"/>
                <a:ea typeface="Cambria"/>
              </a:rPr>
              <a:t>ehemalige</a:t>
            </a:r>
            <a:r>
              <a:rPr lang="en-GB" sz="2400" dirty="0">
                <a:latin typeface="Aptos"/>
                <a:ea typeface="Cambria"/>
              </a:rPr>
              <a:t> Generalsekretärin von Amnesty International.</a:t>
            </a:r>
          </a:p>
        </p:txBody>
      </p:sp>
    </p:spTree>
    <p:extLst>
      <p:ext uri="{BB962C8B-B14F-4D97-AF65-F5344CB8AC3E}">
        <p14:creationId xmlns:p14="http://schemas.microsoft.com/office/powerpoint/2010/main" val="332540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Crowdfunding-Demokratie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054665"/>
          </a:xfrm>
        </p:spPr>
        <p:txBody>
          <a:bodyPr vert="horz" lIns="91440" tIns="45720" rIns="91440" bIns="45720" rtlCol="0" anchor="t">
            <a:normAutofit/>
          </a:bodyPr>
          <a:lstStyle/>
          <a:p>
            <a:pPr marL="0" indent="0" algn="just">
              <a:buNone/>
            </a:pPr>
            <a:r>
              <a:rPr lang="en-GB" sz="2400" dirty="0">
                <a:latin typeface="Aptos"/>
                <a:ea typeface="Cambria"/>
              </a:rPr>
              <a:t>Crowdfunding-Plattformen wie Kickstarter wurden für zivilgesellschaftliche Projekte adaptiert und ermöglichen es Gemeinschaften, Initiativen direkt zu finanzieren und zu unterstützen, was eine neue Form des Nein-Sagens darstellt.</a:t>
            </a:r>
          </a:p>
          <a:p>
            <a:pPr algn="just"/>
            <a:r>
              <a:rPr lang="en-GB" sz="2400" b="1" dirty="0">
                <a:latin typeface="Aptos"/>
                <a:ea typeface="Cambria"/>
              </a:rPr>
              <a:t>Was wäre wenn? Szenario: </a:t>
            </a:r>
            <a:r>
              <a:rPr lang="en-GB" sz="2400" dirty="0">
                <a:latin typeface="Aptos"/>
                <a:ea typeface="Cambria"/>
              </a:rPr>
              <a:t>Was wäre, wenn Ihre Gemeinschaft ein Projekt finanzieren und auf den Weg bringen könnte, das von den traditionellen Geldgebern ignoriert wird? Wie würde dies Ihre Sichtweise auf die Beteiligung und Befähigung der Gemeinschaft verändern?</a:t>
            </a:r>
          </a:p>
          <a:p>
            <a:pPr algn="just"/>
            <a:r>
              <a:rPr lang="en-GB" sz="2400" b="1" dirty="0">
                <a:latin typeface="Aptos"/>
                <a:ea typeface="Cambria"/>
              </a:rPr>
              <a:t>Kurzer Tipp: </a:t>
            </a:r>
            <a:r>
              <a:rPr lang="en-GB" sz="2400" dirty="0">
                <a:latin typeface="Aptos"/>
                <a:ea typeface="Cambria"/>
              </a:rPr>
              <a:t>Bevor Sie sich an einer Crowdfunding-Kampagne für ein bürgerschaftliches Projekt beteiligen, sollten Sie sich gründlich informieren. Informieren Sie sich über die Ziele des Projekts, die Glaubwürdigkeit der Organisatoren und die Verwendung der Mittel, um sicherzustellen, dass Ihr Beitrag die gewünschte Wirkung erzielt.</a:t>
            </a:r>
          </a:p>
        </p:txBody>
      </p:sp>
    </p:spTree>
    <p:extLst>
      <p:ext uri="{BB962C8B-B14F-4D97-AF65-F5344CB8AC3E}">
        <p14:creationId xmlns:p14="http://schemas.microsoft.com/office/powerpoint/2010/main" val="304868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en-US" sz="4400" dirty="0">
                <a:latin typeface="Aptos" panose="020B0004020202020204" pitchFamily="34" charset="0"/>
                <a:ea typeface="Cambria"/>
              </a:rPr>
              <a:t>Soziale Medien und Aktivismus</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chor="t">
            <a:noAutofit/>
          </a:bodyPr>
          <a:lstStyle/>
          <a:p>
            <a:pPr marL="0" indent="0" algn="just">
              <a:buNone/>
            </a:pPr>
            <a:r>
              <a:rPr lang="en-GB" sz="2400" dirty="0">
                <a:latin typeface="Aptos"/>
                <a:ea typeface="Cambria"/>
              </a:rPr>
              <a:t>Social-Media-Plattformen dienen nicht nur dem Austausch von Neuigkeiten aus dem Leben, sondern sind auch ein wichtiges Instrument für Aktivismus und nicht-formale politische Kampagnen. Sie waren maßgeblich an Bewegungen wie #MeToo und #BlackLivesMatter beteiligt und haben ihre Macht </a:t>
            </a:r>
            <a:r>
              <a:rPr lang="en-GB" sz="2400" err="1">
                <a:latin typeface="Aptos"/>
                <a:ea typeface="Cambria"/>
              </a:rPr>
              <a:t>bei</a:t>
            </a:r>
            <a:r>
              <a:rPr lang="en-GB" sz="2400" dirty="0">
                <a:latin typeface="Aptos"/>
                <a:ea typeface="Cambria"/>
              </a:rPr>
              <a:t> der </a:t>
            </a:r>
            <a:r>
              <a:rPr lang="en-GB" sz="2400" err="1">
                <a:latin typeface="Aptos"/>
                <a:ea typeface="Cambria"/>
              </a:rPr>
              <a:t>Mobilisierung</a:t>
            </a:r>
            <a:endParaRPr lang="en-GB" sz="2400">
              <a:latin typeface="Aptos"/>
              <a:ea typeface="Cambria"/>
            </a:endParaRPr>
          </a:p>
          <a:p>
            <a:pPr algn="just"/>
            <a:r>
              <a:rPr lang="en-GB" sz="2400" b="1" dirty="0">
                <a:latin typeface="Aptos"/>
                <a:ea typeface="Cambria"/>
              </a:rPr>
              <a:t>Expertenmeinung: </a:t>
            </a:r>
            <a:r>
              <a:rPr lang="en-GB" sz="2400" dirty="0">
                <a:latin typeface="Aptos"/>
                <a:ea typeface="Cambria"/>
              </a:rPr>
              <a:t>"Die sozialen Medien haben nicht nur die Stimmen verstärkt, sondern auch den Aktivismus. Plattformen sind zu Räumen geworden, in denen Bewegungen geboren und genährt werden." - Malala Yousafzai, Aktivistin für weibliche Bildung und </a:t>
            </a:r>
            <a:r>
              <a:rPr lang="en-GB" sz="2400" err="1">
                <a:latin typeface="Aptos"/>
                <a:ea typeface="Cambria"/>
              </a:rPr>
              <a:t>jüngste</a:t>
            </a:r>
            <a:r>
              <a:rPr lang="en-GB" sz="2400" dirty="0">
                <a:latin typeface="Aptos"/>
                <a:ea typeface="Cambria"/>
              </a:rPr>
              <a:t> </a:t>
            </a:r>
            <a:r>
              <a:rPr lang="en-GB" sz="2400" err="1">
                <a:latin typeface="Aptos"/>
                <a:ea typeface="Cambria"/>
              </a:rPr>
              <a:t>Nobelpreisträgerin</a:t>
            </a:r>
            <a:r>
              <a:rPr lang="en-GB" sz="2400" dirty="0">
                <a:latin typeface="Aptos"/>
                <a:ea typeface="Cambria"/>
              </a:rPr>
              <a:t>, </a:t>
            </a:r>
            <a:r>
              <a:rPr lang="en-GB" sz="2400" err="1">
                <a:latin typeface="Aptos"/>
                <a:ea typeface="Cambria"/>
              </a:rPr>
              <a:t>setzt</a:t>
            </a:r>
            <a:r>
              <a:rPr lang="en-GB" sz="2400" dirty="0">
                <a:latin typeface="Aptos"/>
                <a:ea typeface="Cambria"/>
              </a:rPr>
              <a:t> </a:t>
            </a:r>
            <a:r>
              <a:rPr lang="en-GB" sz="2400" err="1">
                <a:latin typeface="Aptos"/>
                <a:ea typeface="Cambria"/>
              </a:rPr>
              <a:t>sich</a:t>
            </a:r>
            <a:r>
              <a:rPr lang="en-GB" sz="2400" dirty="0">
                <a:latin typeface="Aptos"/>
                <a:ea typeface="Cambria"/>
              </a:rPr>
              <a:t> für soziale Belange ein.</a:t>
            </a:r>
          </a:p>
        </p:txBody>
      </p:sp>
      <p:pic>
        <p:nvPicPr>
          <p:cNvPr id="4" name="Εικόνα 4">
            <a:extLst>
              <a:ext uri="{FF2B5EF4-FFF2-40B4-BE49-F238E27FC236}">
                <a16:creationId xmlns:a16="http://schemas.microsoft.com/office/drawing/2014/main" id="{3BC38A69-18AF-7DC1-77A3-92F035BC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230727"/>
            <a:ext cx="3275157" cy="2718380"/>
          </a:xfrm>
          <a:prstGeom prst="rect">
            <a:avLst/>
          </a:prstGeom>
        </p:spPr>
      </p:pic>
    </p:spTree>
    <p:extLst>
      <p:ext uri="{BB962C8B-B14F-4D97-AF65-F5344CB8AC3E}">
        <p14:creationId xmlns:p14="http://schemas.microsoft.com/office/powerpoint/2010/main" val="111072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4" y="365125"/>
            <a:ext cx="11130516" cy="857885"/>
          </a:xfrm>
        </p:spPr>
        <p:txBody>
          <a:bodyPr>
            <a:normAutofit fontScale="90000"/>
          </a:bodyPr>
          <a:lstStyle/>
          <a:p>
            <a:pPr algn="l"/>
            <a:r>
              <a:rPr lang="en-GB" dirty="0">
                <a:latin typeface="Aptos" panose="020B0004020202020204" pitchFamily="34" charset="0"/>
                <a:ea typeface="Cambria"/>
              </a:rPr>
              <a:t>Lokale digitale Foren für die Stimmen der Gemeinschaft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414130"/>
            <a:ext cx="10745263" cy="4964445"/>
          </a:xfrm>
        </p:spPr>
        <p:txBody>
          <a:bodyPr vert="horz" lIns="91440" tIns="45720" rIns="91440" bIns="45720" rtlCol="0">
            <a:normAutofit/>
          </a:bodyPr>
          <a:lstStyle/>
          <a:p>
            <a:pPr marL="0" indent="0" algn="just">
              <a:buNone/>
            </a:pPr>
            <a:r>
              <a:rPr lang="en-GB" sz="2600" dirty="0">
                <a:latin typeface="Aptos" panose="020B0004020202020204" pitchFamily="34" charset="0"/>
                <a:ea typeface="Cambria"/>
              </a:rPr>
              <a:t>Lokale Foren und Plattformen wie </a:t>
            </a:r>
            <a:r>
              <a:rPr lang="en-GB" sz="2600" dirty="0" err="1">
                <a:latin typeface="Aptos" panose="020B0004020202020204" pitchFamily="34" charset="0"/>
                <a:ea typeface="Cambria"/>
              </a:rPr>
              <a:t>r/ChangeMyView</a:t>
            </a:r>
            <a:r>
              <a:rPr lang="en-GB" sz="2600" dirty="0">
                <a:latin typeface="Aptos" panose="020B0004020202020204" pitchFamily="34" charset="0"/>
                <a:ea typeface="Cambria"/>
              </a:rPr>
              <a:t> auf Reddit erleichtern demokratische Diskussionen und geben Gemeinschaften eine Stimme zu lokalen Themen. Diese Foren haben sich zu digitalen t</a:t>
            </a:r>
          </a:p>
          <a:p>
            <a:pPr algn="just"/>
            <a:r>
              <a:rPr lang="en-GB" sz="2600" b="1" dirty="0">
                <a:latin typeface="Aptos" panose="020B0004020202020204" pitchFamily="34" charset="0"/>
                <a:ea typeface="Cambria"/>
              </a:rPr>
              <a:t>Herausforderung Frage: </a:t>
            </a:r>
            <a:r>
              <a:rPr lang="en-GB" sz="2600" dirty="0">
                <a:latin typeface="Aptos" panose="020B0004020202020204" pitchFamily="34" charset="0"/>
                <a:ea typeface="Cambria"/>
              </a:rPr>
              <a:t>Wie können lokale digitale Foren das Engagement der Gemeinschaft im Vergleich zu traditionellen Bürgerversammlungen verändern? A) Sie bieten Echtzeit-Feedback B) Sie beschränken die Teilnahme auf technisch versierte Personen C) Sie erfordern physische Präsenz</a:t>
            </a:r>
          </a:p>
          <a:p>
            <a:pPr algn="just"/>
            <a:r>
              <a:rPr lang="en-GB" sz="2600" b="1" dirty="0">
                <a:latin typeface="Aptos" panose="020B0004020202020204" pitchFamily="34" charset="0"/>
                <a:ea typeface="Cambria"/>
              </a:rPr>
              <a:t>Was wäre wenn? Szenario: </a:t>
            </a:r>
            <a:r>
              <a:rPr lang="en-GB" sz="2600" dirty="0">
                <a:latin typeface="Aptos" panose="020B0004020202020204" pitchFamily="34" charset="0"/>
                <a:ea typeface="Cambria"/>
              </a:rPr>
              <a:t>Stellen Sie sich eine Stadt vor, in der alle kommunalen Entscheidungen über digitale Foren getroffen werden, in denen jeder Einwohner bequem von zu Hause aus eine gleichberechtigte Stimme hat. Wie könnte dies die Dynamik der lokalen Verwaltung und der Bürgerbeteiligung verändern?</a:t>
            </a:r>
          </a:p>
        </p:txBody>
      </p:sp>
    </p:spTree>
    <p:extLst>
      <p:ext uri="{BB962C8B-B14F-4D97-AF65-F5344CB8AC3E}">
        <p14:creationId xmlns:p14="http://schemas.microsoft.com/office/powerpoint/2010/main" val="41028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4" y="365125"/>
            <a:ext cx="11130516" cy="857885"/>
          </a:xfrm>
        </p:spPr>
        <p:txBody>
          <a:bodyPr>
            <a:normAutofit/>
          </a:bodyPr>
          <a:lstStyle/>
          <a:p>
            <a:pPr algn="l"/>
            <a:r>
              <a:rPr lang="en-GB" dirty="0">
                <a:latin typeface="Aptos" panose="020B0004020202020204" pitchFamily="34" charset="0"/>
                <a:ea typeface="Cambria"/>
              </a:rPr>
              <a:t>Politisches Feedback auf digitalem Wege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23010"/>
            <a:ext cx="11000444" cy="4868752"/>
          </a:xfrm>
        </p:spPr>
        <p:txBody>
          <a:bodyPr vert="horz" lIns="91440" tIns="45720" rIns="91440" bIns="45720" rtlCol="0" anchor="t">
            <a:normAutofit/>
          </a:bodyPr>
          <a:lstStyle/>
          <a:p>
            <a:pPr marL="0" indent="0" algn="just">
              <a:buNone/>
            </a:pPr>
            <a:r>
              <a:rPr lang="en-GB" sz="2200" dirty="0">
                <a:latin typeface="Aptos"/>
                <a:ea typeface="Cambria"/>
              </a:rPr>
              <a:t>Öffentliche Feedback-Plattformen wie das "Have Your Say"-Portal der EU ermöglichen es den Bürgern, sich zu politischen Maßnahmen zu äußern, die sie betreffen, und veranschaulichen, wie digitale Werkzeuge in den politischen Entscheidungsprozess eingebunden sind.</a:t>
            </a:r>
          </a:p>
          <a:p>
            <a:pPr algn="just"/>
            <a:r>
              <a:rPr lang="en-GB" sz="2200" b="1" dirty="0">
                <a:latin typeface="Aptos"/>
                <a:ea typeface="Cambria"/>
              </a:rPr>
              <a:t>Kurzer Tipp: </a:t>
            </a:r>
            <a:r>
              <a:rPr lang="en-GB" sz="2200" dirty="0">
                <a:latin typeface="Aptos"/>
                <a:ea typeface="Cambria"/>
              </a:rPr>
              <a:t>Wenn Sie digitales Feedback zu Richtlinien geben, sollten Sie sich kurz fassen, aber gründlich sein. Legen Sie Ihre Unterstützung, Bedenken oder Vorschläge klar dar und geben Sie nach Möglichkeit konkrete Beispiele oder Lösungen an. Das macht es den Entscheidungsträgern leichter, Ihr Feedback zu verstehen und zu berücksichtigen.</a:t>
            </a:r>
          </a:p>
          <a:p>
            <a:pPr algn="just"/>
            <a:r>
              <a:rPr lang="en-GB" sz="2200" b="1" dirty="0">
                <a:latin typeface="Aptos"/>
                <a:ea typeface="Cambria"/>
              </a:rPr>
              <a:t>Expertenmeinung: </a:t>
            </a:r>
            <a:r>
              <a:rPr lang="en-GB" sz="2200" dirty="0">
                <a:latin typeface="Aptos"/>
                <a:ea typeface="Cambria"/>
              </a:rPr>
              <a:t>"Digitale Plattformen für politisches Feedback revolutionieren die Art und Weise, wie wir über demokratische Beteiligung denken. Sie sind nicht nur Werkzeuge für die Beteiligung, sondern auch mächtige Instrumente für die direkte Einflussnahme auf die Politikgestaltung." - Cass Sunstein, Autor und ehemaliger Administrator des White House Office of Information and Regulatory Affairs.</a:t>
            </a:r>
          </a:p>
        </p:txBody>
      </p:sp>
    </p:spTree>
    <p:extLst>
      <p:ext uri="{BB962C8B-B14F-4D97-AF65-F5344CB8AC3E}">
        <p14:creationId xmlns:p14="http://schemas.microsoft.com/office/powerpoint/2010/main" val="404949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en-US" sz="4400" dirty="0">
                <a:latin typeface="Aptos" panose="020B0004020202020204" pitchFamily="34" charset="0"/>
                <a:ea typeface="Cambria"/>
              </a:rPr>
              <a:t>Innovative Technologien in der Demokratie</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chor="t">
            <a:noAutofit/>
          </a:bodyPr>
          <a:lstStyle/>
          <a:p>
            <a:pPr marL="0" indent="0" algn="just">
              <a:buNone/>
            </a:pPr>
            <a:r>
              <a:rPr lang="en-GB" sz="2200" dirty="0">
                <a:latin typeface="Aptos"/>
                <a:ea typeface="Cambria"/>
              </a:rPr>
              <a:t>Neue Technologien wie Blockchain für eine sichere Stimmabgabe und KI für die Analyse der öffentlichen Meinung stehen am Horizont für die digitale demokratische Beteiligung. Diese Innovationen könnten die Art und Weise, wie wir unsere staatsbürgerlichen Pflichten wahrnehmen und mit der Demokratie interagieren, weiter revolutionieren.</a:t>
            </a:r>
          </a:p>
          <a:p>
            <a:pPr algn="just"/>
            <a:r>
              <a:rPr lang="en-GB" sz="2200" b="1" dirty="0">
                <a:latin typeface="Aptos"/>
                <a:ea typeface="Cambria"/>
              </a:rPr>
              <a:t>Was wäre wenn? Szenario: </a:t>
            </a:r>
            <a:r>
              <a:rPr lang="en-GB" sz="2200" dirty="0">
                <a:latin typeface="Aptos"/>
                <a:ea typeface="Cambria"/>
              </a:rPr>
              <a:t>Was wäre, wenn die Blockchain-Technologie bei der nächsten nationalen Wahl eingesetzt würde, um sicherzustellen, dass jede Stimme sicher und anonym aufgezeichnet wird? Wie könnte diese Innovation das öffentliche Vertrauen in den Wahlprozess verändern? </a:t>
            </a:r>
            <a:r>
              <a:rPr lang="en-GB" sz="2200" err="1">
                <a:latin typeface="Aptos"/>
                <a:ea typeface="Cambria"/>
              </a:rPr>
              <a:t>Demokratische</a:t>
            </a:r>
            <a:r>
              <a:rPr lang="en-GB" sz="2200" dirty="0">
                <a:latin typeface="Aptos"/>
                <a:ea typeface="Cambria"/>
              </a:rPr>
              <a:t> Prozesse.</a:t>
            </a:r>
          </a:p>
        </p:txBody>
      </p:sp>
      <p:pic>
        <p:nvPicPr>
          <p:cNvPr id="5" name="Εικόνα 4">
            <a:extLst>
              <a:ext uri="{FF2B5EF4-FFF2-40B4-BE49-F238E27FC236}">
                <a16:creationId xmlns:a16="http://schemas.microsoft.com/office/drawing/2014/main" id="{27CAE985-04F5-52A6-1B3B-EFC0B180C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30" y="2559039"/>
            <a:ext cx="3782158" cy="2125092"/>
          </a:xfrm>
          <a:prstGeom prst="rect">
            <a:avLst/>
          </a:prstGeom>
        </p:spPr>
      </p:pic>
    </p:spTree>
    <p:extLst>
      <p:ext uri="{BB962C8B-B14F-4D97-AF65-F5344CB8AC3E}">
        <p14:creationId xmlns:p14="http://schemas.microsoft.com/office/powerpoint/2010/main" val="298355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344728"/>
            <a:ext cx="12046688" cy="857885"/>
          </a:xfrm>
        </p:spPr>
        <p:txBody>
          <a:bodyPr>
            <a:noAutofit/>
          </a:bodyPr>
          <a:lstStyle/>
          <a:p>
            <a:pPr algn="l"/>
            <a:r>
              <a:rPr lang="en-GB" sz="3200" dirty="0">
                <a:latin typeface="Aptos" panose="020B0004020202020204" pitchFamily="34" charset="0"/>
                <a:ea typeface="Cambria"/>
              </a:rPr>
              <a:t>Die digitale Identität der EU - ein praktischer Schritt zur digitalen Bürgerschaft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1000444" cy="5118340"/>
          </a:xfrm>
        </p:spPr>
        <p:txBody>
          <a:bodyPr vert="horz" lIns="91440" tIns="45720" rIns="91440" bIns="45720" rtlCol="0" anchor="t">
            <a:noAutofit/>
          </a:bodyPr>
          <a:lstStyle/>
          <a:p>
            <a:pPr algn="just"/>
            <a:r>
              <a:rPr lang="en-US" sz="2400" dirty="0">
                <a:latin typeface="Aptos"/>
                <a:ea typeface="Cambria"/>
                <a:hlinkClick r:id="rId2"/>
              </a:rPr>
              <a:t>Die EU-Brieftasche für die digitale Identität </a:t>
            </a:r>
            <a:r>
              <a:rPr lang="en-US" sz="2400" dirty="0">
                <a:latin typeface="Aptos"/>
                <a:ea typeface="Cambria"/>
              </a:rPr>
              <a:t>ist ein großer Schritt in Richtung digitale Bürgerschaft in der EU. </a:t>
            </a:r>
            <a:endParaRPr lang="sk-SK" sz="2400">
              <a:latin typeface="Aptos"/>
              <a:ea typeface="Cambria"/>
            </a:endParaRPr>
          </a:p>
          <a:p>
            <a:pPr algn="just"/>
            <a:r>
              <a:rPr lang="en-US" sz="2400" dirty="0">
                <a:latin typeface="Aptos"/>
                <a:ea typeface="Cambria"/>
              </a:rPr>
              <a:t>Es ermöglicht den Bürgern und Einwohnern einen einfachen Zugang zu einer Reihe von öffentlichen und privaten Dienstleistungen online und offline in der gesamten EU. </a:t>
            </a:r>
            <a:endParaRPr lang="sk-SK" sz="2400">
              <a:latin typeface="Aptos"/>
              <a:ea typeface="Cambria"/>
            </a:endParaRPr>
          </a:p>
          <a:p>
            <a:pPr algn="just"/>
            <a:r>
              <a:rPr lang="en-US" sz="2400" dirty="0">
                <a:latin typeface="Aptos"/>
                <a:ea typeface="Cambria"/>
              </a:rPr>
              <a:t>So kann die digitale Brieftasche beispielsweise für die Beantragung amtlicher Dokumente wie Geburtsurkunden, die Abgabe von Steuererklärungen oder sogar für den Nachweis des Rechts auf Aufenthalt, Arbeit oder Studium in einem Mitgliedstaat verwendet werden. </a:t>
            </a:r>
            <a:endParaRPr lang="sk-SK" sz="2400">
              <a:latin typeface="Aptos"/>
              <a:ea typeface="Cambria"/>
            </a:endParaRPr>
          </a:p>
          <a:p>
            <a:pPr algn="just"/>
            <a:r>
              <a:rPr lang="en-US" sz="2400" dirty="0">
                <a:latin typeface="Aptos"/>
                <a:ea typeface="Cambria"/>
              </a:rPr>
              <a:t>Diese Initiative ist besonders praktisch für grenzüberschreitende Dienstleistungen, da sie Transaktionen erleichtert, die bisher physische Anwesenheit oder Papierkram erforderten, z. B. die Eröffnung eines Bankkontos oder die Anmietung eines Autos mit einem digitalen Führerschein.</a:t>
            </a:r>
            <a:endParaRPr lang="en-US" sz="2400" b="1">
              <a:solidFill>
                <a:srgbClr val="92BAB5"/>
              </a:solidFill>
              <a:latin typeface="Aptos"/>
              <a:ea typeface="Cambria"/>
              <a:cs typeface="Calibri" panose="020F0502020204030204" pitchFamily="34" charset="0"/>
            </a:endParaRPr>
          </a:p>
        </p:txBody>
      </p:sp>
    </p:spTree>
    <p:extLst>
      <p:ext uri="{BB962C8B-B14F-4D97-AF65-F5344CB8AC3E}">
        <p14:creationId xmlns:p14="http://schemas.microsoft.com/office/powerpoint/2010/main" val="13192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30936" y="639520"/>
            <a:ext cx="3429000" cy="1719072"/>
          </a:xfrm>
        </p:spPr>
        <p:txBody>
          <a:bodyPr anchor="b">
            <a:normAutofit/>
          </a:bodyPr>
          <a:lstStyle/>
          <a:p>
            <a:r>
              <a:rPr lang="en-US" sz="3800" dirty="0">
                <a:latin typeface="Aptos" panose="020B0004020202020204" pitchFamily="34" charset="0"/>
                <a:cs typeface="Calibri Light" panose="020F0302020204030204" pitchFamily="34" charset="0"/>
              </a:rPr>
              <a:t>Die digitale Bürgerschaft verstehen</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902940"/>
            <a:ext cx="3429000" cy="3410712"/>
          </a:xfrm>
        </p:spPr>
        <p:txBody>
          <a:bodyPr anchor="t">
            <a:normAutofit/>
          </a:bodyPr>
          <a:lstStyle/>
          <a:p>
            <a:pPr marL="0" indent="0">
              <a:buNone/>
            </a:pPr>
            <a:endParaRPr lang="en-US" sz="2200" b="1" dirty="0"/>
          </a:p>
          <a:p>
            <a:pPr marL="0" indent="0">
              <a:buNone/>
            </a:pPr>
            <a:r>
              <a:rPr lang="en-US" sz="2400" b="1" dirty="0">
                <a:solidFill>
                  <a:srgbClr val="FFAA5A"/>
                </a:solidFill>
                <a:latin typeface="Aptos" panose="020B0004020202020204" pitchFamily="34" charset="0"/>
                <a:cs typeface="Calibri" panose="020F0502020204030204" pitchFamily="34" charset="0"/>
              </a:rPr>
              <a:t>Kurzes Willkommensvideo</a:t>
            </a:r>
          </a:p>
          <a:p>
            <a:pPr marL="0" indent="0">
              <a:buNone/>
            </a:pPr>
            <a:r>
              <a:rPr lang="en-US" sz="2200" b="1" dirty="0"/>
              <a:t>Wir haben EU-Bürger zum Thema DIGITAL befragt #EUHaveYourSay </a:t>
            </a:r>
          </a:p>
        </p:txBody>
      </p:sp>
      <p:pic>
        <p:nvPicPr>
          <p:cNvPr id="4" name="Εικόνα 3" descr="Obrázok, na ktorom je text, ľudská tvár, ošatenie, chlapec&#10;&#10;Automaticky generovaný popis">
            <a:hlinkClick r:id="rId2"/>
          </p:cNvPr>
          <p:cNvPicPr>
            <a:picLocks noChangeAspect="1"/>
          </p:cNvPicPr>
          <p:nvPr/>
        </p:nvPicPr>
        <p:blipFill>
          <a:blip r:embed="rId3"/>
          <a:stretch>
            <a:fillRect/>
          </a:stretch>
        </p:blipFill>
        <p:spPr>
          <a:xfrm>
            <a:off x="4654296" y="1501711"/>
            <a:ext cx="6903720" cy="3854577"/>
          </a:xfrm>
          <a:prstGeom prst="rect">
            <a:avLst/>
          </a:prstGeom>
        </p:spPr>
      </p:pic>
    </p:spTree>
    <p:extLst>
      <p:ext uri="{BB962C8B-B14F-4D97-AF65-F5344CB8AC3E}">
        <p14:creationId xmlns:p14="http://schemas.microsoft.com/office/powerpoint/2010/main" val="275466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344728"/>
            <a:ext cx="12046688" cy="857885"/>
          </a:xfrm>
        </p:spPr>
        <p:txBody>
          <a:bodyPr>
            <a:noAutofit/>
          </a:bodyPr>
          <a:lstStyle/>
          <a:p>
            <a:pPr algn="l"/>
            <a:r>
              <a:rPr lang="en-GB" sz="3600" dirty="0">
                <a:latin typeface="Aptos" panose="020B0004020202020204" pitchFamily="34" charset="0"/>
                <a:ea typeface="Cambria"/>
              </a:rPr>
              <a:t>Digitale Teilhabe an der EU-Demokratie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1000444" cy="5118340"/>
          </a:xfrm>
        </p:spPr>
        <p:txBody>
          <a:bodyPr vert="horz" lIns="91440" tIns="45720" rIns="91440" bIns="45720" rtlCol="0" anchor="t">
            <a:normAutofit/>
          </a:bodyPr>
          <a:lstStyle/>
          <a:p>
            <a:pPr algn="just"/>
            <a:r>
              <a:rPr lang="en-GB" sz="2400" dirty="0">
                <a:latin typeface="Aptos"/>
                <a:ea typeface="Cambria"/>
              </a:rPr>
              <a:t>Der Besitz der Staatsangehörigkeit eines EU-Landes verleiht automatisch die Unionsbürgerschaft, die das Recht auf Teilnahme am demokratischen Prozess einschließt. </a:t>
            </a:r>
            <a:endParaRPr lang="sk-SK" sz="2400">
              <a:latin typeface="Aptos"/>
              <a:ea typeface="Cambria"/>
            </a:endParaRPr>
          </a:p>
          <a:p>
            <a:pPr algn="just"/>
            <a:r>
              <a:rPr lang="en-GB" sz="2400" dirty="0">
                <a:latin typeface="Aptos"/>
                <a:ea typeface="Cambria"/>
              </a:rPr>
              <a:t>Die EU hat verschiedene Maßnahmen ergriffen, um die europäische Demokratie zu schützen, freie und faire Wahlen zu fördern und das Wahlrecht der EU-Bürger zu wahren. </a:t>
            </a:r>
            <a:endParaRPr lang="sk-SK" sz="2400">
              <a:latin typeface="Aptos"/>
              <a:ea typeface="Cambria"/>
            </a:endParaRPr>
          </a:p>
          <a:p>
            <a:pPr algn="just"/>
            <a:r>
              <a:rPr lang="en-GB" sz="2400" dirty="0">
                <a:latin typeface="Aptos"/>
                <a:ea typeface="Cambria"/>
              </a:rPr>
              <a:t>Dazu gehört auch die Möglichkeit, sich innerhalb der EU frei zu bewegen und aufzuhalten, was zu einer stärker vernetzten und demokratischen Union beiträgt. </a:t>
            </a:r>
            <a:endParaRPr lang="sk-SK" sz="2400">
              <a:latin typeface="Aptos"/>
              <a:ea typeface="Cambria"/>
            </a:endParaRPr>
          </a:p>
          <a:p>
            <a:pPr algn="just"/>
            <a:r>
              <a:rPr lang="en-GB" sz="2400" dirty="0">
                <a:latin typeface="Aptos"/>
                <a:ea typeface="Cambria"/>
              </a:rPr>
              <a:t>Darüber hinaus haben EU-Bürger das Recht auf konsularischen Schutz außerhalb der EU, was das Engagement der EU für die Rechte ihrer Bürger und die demokratische Teilhabe auch außerhalb ihrer Grenzen widerspiegelt.</a:t>
            </a:r>
          </a:p>
        </p:txBody>
      </p:sp>
    </p:spTree>
    <p:extLst>
      <p:ext uri="{BB962C8B-B14F-4D97-AF65-F5344CB8AC3E}">
        <p14:creationId xmlns:p14="http://schemas.microsoft.com/office/powerpoint/2010/main" val="151611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Freie Lizenz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entwickelte Produkt im Rahmen des Projekts "Building Digital Resilience by Making Digital Wellbeing and Security Accessible to All 2022-2-SK01-KA220-ADU-000096888" wurde mit Unterstützung der Europäischen Kommission entwickelt und gibt ausschließlich die Meinung des Autors wieder. Die Europäische Kommission ist nicht für den Inhalt der Dokumente verantwortlich.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 Veröffentlichung steht unter der Creative Commons Lizenz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sk-SK" sz="3600" dirty="0" err="1">
                <a:latin typeface="Aptos" panose="020B0004020202020204" pitchFamily="34" charset="0"/>
              </a:rPr>
              <a:t>Der EU-DigComp-Rahmen</a:t>
            </a:r>
            <a:endParaRPr lang="en-US" sz="44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vert="horz" lIns="91440" tIns="45720" rIns="91440" bIns="45720" rtlCol="0" anchor="t">
            <a:noAutofit/>
          </a:bodyPr>
          <a:lstStyle/>
          <a:p>
            <a:pPr>
              <a:spcAft>
                <a:spcPts val="600"/>
              </a:spcAft>
            </a:pPr>
            <a:r>
              <a:rPr lang="en-GB" sz="2400" dirty="0">
                <a:latin typeface="Aptos"/>
                <a:ea typeface="Cambria"/>
              </a:rPr>
              <a:t>Der EU-Rahmen für die digitale Kompetenz des </a:t>
            </a:r>
            <a:r>
              <a:rPr lang="en-GB" sz="2400" dirty="0" err="1">
                <a:latin typeface="Aptos"/>
                <a:ea typeface="Cambria"/>
              </a:rPr>
              <a:t>Bürgers</a:t>
            </a:r>
            <a:r>
              <a:rPr lang="en-GB" sz="2400" dirty="0">
                <a:latin typeface="Aptos"/>
                <a:ea typeface="Cambria"/>
              </a:rPr>
              <a:t> (</a:t>
            </a:r>
            <a:r>
              <a:rPr lang="en-GB" sz="2400" dirty="0" err="1">
                <a:latin typeface="Aptos"/>
                <a:ea typeface="Cambria"/>
              </a:rPr>
              <a:t>DigComp</a:t>
            </a:r>
            <a:r>
              <a:rPr lang="en-GB" sz="2400" dirty="0">
                <a:latin typeface="Aptos"/>
                <a:ea typeface="Cambria"/>
              </a:rPr>
              <a:t>) </a:t>
            </a:r>
            <a:r>
              <a:rPr lang="en-GB" sz="2400" dirty="0" err="1">
                <a:latin typeface="Aptos"/>
                <a:ea typeface="Cambria"/>
              </a:rPr>
              <a:t>bietet</a:t>
            </a:r>
            <a:r>
              <a:rPr lang="en-GB" sz="2400" dirty="0">
                <a:latin typeface="Aptos"/>
                <a:ea typeface="Cambria"/>
              </a:rPr>
              <a:t> </a:t>
            </a:r>
            <a:r>
              <a:rPr lang="en-GB" sz="2400" dirty="0" err="1">
                <a:latin typeface="Aptos"/>
                <a:ea typeface="Cambria"/>
              </a:rPr>
              <a:t>ein</a:t>
            </a:r>
            <a:r>
              <a:rPr lang="en-GB" sz="2400" dirty="0">
                <a:latin typeface="Aptos"/>
                <a:ea typeface="Cambria"/>
              </a:rPr>
              <a:t> gemeinsames Verständnis davon, was digitale Kompetenz ist.</a:t>
            </a:r>
          </a:p>
          <a:p>
            <a:pPr>
              <a:spcAft>
                <a:spcPts val="600"/>
              </a:spcAft>
            </a:pPr>
            <a:r>
              <a:rPr lang="en-GB" sz="2400" dirty="0">
                <a:latin typeface="Aptos"/>
                <a:ea typeface="Cambria"/>
              </a:rPr>
              <a:t>Digitale Kompetenz umfasst die selbstbewusste, kritische und verantwortungsvolle Nutzung digitaler Technologien und den Umgang mit ihnen beim Lernen, bei der Arbeit und bei der Teilnahme an der Gesellschaft.</a:t>
            </a:r>
          </a:p>
          <a:p>
            <a:pPr>
              <a:spcAft>
                <a:spcPts val="600"/>
              </a:spcAft>
            </a:pPr>
            <a:r>
              <a:rPr lang="en-GB" sz="2400" dirty="0">
                <a:latin typeface="Aptos"/>
                <a:ea typeface="Cambria"/>
              </a:rPr>
              <a:t>Sie ist definiert als eine Kombination aus Wissen, Fähigkeiten und Einstellungen.</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6" descr="DigComp - ICDL Arabia">
            <a:extLst>
              <a:ext uri="{FF2B5EF4-FFF2-40B4-BE49-F238E27FC236}">
                <a16:creationId xmlns:a16="http://schemas.microsoft.com/office/drawing/2014/main" id="{41D1DB16-B963-7BE0-457A-F0AE9C7A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077" y="1597520"/>
            <a:ext cx="4376914" cy="29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sk-SK" sz="3200" dirty="0" err="1">
                <a:latin typeface="Aptos" panose="020B0004020202020204" pitchFamily="34" charset="0"/>
              </a:rPr>
              <a:t>Der EU-DigComp-Rahmen</a:t>
            </a:r>
            <a:br>
              <a:rPr lang="sk-SK" sz="3200" dirty="0">
                <a:solidFill>
                  <a:srgbClr val="FFAA5A"/>
                </a:solidFill>
                <a:latin typeface="Aptos" panose="020B0004020202020204" pitchFamily="34" charset="0"/>
              </a:rPr>
            </a:br>
            <a:r>
              <a:rPr lang="sk-SK" sz="3200" dirty="0">
                <a:solidFill>
                  <a:srgbClr val="FFAA5A"/>
                </a:solidFill>
                <a:latin typeface="Aptos" panose="020B0004020202020204" pitchFamily="34" charset="0"/>
              </a:rPr>
              <a:t>5 Kompetenzbereiche </a:t>
            </a:r>
            <a:endParaRPr lang="en-US" sz="40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a:bodyPr>
          <a:lstStyle/>
          <a:p>
            <a:pPr>
              <a:spcAft>
                <a:spcPts val="600"/>
              </a:spcAft>
            </a:pPr>
            <a:r>
              <a:rPr lang="en-GB" sz="3600" dirty="0">
                <a:latin typeface="Aptos" panose="020B0004020202020204" pitchFamily="34" charset="0"/>
              </a:rPr>
              <a:t>Informations- und Datenkompetenz </a:t>
            </a:r>
          </a:p>
          <a:p>
            <a:pPr>
              <a:spcAft>
                <a:spcPts val="600"/>
              </a:spcAft>
            </a:pPr>
            <a:r>
              <a:rPr lang="en-GB" sz="3600" dirty="0">
                <a:latin typeface="Aptos" panose="020B0004020202020204" pitchFamily="34" charset="0"/>
              </a:rPr>
              <a:t>Kommunikation und Kollaboration</a:t>
            </a:r>
          </a:p>
          <a:p>
            <a:pPr>
              <a:spcAft>
                <a:spcPts val="600"/>
              </a:spcAft>
            </a:pPr>
            <a:r>
              <a:rPr lang="en-GB" sz="3600" dirty="0">
                <a:latin typeface="Aptos" panose="020B0004020202020204" pitchFamily="34" charset="0"/>
              </a:rPr>
              <a:t>Erstellung digitaler Inhalte</a:t>
            </a:r>
          </a:p>
          <a:p>
            <a:pPr>
              <a:spcAft>
                <a:spcPts val="600"/>
              </a:spcAft>
            </a:pPr>
            <a:r>
              <a:rPr lang="en-GB" sz="3600" dirty="0">
                <a:latin typeface="Aptos" panose="020B0004020202020204" pitchFamily="34" charset="0"/>
              </a:rPr>
              <a:t>Sicherheit</a:t>
            </a:r>
          </a:p>
          <a:p>
            <a:pPr>
              <a:spcAft>
                <a:spcPts val="600"/>
              </a:spcAft>
            </a:pPr>
            <a:r>
              <a:rPr lang="en-GB" sz="3600" dirty="0">
                <a:latin typeface="Aptos" panose="020B0004020202020204" pitchFamily="34" charset="0"/>
              </a:rPr>
              <a:t>Problemlösung</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DigComp competence areas">
            <a:extLst>
              <a:ext uri="{FF2B5EF4-FFF2-40B4-BE49-F238E27FC236}">
                <a16:creationId xmlns:a16="http://schemas.microsoft.com/office/drawing/2014/main" id="{C9B50BD1-E175-83D6-9F93-692D6B2ED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46" y="1663000"/>
            <a:ext cx="3495776" cy="321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5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en-US" sz="4000" dirty="0">
                <a:latin typeface="Aptos" panose="020B0004020202020204" pitchFamily="34" charset="0"/>
                <a:cs typeface="Calibri" panose="020F0502020204030204" pitchFamily="34" charset="0"/>
              </a:rPr>
              <a:t>Der EU-DigComp-Rahmen</a:t>
            </a:r>
          </a:p>
        </p:txBody>
      </p:sp>
      <p:sp>
        <p:nvSpPr>
          <p:cNvPr id="3" name="Content Placeholder 2"/>
          <p:cNvSpPr>
            <a:spLocks noGrp="1"/>
          </p:cNvSpPr>
          <p:nvPr>
            <p:ph idx="1"/>
          </p:nvPr>
        </p:nvSpPr>
        <p:spPr>
          <a:xfrm>
            <a:off x="480060" y="1305906"/>
            <a:ext cx="7291281" cy="5159673"/>
          </a:xfrm>
        </p:spPr>
        <p:txBody>
          <a:bodyPr vert="horz" lIns="91440" tIns="45720" rIns="91440" bIns="45720" rtlCol="0" anchor="t">
            <a:noAutofit/>
          </a:bodyPr>
          <a:lstStyle/>
          <a:p>
            <a:pPr algn="just">
              <a:spcAft>
                <a:spcPts val="600"/>
              </a:spcAft>
            </a:pPr>
            <a:r>
              <a:rPr lang="en-GB" sz="2200" b="1" dirty="0">
                <a:latin typeface="Aptos"/>
                <a:ea typeface="Cambria"/>
              </a:rPr>
              <a:t>Kompetenzbereich 2 - Kommunikation und Zusammenarbeit: </a:t>
            </a:r>
            <a:r>
              <a:rPr lang="en-GB" sz="2200" dirty="0">
                <a:latin typeface="Aptos"/>
                <a:ea typeface="Cambria"/>
              </a:rPr>
              <a:t>Mit Hilfe digitaler Technologien interagieren, kommunizieren und zusammenarbeiten und sich dabei der kulturellen und generationellen Vielfalt bewusst sein. Teilhabe an der Gesellschaft durch öffentliche und private digitale Dienste und partizipative Bürgerschaft. Verwaltung der eigenen digitalen Präsenz, Identität und Reputation.</a:t>
            </a:r>
          </a:p>
          <a:p>
            <a:pPr algn="just">
              <a:spcAft>
                <a:spcPts val="600"/>
              </a:spcAft>
            </a:pPr>
            <a:r>
              <a:rPr lang="en-GB" sz="2200" b="1" dirty="0">
                <a:latin typeface="Aptos"/>
                <a:ea typeface="Cambria"/>
              </a:rPr>
              <a:t>Unterbereich 2.3 Bürgerschaftliches Engagement durch digitale Technologien: </a:t>
            </a:r>
            <a:r>
              <a:rPr lang="en-GB" sz="2200" dirty="0">
                <a:latin typeface="Aptos"/>
                <a:ea typeface="Cambria"/>
              </a:rPr>
              <a:t>Teilhabe an der Gesellschaft durch öffentliche und private digitale Dienste. Suche nach Möglichkeiten zur Selbstermächtigung und zur Bürgerbeteiligung durch geeignete digitale Technologien.</a:t>
            </a:r>
          </a:p>
          <a:p>
            <a:pPr marL="0" indent="0" algn="just">
              <a:spcAft>
                <a:spcPts val="600"/>
              </a:spcAft>
              <a:buNone/>
            </a:pPr>
            <a:endParaRPr lang="en-US" sz="22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Practice and encourage good digital citizenship – Michigan IT News">
            <a:extLst>
              <a:ext uri="{FF2B5EF4-FFF2-40B4-BE49-F238E27FC236}">
                <a16:creationId xmlns:a16="http://schemas.microsoft.com/office/drawing/2014/main" id="{05D9AC5B-520F-51BA-BC23-1471DCF2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37" y="1879180"/>
            <a:ext cx="3566316" cy="308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n-GB" sz="4000" dirty="0">
                <a:latin typeface="Aptos" panose="020B0004020202020204" pitchFamily="34" charset="0"/>
                <a:cs typeface="Calibri" panose="020F0502020204030204" pitchFamily="34" charset="0"/>
              </a:rPr>
              <a:t>Handbuch zur Erziehung zur digitalen Staatsbürgerschaft vom Europarat</a:t>
            </a:r>
          </a:p>
        </p:txBody>
      </p:sp>
      <p:sp>
        <p:nvSpPr>
          <p:cNvPr id="3" name="Content Placeholder 2"/>
          <p:cNvSpPr>
            <a:spLocks noGrp="1"/>
          </p:cNvSpPr>
          <p:nvPr>
            <p:ph idx="1"/>
          </p:nvPr>
        </p:nvSpPr>
        <p:spPr>
          <a:xfrm>
            <a:off x="480060" y="1687118"/>
            <a:ext cx="6771345" cy="4778461"/>
          </a:xfrm>
        </p:spPr>
        <p:txBody>
          <a:bodyPr vert="horz" lIns="91440" tIns="45720" rIns="91440" bIns="45720" rtlCol="0" anchor="t">
            <a:normAutofit/>
          </a:bodyPr>
          <a:lstStyle/>
          <a:p>
            <a:pPr algn="just">
              <a:spcAft>
                <a:spcPts val="600"/>
              </a:spcAft>
            </a:pPr>
            <a:r>
              <a:rPr lang="en-GB" sz="2400" dirty="0">
                <a:latin typeface="Aptos"/>
                <a:ea typeface="Cambria"/>
              </a:rPr>
              <a:t>Das Handbuch zur Erziehung zur digitalen Staatsbürgerschaft richtet sich an Lehrer und Eltern, Entscheidungsträger im Bildungswesen und Plattformanbieter. </a:t>
            </a:r>
          </a:p>
          <a:p>
            <a:pPr algn="just">
              <a:spcAft>
                <a:spcPts val="600"/>
              </a:spcAft>
            </a:pPr>
            <a:r>
              <a:rPr lang="en-GB" sz="2400" dirty="0">
                <a:latin typeface="Aptos"/>
                <a:ea typeface="Cambria"/>
              </a:rPr>
              <a:t>Es bietet </a:t>
            </a:r>
            <a:r>
              <a:rPr lang="en-GB" sz="2400" b="1" dirty="0">
                <a:latin typeface="Aptos"/>
                <a:ea typeface="Cambria"/>
              </a:rPr>
              <a:t>Informationen, Instrumente und bewährte Verfahren</a:t>
            </a:r>
            <a:r>
              <a:rPr lang="en-GB" sz="2400" dirty="0">
                <a:latin typeface="Aptos"/>
                <a:ea typeface="Cambria"/>
              </a:rPr>
              <a:t>, um die Entwicklung von Kompetenzen zu unterstützen, die die Bürgerinnen und Bürger in die Lage versetzen, in den kulturell vielfältigen demokratischen Gesellschaften von heute gleichberechtigt zusammenzuleben, sowohl on- als auch offline.</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n-GB" sz="4000" dirty="0">
                <a:latin typeface="Aptos" panose="020B0004020202020204" pitchFamily="34" charset="0"/>
                <a:cs typeface="Calibri" panose="020F0502020204030204" pitchFamily="34" charset="0"/>
              </a:rPr>
              <a:t>Handbuch zur Erziehung zur digitalen Staatsbürgerschaft vom Europarat</a:t>
            </a:r>
          </a:p>
        </p:txBody>
      </p:sp>
      <p:sp>
        <p:nvSpPr>
          <p:cNvPr id="3" name="Content Placeholder 2"/>
          <p:cNvSpPr>
            <a:spLocks noGrp="1"/>
          </p:cNvSpPr>
          <p:nvPr>
            <p:ph idx="1"/>
          </p:nvPr>
        </p:nvSpPr>
        <p:spPr>
          <a:xfrm>
            <a:off x="480060" y="1687118"/>
            <a:ext cx="6771345" cy="4778461"/>
          </a:xfrm>
        </p:spPr>
        <p:txBody>
          <a:bodyPr vert="horz" lIns="91440" tIns="45720" rIns="91440" bIns="45720" rtlCol="0" anchor="t">
            <a:noAutofit/>
          </a:bodyPr>
          <a:lstStyle/>
          <a:p>
            <a:pPr algn="just">
              <a:spcAft>
                <a:spcPts val="600"/>
              </a:spcAft>
            </a:pPr>
            <a:r>
              <a:rPr lang="en-GB" sz="2000" dirty="0">
                <a:latin typeface="Aptos"/>
                <a:ea typeface="Cambria"/>
              </a:rPr>
              <a:t>Die Kompetenzen der digitalen Bürgerschaft bestimmen, </a:t>
            </a:r>
            <a:r>
              <a:rPr lang="en-GB" sz="2000" b="1" dirty="0">
                <a:latin typeface="Aptos"/>
                <a:ea typeface="Cambria"/>
              </a:rPr>
              <a:t>wie wir online handeln und interagieren</a:t>
            </a:r>
            <a:r>
              <a:rPr lang="en-GB" sz="2000" dirty="0">
                <a:latin typeface="Aptos"/>
                <a:ea typeface="Cambria"/>
              </a:rPr>
              <a:t>. Sie umfassen die Werte, Einstellungen, Fähigkeiten, Kenntnisse und das kritische Verständnis, die notwendig sind, um </a:t>
            </a:r>
            <a:r>
              <a:rPr lang="en-GB" sz="2000" b="1" dirty="0">
                <a:latin typeface="Aptos"/>
                <a:ea typeface="Cambria"/>
              </a:rPr>
              <a:t>verantwortungsvoll durch die sich ständig weiterentwickelnde digitale Welt zu navigieren </a:t>
            </a:r>
            <a:r>
              <a:rPr lang="en-GB" sz="2000" dirty="0">
                <a:latin typeface="Aptos"/>
                <a:ea typeface="Cambria"/>
              </a:rPr>
              <a:t>und die Technologie so zu gestalten, dass sie unseren eigenen Bedürfnissen entspricht, anstatt von ihr geformt zu werden.</a:t>
            </a:r>
          </a:p>
          <a:p>
            <a:pPr algn="just">
              <a:spcAft>
                <a:spcPts val="600"/>
              </a:spcAft>
            </a:pPr>
            <a:r>
              <a:rPr lang="en-GB" sz="2000" dirty="0">
                <a:latin typeface="Aptos"/>
                <a:ea typeface="Cambria"/>
              </a:rPr>
              <a:t>Es beschreibt ausführlich die verschiedenen Dimensionen, die jeden der </a:t>
            </a:r>
            <a:r>
              <a:rPr lang="en-GB" sz="2000" b="1" dirty="0">
                <a:latin typeface="Aptos"/>
                <a:ea typeface="Cambria"/>
              </a:rPr>
              <a:t>10 Bereiche der digitalen Bürgerschaft </a:t>
            </a:r>
            <a:r>
              <a:rPr lang="en-GB" sz="2000" dirty="0">
                <a:latin typeface="Aptos"/>
                <a:ea typeface="Cambria"/>
              </a:rPr>
              <a:t>ausmachen, und enthält ein Informationsblatt zu jedem Bereich mit Ideen, bewährten Verfahren und weiteren Verweisen, um Pädagogen beim Aufbau der Kompetenzen zu unterstützen. </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318084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392421"/>
            <a:ext cx="9706135" cy="1037027"/>
          </a:xfrm>
        </p:spPr>
        <p:txBody>
          <a:bodyPr>
            <a:normAutofit fontScale="90000"/>
          </a:bodyPr>
          <a:lstStyle/>
          <a:p>
            <a:pPr>
              <a:spcAft>
                <a:spcPts val="600"/>
              </a:spcAft>
            </a:pPr>
            <a:r>
              <a:rPr lang="en-GB" sz="4000">
                <a:latin typeface="Aptos" panose="020B0004020202020204" pitchFamily="34" charset="0"/>
                <a:cs typeface="Calibri" panose="020F0502020204030204" pitchFamily="34" charset="0"/>
              </a:rPr>
              <a:t>Digital Citizenship Education Handbook des Europarats </a:t>
            </a:r>
            <a:r>
              <a:rPr lang="sk-SK" sz="4000">
                <a:latin typeface="Aptos" panose="020B0004020202020204" pitchFamily="34" charset="0"/>
                <a:cs typeface="Calibri" panose="020F0502020204030204" pitchFamily="34" charset="0"/>
              </a:rPr>
              <a:t>- </a:t>
            </a:r>
            <a:r>
              <a:rPr lang="en-GB" sz="3100">
                <a:solidFill>
                  <a:srgbClr val="FFAA5A"/>
                </a:solidFill>
                <a:latin typeface="Aptos" panose="020B0004020202020204" pitchFamily="34" charset="0"/>
                <a:cs typeface="Calibri" panose="020F0502020204030204" pitchFamily="34" charset="0"/>
              </a:rPr>
              <a:t>3 Gruppen für 10 Bereiche</a:t>
            </a:r>
            <a:endParaRPr lang="en-GB" sz="4000" dirty="0">
              <a:solidFill>
                <a:srgbClr val="FFAA5A"/>
              </a:solidFill>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vert="horz" lIns="91440" tIns="45720" rIns="91440" bIns="45720" rtlCol="0" anchor="t">
            <a:noAutofit/>
          </a:bodyPr>
          <a:lstStyle/>
          <a:p>
            <a:pPr algn="just">
              <a:spcAft>
                <a:spcPts val="600"/>
              </a:spcAft>
            </a:pPr>
            <a:r>
              <a:rPr lang="en-GB" sz="2000" b="1" dirty="0">
                <a:latin typeface="Aptos"/>
                <a:ea typeface="Cambria"/>
              </a:rPr>
              <a:t>,,Online sein'' </a:t>
            </a:r>
            <a:r>
              <a:rPr lang="en-GB" sz="2000" dirty="0" err="1">
                <a:latin typeface="Aptos"/>
                <a:ea typeface="Cambria"/>
              </a:rPr>
              <a:t>umfasst</a:t>
            </a:r>
            <a:r>
              <a:rPr lang="en-GB" sz="2000" dirty="0">
                <a:latin typeface="Aptos"/>
                <a:ea typeface="Cambria"/>
              </a:rPr>
              <a:t> </a:t>
            </a:r>
            <a:r>
              <a:rPr lang="en-GB" sz="2000" dirty="0" err="1">
                <a:latin typeface="Aptos"/>
                <a:ea typeface="Cambria"/>
              </a:rPr>
              <a:t>Bereiche</a:t>
            </a:r>
            <a:r>
              <a:rPr lang="en-GB" sz="2000" dirty="0">
                <a:latin typeface="Aptos"/>
                <a:ea typeface="Cambria"/>
              </a:rPr>
              <a:t>, die </a:t>
            </a:r>
            <a:r>
              <a:rPr lang="en-GB" sz="2000" dirty="0" err="1">
                <a:latin typeface="Aptos"/>
                <a:ea typeface="Cambria"/>
              </a:rPr>
              <a:t>sich</a:t>
            </a:r>
            <a:r>
              <a:rPr lang="en-GB" sz="2000" dirty="0">
                <a:latin typeface="Aptos"/>
                <a:ea typeface="Cambria"/>
              </a:rPr>
              <a:t> auf die Kompetenzen beziehen, die für den Zugang zur digitalen Gesellschaft, die freie Meinungsäußerung und die kreative und kritische Nutzung digitaler Werkzeuge erforderlich sind.</a:t>
            </a:r>
          </a:p>
          <a:p>
            <a:pPr algn="just">
              <a:spcAft>
                <a:spcPts val="600"/>
              </a:spcAft>
            </a:pPr>
            <a:r>
              <a:rPr lang="en-GB" sz="2000" b="1" dirty="0">
                <a:latin typeface="Aptos"/>
                <a:ea typeface="Cambria"/>
              </a:rPr>
              <a:t>Das Online-Wohlbefinden </a:t>
            </a:r>
            <a:r>
              <a:rPr lang="en-GB" sz="2000" dirty="0">
                <a:latin typeface="Aptos"/>
                <a:ea typeface="Cambria"/>
              </a:rPr>
              <a:t>umfasst Bereiche, die sich auf die Kompetenzen beziehen, die erforderlich sind, um sich positiv in der digitalen Gesellschaft zu engagieren und eine gesunde Beziehung zur Technologie zu entwickeln.</a:t>
            </a:r>
          </a:p>
          <a:p>
            <a:pPr algn="just">
              <a:spcAft>
                <a:spcPts val="600"/>
              </a:spcAft>
            </a:pPr>
            <a:r>
              <a:rPr lang="en-GB" sz="2000" b="1" dirty="0">
                <a:latin typeface="Aptos"/>
                <a:ea typeface="Cambria"/>
              </a:rPr>
              <a:t>Rights Online </a:t>
            </a:r>
            <a:r>
              <a:rPr lang="en-GB" sz="2000" dirty="0">
                <a:latin typeface="Aptos"/>
                <a:ea typeface="Cambria"/>
              </a:rPr>
              <a:t>umfasst Bereiche, die sich auf die Rechte und Pflichten der Bürger in komplexen, vielfältigen Gesellschaften in einem digitalen Kontext beziehen, in dem die Privatsphäre geschützt und die aktive Beteiligung gefördert wird.</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965F2D46-15B5-3A47-B7B0-2FA071DA61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34" t="3073" r="10488" b="5723"/>
          <a:stretch/>
        </p:blipFill>
        <p:spPr bwMode="auto">
          <a:xfrm>
            <a:off x="7389627" y="1821869"/>
            <a:ext cx="4064544" cy="37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117" y="1153572"/>
            <a:ext cx="4263389" cy="4461163"/>
          </a:xfrm>
        </p:spPr>
        <p:txBody>
          <a:bodyPr>
            <a:normAutofit/>
          </a:bodyPr>
          <a:lstStyle/>
          <a:p>
            <a:pPr>
              <a:spcAft>
                <a:spcPts val="600"/>
              </a:spcAft>
            </a:pPr>
            <a:r>
              <a:rPr lang="en-GB" sz="4400" dirty="0">
                <a:solidFill>
                  <a:srgbClr val="FFFFFF"/>
                </a:solidFill>
                <a:latin typeface="Aptos" panose="020B0004020202020204" pitchFamily="34" charset="0"/>
                <a:cs typeface="Calibri" panose="020F0502020204030204" pitchFamily="34" charset="0"/>
              </a:rPr>
              <a:t>Digitale Werkzeuge für bürgerschaftliches Engagement nutzen</a:t>
            </a:r>
            <a:endParaRPr lang="en-US" sz="4400" dirty="0">
              <a:solidFill>
                <a:srgbClr val="FFFFFF"/>
              </a:solidFill>
              <a:latin typeface="Aptos" panose="020B000402020202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704916" y="465440"/>
            <a:ext cx="6949440" cy="2373453"/>
          </a:xfrm>
        </p:spPr>
        <p:txBody>
          <a:bodyPr anchor="ctr">
            <a:normAutofit/>
          </a:bodyPr>
          <a:lstStyle/>
          <a:p>
            <a:pPr marL="0" indent="0" algn="ctr">
              <a:spcAft>
                <a:spcPts val="600"/>
              </a:spcAft>
              <a:buNone/>
            </a:pPr>
            <a:r>
              <a:rPr lang="en-GB" sz="4000" b="1" dirty="0">
                <a:solidFill>
                  <a:srgbClr val="92BAB5"/>
                </a:solidFill>
                <a:latin typeface="Aptos" panose="020B0004020202020204" pitchFamily="34" charset="0"/>
              </a:rPr>
              <a:t>Ihr Tor zur digitalen Bürgerschaft und Demokratie</a:t>
            </a:r>
          </a:p>
          <a:p>
            <a:pPr marL="0" indent="0" algn="ctr">
              <a:spcAft>
                <a:spcPts val="600"/>
              </a:spcAft>
              <a:buNone/>
            </a:pPr>
            <a:endParaRPr lang="en-US" sz="4000" i="0" dirty="0">
              <a:effectLst/>
              <a:latin typeface="Aptos" panose="020B0004020202020204" pitchFamily="34" charset="0"/>
            </a:endParaRPr>
          </a:p>
        </p:txBody>
      </p:sp>
      <p:pic>
        <p:nvPicPr>
          <p:cNvPr id="4" name="Εικόνα 4">
            <a:extLst>
              <a:ext uri="{FF2B5EF4-FFF2-40B4-BE49-F238E27FC236}">
                <a16:creationId xmlns:a16="http://schemas.microsoft.com/office/drawing/2014/main" id="{D804B4A4-0DA8-CAEA-5D41-395AE99D4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562" y="2838893"/>
            <a:ext cx="4982335" cy="2802564"/>
          </a:xfrm>
          <a:prstGeom prst="rect">
            <a:avLst/>
          </a:prstGeom>
        </p:spPr>
      </p:pic>
    </p:spTree>
    <p:extLst>
      <p:ext uri="{BB962C8B-B14F-4D97-AF65-F5344CB8AC3E}">
        <p14:creationId xmlns:p14="http://schemas.microsoft.com/office/powerpoint/2010/main" val="341500667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B6FB8F-8731-4CCA-8A18-D407D8292112}">
  <ds:schemaRefs>
    <ds:schemaRef ds:uri="http://schemas.microsoft.com/sharepoint/v3/contenttype/forms"/>
  </ds:schemaRefs>
</ds:datastoreItem>
</file>

<file path=customXml/itemProps2.xml><?xml version="1.0" encoding="utf-8"?>
<ds:datastoreItem xmlns:ds="http://schemas.openxmlformats.org/officeDocument/2006/customXml" ds:itemID="{6EF848C6-4E0C-402A-A95E-E3D7DC183E6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8E917F61-4DBF-4390-A29C-57A7C671D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TotalTime>
  <Words>1833</Words>
  <Application>Microsoft Office PowerPoint</Application>
  <PresentationFormat>Breitbild</PresentationFormat>
  <Paragraphs>87</Paragraphs>
  <Slides>21</Slides>
  <Notes>0</Notes>
  <HiddenSlides>0</HiddenSlides>
  <MMClips>0</MMClips>
  <ScaleCrop>false</ScaleCrop>
  <HeadingPairs>
    <vt:vector size="4" baseType="variant">
      <vt:variant>
        <vt:lpstr>Design</vt:lpstr>
      </vt:variant>
      <vt:variant>
        <vt:i4>2</vt:i4>
      </vt:variant>
      <vt:variant>
        <vt:lpstr>Folientitel</vt:lpstr>
      </vt:variant>
      <vt:variant>
        <vt:i4>21</vt:i4>
      </vt:variant>
    </vt:vector>
  </HeadingPairs>
  <TitlesOfParts>
    <vt:vector size="23" baseType="lpstr">
      <vt:lpstr>Motív Office</vt:lpstr>
      <vt:lpstr>1_Motív Office</vt:lpstr>
      <vt:lpstr>Digitale Staatsbürgerschaft - Verständnis der digitalen Staatsbürgerschaft</vt:lpstr>
      <vt:lpstr>Die digitale Bürgerschaft verstehen</vt:lpstr>
      <vt:lpstr>Der EU-DigComp-Rahmen</vt:lpstr>
      <vt:lpstr>Der EU-DigComp-Rahmen 5 Kompetenzbereiche </vt:lpstr>
      <vt:lpstr>Der EU-DigComp-Rahmen</vt:lpstr>
      <vt:lpstr>Handbuch zur Erziehung zur digitalen Staatsbürgerschaft vom Europarat</vt:lpstr>
      <vt:lpstr>Handbuch zur Erziehung zur digitalen Staatsbürgerschaft vom Europarat</vt:lpstr>
      <vt:lpstr>Digital Citizenship Education Handbook des Europarats - 3 Gruppen für 10 Bereiche</vt:lpstr>
      <vt:lpstr>Digitale Werkzeuge für bürgerschaftliches Engagement nutzen</vt:lpstr>
      <vt:lpstr>Die Identität des digitalen Bürgers</vt:lpstr>
      <vt:lpstr>Digitale Verwaltung und Bürokratie</vt:lpstr>
      <vt:lpstr>Engagement für die digitale Demokratie</vt:lpstr>
      <vt:lpstr>Petitionsplattformen für den Wandel</vt:lpstr>
      <vt:lpstr>Crowdfunding-Demokratie</vt:lpstr>
      <vt:lpstr>Soziale Medien und Aktivismus</vt:lpstr>
      <vt:lpstr>Lokale digitale Foren für die Stimmen der Gemeinschaft</vt:lpstr>
      <vt:lpstr>Politisches Feedback auf digitalem Wege</vt:lpstr>
      <vt:lpstr>Innovative Technologien in der Demokratie</vt:lpstr>
      <vt:lpstr>Die digitale Identität der EU - ein praktischer Schritt zur digitalen Bürgerschaft</vt:lpstr>
      <vt:lpstr>Digitale Teilhabe an der EU-Demokratie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keywords>, docId:D79C94E0BB6DBF80CCB8DF8BEC65A439</cp:keywords>
  <cp:lastModifiedBy>Marcela Hallová</cp:lastModifiedBy>
  <cp:revision>67</cp:revision>
  <dcterms:created xsi:type="dcterms:W3CDTF">2024-06-25T08:57:08Z</dcterms:created>
  <dcterms:modified xsi:type="dcterms:W3CDTF">2024-10-14T15:43:53Z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