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3"/>
  </p:notesMasterIdLst>
  <p:sldIdLst>
    <p:sldId id="295" r:id="rId6"/>
    <p:sldId id="296" r:id="rId7"/>
    <p:sldId id="292" r:id="rId8"/>
    <p:sldId id="297" r:id="rId9"/>
    <p:sldId id="298" r:id="rId10"/>
    <p:sldId id="299" r:id="rId11"/>
    <p:sldId id="300" r:id="rId12"/>
    <p:sldId id="304" r:id="rId13"/>
    <p:sldId id="305" r:id="rId14"/>
    <p:sldId id="306" r:id="rId15"/>
    <p:sldId id="307" r:id="rId16"/>
    <p:sldId id="308" r:id="rId17"/>
    <p:sldId id="309" r:id="rId18"/>
    <p:sldId id="310" r:id="rId19"/>
    <p:sldId id="311" r:id="rId20"/>
    <p:sldId id="312" r:id="rId21"/>
    <p:sldId id="265"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0C2CA-4AB9-85C4-5ED2-E998149007BB}" v="30" dt="2024-10-14T15:46:19.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8" autoAdjust="0"/>
    <p:restoredTop sz="94660"/>
  </p:normalViewPr>
  <p:slideViewPr>
    <p:cSldViewPr snapToGrid="0">
      <p:cViewPr varScale="1">
        <p:scale>
          <a:sx n="60" d="100"/>
          <a:sy n="60" d="100"/>
        </p:scale>
        <p:origin x="5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Langlois" userId="S::m.langlois_eifi-tech.eu#ext#@uniag1.onmicrosoft.com::e8be1d56-033d-4448-819b-72ce1326116f" providerId="AD" clId="Web-{7050C2CA-4AB9-85C4-5ED2-E998149007BB}"/>
    <pc:docChg chg="modSld">
      <pc:chgData name="Madeline Langlois" userId="S::m.langlois_eifi-tech.eu#ext#@uniag1.onmicrosoft.com::e8be1d56-033d-4448-819b-72ce1326116f" providerId="AD" clId="Web-{7050C2CA-4AB9-85C4-5ED2-E998149007BB}" dt="2024-10-14T15:46:19.439" v="28" actId="20577"/>
      <pc:docMkLst>
        <pc:docMk/>
      </pc:docMkLst>
      <pc:sldChg chg="modSp">
        <pc:chgData name="Madeline Langlois" userId="S::m.langlois_eifi-tech.eu#ext#@uniag1.onmicrosoft.com::e8be1d56-033d-4448-819b-72ce1326116f" providerId="AD" clId="Web-{7050C2CA-4AB9-85C4-5ED2-E998149007BB}" dt="2024-10-14T15:46:19.439" v="28" actId="20577"/>
        <pc:sldMkLst>
          <pc:docMk/>
          <pc:sldMk cId="3481741769" sldId="296"/>
        </pc:sldMkLst>
        <pc:spChg chg="mod">
          <ac:chgData name="Madeline Langlois" userId="S::m.langlois_eifi-tech.eu#ext#@uniag1.onmicrosoft.com::e8be1d56-033d-4448-819b-72ce1326116f" providerId="AD" clId="Web-{7050C2CA-4AB9-85C4-5ED2-E998149007BB}" dt="2024-10-14T15:46:19.439" v="28" actId="20577"/>
          <ac:spMkLst>
            <pc:docMk/>
            <pc:sldMk cId="3481741769" sldId="296"/>
            <ac:spMk id="3" creationId="{00000000-0000-0000-0000-000000000000}"/>
          </ac:spMkLst>
        </pc:spChg>
      </pc:sldChg>
      <pc:sldChg chg="modSp">
        <pc:chgData name="Madeline Langlois" userId="S::m.langlois_eifi-tech.eu#ext#@uniag1.onmicrosoft.com::e8be1d56-033d-4448-819b-72ce1326116f" providerId="AD" clId="Web-{7050C2CA-4AB9-85C4-5ED2-E998149007BB}" dt="2024-10-14T15:45:51.970" v="22" actId="14100"/>
        <pc:sldMkLst>
          <pc:docMk/>
          <pc:sldMk cId="4021202333" sldId="299"/>
        </pc:sldMkLst>
        <pc:spChg chg="mod">
          <ac:chgData name="Madeline Langlois" userId="S::m.langlois_eifi-tech.eu#ext#@uniag1.onmicrosoft.com::e8be1d56-033d-4448-819b-72ce1326116f" providerId="AD" clId="Web-{7050C2CA-4AB9-85C4-5ED2-E998149007BB}" dt="2024-10-14T15:45:51.970" v="22" actId="14100"/>
          <ac:spMkLst>
            <pc:docMk/>
            <pc:sldMk cId="4021202333" sldId="299"/>
            <ac:spMk id="3" creationId="{29B82E99-8401-914C-FF78-385CEA300671}"/>
          </ac:spMkLst>
        </pc:spChg>
      </pc:sldChg>
      <pc:sldChg chg="modSp">
        <pc:chgData name="Madeline Langlois" userId="S::m.langlois_eifi-tech.eu#ext#@uniag1.onmicrosoft.com::e8be1d56-033d-4448-819b-72ce1326116f" providerId="AD" clId="Web-{7050C2CA-4AB9-85C4-5ED2-E998149007BB}" dt="2024-10-14T15:45:32.063" v="19" actId="20577"/>
        <pc:sldMkLst>
          <pc:docMk/>
          <pc:sldMk cId="4190277634" sldId="300"/>
        </pc:sldMkLst>
        <pc:spChg chg="mod">
          <ac:chgData name="Madeline Langlois" userId="S::m.langlois_eifi-tech.eu#ext#@uniag1.onmicrosoft.com::e8be1d56-033d-4448-819b-72ce1326116f" providerId="AD" clId="Web-{7050C2CA-4AB9-85C4-5ED2-E998149007BB}" dt="2024-10-14T15:45:32.063" v="19" actId="20577"/>
          <ac:spMkLst>
            <pc:docMk/>
            <pc:sldMk cId="4190277634" sldId="300"/>
            <ac:spMk id="3" creationId="{00000000-0000-0000-0000-000000000000}"/>
          </ac:spMkLst>
        </pc:spChg>
      </pc:sldChg>
      <pc:sldChg chg="modSp">
        <pc:chgData name="Madeline Langlois" userId="S::m.langlois_eifi-tech.eu#ext#@uniag1.onmicrosoft.com::e8be1d56-033d-4448-819b-72ce1326116f" providerId="AD" clId="Web-{7050C2CA-4AB9-85C4-5ED2-E998149007BB}" dt="2024-10-14T15:45:06.204" v="11" actId="20577"/>
        <pc:sldMkLst>
          <pc:docMk/>
          <pc:sldMk cId="3048681479" sldId="304"/>
        </pc:sldMkLst>
        <pc:spChg chg="mod">
          <ac:chgData name="Madeline Langlois" userId="S::m.langlois_eifi-tech.eu#ext#@uniag1.onmicrosoft.com::e8be1d56-033d-4448-819b-72ce1326116f" providerId="AD" clId="Web-{7050C2CA-4AB9-85C4-5ED2-E998149007BB}" dt="2024-10-14T15:45:06.204" v="11" actId="20577"/>
          <ac:spMkLst>
            <pc:docMk/>
            <pc:sldMk cId="3048681479" sldId="304"/>
            <ac:spMk id="3" creationId="{29B82E99-8401-914C-FF78-385CEA300671}"/>
          </ac:spMkLst>
        </pc:spChg>
      </pc:sldChg>
      <pc:sldChg chg="modSp">
        <pc:chgData name="Madeline Langlois" userId="S::m.langlois_eifi-tech.eu#ext#@uniag1.onmicrosoft.com::e8be1d56-033d-4448-819b-72ce1326116f" providerId="AD" clId="Web-{7050C2CA-4AB9-85C4-5ED2-E998149007BB}" dt="2024-10-14T15:44:56.219" v="9" actId="20577"/>
        <pc:sldMkLst>
          <pc:docMk/>
          <pc:sldMk cId="4049728296" sldId="305"/>
        </pc:sldMkLst>
        <pc:spChg chg="mod">
          <ac:chgData name="Madeline Langlois" userId="S::m.langlois_eifi-tech.eu#ext#@uniag1.onmicrosoft.com::e8be1d56-033d-4448-819b-72ce1326116f" providerId="AD" clId="Web-{7050C2CA-4AB9-85C4-5ED2-E998149007BB}" dt="2024-10-14T15:44:56.219" v="9" actId="20577"/>
          <ac:spMkLst>
            <pc:docMk/>
            <pc:sldMk cId="4049728296" sldId="305"/>
            <ac:spMk id="3" creationId="{00000000-0000-0000-0000-000000000000}"/>
          </ac:spMkLst>
        </pc:spChg>
      </pc:sldChg>
      <pc:sldChg chg="modSp">
        <pc:chgData name="Madeline Langlois" userId="S::m.langlois_eifi-tech.eu#ext#@uniag1.onmicrosoft.com::e8be1d56-033d-4448-819b-72ce1326116f" providerId="AD" clId="Web-{7050C2CA-4AB9-85C4-5ED2-E998149007BB}" dt="2024-10-14T15:44:50.422" v="8" actId="20577"/>
        <pc:sldMkLst>
          <pc:docMk/>
          <pc:sldMk cId="2885572513" sldId="306"/>
        </pc:sldMkLst>
        <pc:spChg chg="mod">
          <ac:chgData name="Madeline Langlois" userId="S::m.langlois_eifi-tech.eu#ext#@uniag1.onmicrosoft.com::e8be1d56-033d-4448-819b-72ce1326116f" providerId="AD" clId="Web-{7050C2CA-4AB9-85C4-5ED2-E998149007BB}" dt="2024-10-14T15:44:50.422" v="8" actId="20577"/>
          <ac:spMkLst>
            <pc:docMk/>
            <pc:sldMk cId="2885572513" sldId="306"/>
            <ac:spMk id="3" creationId="{29B82E99-8401-914C-FF78-385CEA300671}"/>
          </ac:spMkLst>
        </pc:spChg>
      </pc:sldChg>
      <pc:sldChg chg="modSp">
        <pc:chgData name="Madeline Langlois" userId="S::m.langlois_eifi-tech.eu#ext#@uniag1.onmicrosoft.com::e8be1d56-033d-4448-819b-72ce1326116f" providerId="AD" clId="Web-{7050C2CA-4AB9-85C4-5ED2-E998149007BB}" dt="2024-10-14T15:46:01.517" v="23" actId="20577"/>
        <pc:sldMkLst>
          <pc:docMk/>
          <pc:sldMk cId="3310770540" sldId="307"/>
        </pc:sldMkLst>
        <pc:spChg chg="mod">
          <ac:chgData name="Madeline Langlois" userId="S::m.langlois_eifi-tech.eu#ext#@uniag1.onmicrosoft.com::e8be1d56-033d-4448-819b-72ce1326116f" providerId="AD" clId="Web-{7050C2CA-4AB9-85C4-5ED2-E998149007BB}" dt="2024-10-14T15:46:01.517" v="23" actId="20577"/>
          <ac:spMkLst>
            <pc:docMk/>
            <pc:sldMk cId="3310770540" sldId="307"/>
            <ac:spMk id="3" creationId="{29B82E99-8401-914C-FF78-385CEA300671}"/>
          </ac:spMkLst>
        </pc:spChg>
      </pc:sldChg>
      <pc:sldChg chg="modSp">
        <pc:chgData name="Madeline Langlois" userId="S::m.langlois_eifi-tech.eu#ext#@uniag1.onmicrosoft.com::e8be1d56-033d-4448-819b-72ce1326116f" providerId="AD" clId="Web-{7050C2CA-4AB9-85C4-5ED2-E998149007BB}" dt="2024-10-14T15:44:40.750" v="5" actId="20577"/>
        <pc:sldMkLst>
          <pc:docMk/>
          <pc:sldMk cId="3635673765" sldId="309"/>
        </pc:sldMkLst>
        <pc:spChg chg="mod">
          <ac:chgData name="Madeline Langlois" userId="S::m.langlois_eifi-tech.eu#ext#@uniag1.onmicrosoft.com::e8be1d56-033d-4448-819b-72ce1326116f" providerId="AD" clId="Web-{7050C2CA-4AB9-85C4-5ED2-E998149007BB}" dt="2024-10-14T15:44:40.750" v="5" actId="20577"/>
          <ac:spMkLst>
            <pc:docMk/>
            <pc:sldMk cId="3635673765" sldId="309"/>
            <ac:spMk id="3" creationId="{29B82E99-8401-914C-FF78-385CEA300671}"/>
          </ac:spMkLst>
        </pc:spChg>
      </pc:sldChg>
      <pc:sldChg chg="modSp">
        <pc:chgData name="Madeline Langlois" userId="S::m.langlois_eifi-tech.eu#ext#@uniag1.onmicrosoft.com::e8be1d56-033d-4448-819b-72ce1326116f" providerId="AD" clId="Web-{7050C2CA-4AB9-85C4-5ED2-E998149007BB}" dt="2024-10-14T15:44:24.532" v="3" actId="20577"/>
        <pc:sldMkLst>
          <pc:docMk/>
          <pc:sldMk cId="1636728484" sldId="310"/>
        </pc:sldMkLst>
        <pc:spChg chg="mod">
          <ac:chgData name="Madeline Langlois" userId="S::m.langlois_eifi-tech.eu#ext#@uniag1.onmicrosoft.com::e8be1d56-033d-4448-819b-72ce1326116f" providerId="AD" clId="Web-{7050C2CA-4AB9-85C4-5ED2-E998149007BB}" dt="2024-10-14T15:44:24.532" v="3" actId="20577"/>
          <ac:spMkLst>
            <pc:docMk/>
            <pc:sldMk cId="1636728484" sldId="310"/>
            <ac:spMk id="3" creationId="{00000000-0000-0000-0000-000000000000}"/>
          </ac:spMkLst>
        </pc:spChg>
      </pc:sldChg>
      <pc:sldChg chg="modSp">
        <pc:chgData name="Madeline Langlois" userId="S::m.langlois_eifi-tech.eu#ext#@uniag1.onmicrosoft.com::e8be1d56-033d-4448-819b-72ce1326116f" providerId="AD" clId="Web-{7050C2CA-4AB9-85C4-5ED2-E998149007BB}" dt="2024-10-14T15:44:18.109" v="2" actId="20577"/>
        <pc:sldMkLst>
          <pc:docMk/>
          <pc:sldMk cId="4137930343" sldId="311"/>
        </pc:sldMkLst>
        <pc:spChg chg="mod">
          <ac:chgData name="Madeline Langlois" userId="S::m.langlois_eifi-tech.eu#ext#@uniag1.onmicrosoft.com::e8be1d56-033d-4448-819b-72ce1326116f" providerId="AD" clId="Web-{7050C2CA-4AB9-85C4-5ED2-E998149007BB}" dt="2024-10-14T15:44:18.109" v="2" actId="20577"/>
          <ac:spMkLst>
            <pc:docMk/>
            <pc:sldMk cId="4137930343" sldId="311"/>
            <ac:spMk id="3" creationId="{29B82E99-8401-914C-FF78-385CEA300671}"/>
          </ac:spMkLst>
        </pc:spChg>
      </pc:sldChg>
      <pc:sldChg chg="modSp">
        <pc:chgData name="Madeline Langlois" userId="S::m.langlois_eifi-tech.eu#ext#@uniag1.onmicrosoft.com::e8be1d56-033d-4448-819b-72ce1326116f" providerId="AD" clId="Web-{7050C2CA-4AB9-85C4-5ED2-E998149007BB}" dt="2024-10-14T15:44:31.406" v="4" actId="20577"/>
        <pc:sldMkLst>
          <pc:docMk/>
          <pc:sldMk cId="1590653327" sldId="312"/>
        </pc:sldMkLst>
        <pc:spChg chg="mod">
          <ac:chgData name="Madeline Langlois" userId="S::m.langlois_eifi-tech.eu#ext#@uniag1.onmicrosoft.com::e8be1d56-033d-4448-819b-72ce1326116f" providerId="AD" clId="Web-{7050C2CA-4AB9-85C4-5ED2-E998149007BB}" dt="2024-10-14T15:44:31.406" v="4" actId="20577"/>
          <ac:spMkLst>
            <pc:docMk/>
            <pc:sldMk cId="1590653327" sldId="312"/>
            <ac:spMk id="3" creationId="{29B82E99-8401-914C-FF78-385CEA300671}"/>
          </ac:spMkLst>
        </pc:spChg>
      </pc:sldChg>
    </pc:docChg>
  </pc:docChgLst>
  <pc:docChgLst>
    <pc:chgData name="Alexandros Koumanis" userId="S::akoumanis@thefoundation.gr::a2199586-ecdd-4170-91ec-54a1812fdf7d" providerId="AD" clId="Web-{B26EC3AE-9337-6DD3-9558-007E1C48BDC6}"/>
    <pc:docChg chg="modSld">
      <pc:chgData name="Alexandros Koumanis" userId="S::akoumanis@thefoundation.gr::a2199586-ecdd-4170-91ec-54a1812fdf7d" providerId="AD" clId="Web-{B26EC3AE-9337-6DD3-9558-007E1C48BDC6}" dt="2024-06-25T11:15:28.405" v="6" actId="1076"/>
      <pc:docMkLst>
        <pc:docMk/>
      </pc:docMkLst>
      <pc:sldChg chg="addSp modSp">
        <pc:chgData name="Alexandros Koumanis" userId="S::akoumanis@thefoundation.gr::a2199586-ecdd-4170-91ec-54a1812fdf7d" providerId="AD" clId="Web-{B26EC3AE-9337-6DD3-9558-007E1C48BDC6}" dt="2024-06-25T11:15:28.405" v="6" actId="1076"/>
        <pc:sldMkLst>
          <pc:docMk/>
          <pc:sldMk cId="1605500588" sldId="257"/>
        </pc:sldMkLst>
        <pc:spChg chg="add mod">
          <ac:chgData name="Alexandros Koumanis" userId="S::akoumanis@thefoundation.gr::a2199586-ecdd-4170-91ec-54a1812fdf7d" providerId="AD" clId="Web-{B26EC3AE-9337-6DD3-9558-007E1C48BDC6}" dt="2024-06-25T11:15:28.405" v="6" actId="1076"/>
          <ac:spMkLst>
            <pc:docMk/>
            <pc:sldMk cId="1605500588" sldId="257"/>
            <ac:spMk id="3" creationId="{8B30B3A7-6586-F57C-654F-63A89D15E2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06F83-4F5D-4D5E-A16C-3B88ECE4DD24}" type="datetimeFigureOut">
              <a:rPr lang="el-GR" smtClean="0"/>
              <a:t>14/10/2024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2708B-D705-4B26-90F3-2A92C02B34B6}" type="slidenum">
              <a:rPr lang="el-GR" smtClean="0"/>
              <a:t>‹Nr.›</a:t>
            </a:fld>
            <a:endParaRPr lang="el-GR"/>
          </a:p>
        </p:txBody>
      </p:sp>
    </p:spTree>
    <p:extLst>
      <p:ext uri="{BB962C8B-B14F-4D97-AF65-F5344CB8AC3E}">
        <p14:creationId xmlns:p14="http://schemas.microsoft.com/office/powerpoint/2010/main" val="300330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272171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39786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372421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190894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45868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288777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342365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165386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77161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352184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3372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449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78371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19108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70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60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8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‹Nr.›</a:t>
            </a:fld>
            <a:endParaRPr lang="en-GB"/>
          </a:p>
        </p:txBody>
      </p:sp>
    </p:spTree>
    <p:extLst>
      <p:ext uri="{BB962C8B-B14F-4D97-AF65-F5344CB8AC3E}">
        <p14:creationId xmlns:p14="http://schemas.microsoft.com/office/powerpoint/2010/main" val="124518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89954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‹Nr.›</a:t>
            </a:fld>
            <a:endParaRPr lang="en-GB"/>
          </a:p>
        </p:txBody>
      </p:sp>
    </p:spTree>
    <p:extLst>
      <p:ext uri="{BB962C8B-B14F-4D97-AF65-F5344CB8AC3E}">
        <p14:creationId xmlns:p14="http://schemas.microsoft.com/office/powerpoint/2010/main" val="25586645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ff.org/" TargetMode="External"/><Relationship Id="rId2" Type="http://schemas.openxmlformats.org/officeDocument/2006/relationships/hyperlink" Target="https://www.internetsociet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sc.gov.uk/files/Using-passwords-protect-devices-data-infographic.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ataprotection.ie/en/individuals/rights-individuals-under-general-data-protection-regul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file:///C:\Users\User\Desktop\Study%20on%20the%20availability%20of%20trustworthy%20online%20privacy%20tools%20for%20the%20general%20publi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is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rmAutofit fontScale="90000"/>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 </a:t>
            </a:r>
            <a:r>
              <a:rPr lang="sk-SK" b="1" dirty="0" err="1">
                <a:solidFill>
                  <a:srgbClr val="FFAA5A"/>
                </a:solidFill>
                <a:latin typeface="+mn-lt"/>
                <a:ea typeface="Cambria" panose="02040503050406030204" pitchFamily="18" charset="0"/>
                <a:cs typeface="Calibri" panose="020F0502020204030204" pitchFamily="34" charset="0"/>
              </a:rPr>
              <a:t>Bürgerschaft </a:t>
            </a:r>
            <a:r>
              <a:rPr lang="en-US"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Online-Sicherheit </a:t>
            </a:r>
            <a:r>
              <a:rPr lang="sk-SK" b="1" dirty="0">
                <a:solidFill>
                  <a:srgbClr val="FFAA5A"/>
                </a:solidFill>
                <a:latin typeface="+mn-lt"/>
                <a:ea typeface="Cambria" panose="02040503050406030204" pitchFamily="18" charset="0"/>
                <a:cs typeface="Calibri" panose="020F0502020204030204" pitchFamily="34" charset="0"/>
              </a:rPr>
              <a:t>und </a:t>
            </a:r>
            <a:r>
              <a:rPr lang="sk-SK" b="1" dirty="0" err="1">
                <a:solidFill>
                  <a:srgbClr val="FFAA5A"/>
                </a:solidFill>
                <a:latin typeface="+mn-lt"/>
                <a:ea typeface="Cambria" panose="02040503050406030204" pitchFamily="18" charset="0"/>
                <a:cs typeface="Calibri" panose="020F0502020204030204" pitchFamily="34" charset="0"/>
              </a:rPr>
              <a:t>digitale Rechte</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Aufbau digitaler Resilienz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indem wir digitales Wohlbefinden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und Sicherheit für alle zugänglich machen</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en-US">
                <a:latin typeface="Aptos" panose="020B0004020202020204" pitchFamily="34" charset="0"/>
                <a:ea typeface="Cambria"/>
              </a:rPr>
              <a:t>Datenerfassung verstehen </a:t>
            </a:r>
            <a:br>
              <a:rPr lang="en-US">
                <a:latin typeface="Aptos" panose="020B0004020202020204" pitchFamily="34" charset="0"/>
                <a:ea typeface="Cambria"/>
              </a:rPr>
            </a:br>
            <a:r>
              <a:rPr lang="en-US" sz="3100">
                <a:latin typeface="Aptos" panose="020B0004020202020204" pitchFamily="34" charset="0"/>
                <a:ea typeface="Cambria"/>
              </a:rPr>
              <a:t>Entmystifizierung der Datenerhebung</a:t>
            </a:r>
            <a:endParaRPr lang="en-US">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711842"/>
            <a:ext cx="10745263" cy="4869711"/>
          </a:xfrm>
        </p:spPr>
        <p:txBody>
          <a:bodyPr vert="horz" lIns="91440" tIns="45720" rIns="91440" bIns="45720" rtlCol="0" anchor="t">
            <a:normAutofit/>
          </a:bodyPr>
          <a:lstStyle/>
          <a:p>
            <a:pPr marL="0" indent="0" algn="just">
              <a:buNone/>
            </a:pPr>
            <a:r>
              <a:rPr lang="en-GB" dirty="0">
                <a:latin typeface="Aptos"/>
                <a:ea typeface="Cambria"/>
              </a:rPr>
              <a:t>Jeder Klick, jedes Like und jede Suche kann nachverfolgt werden. Verstehen und verwalten Sie die Daten, die Sie weitergeben, indem Sie Datenschutzrichtlinien lesen, datenschutzfreundliche Tools verwenden und Cookies und Tracking kontrollieren.</a:t>
            </a:r>
          </a:p>
          <a:p>
            <a:pPr algn="just"/>
            <a:r>
              <a:rPr lang="en-GB" b="1" dirty="0">
                <a:latin typeface="Aptos"/>
                <a:ea typeface="Cambria"/>
              </a:rPr>
              <a:t>Was wäre wenn? Szenario: </a:t>
            </a:r>
            <a:r>
              <a:rPr lang="en-GB" dirty="0">
                <a:latin typeface="Aptos"/>
                <a:ea typeface="Cambria"/>
              </a:rPr>
              <a:t>Wenn alle Ihre Online-Suchen des letzten Jahres veröffentlicht würden, was würden sie über Sie verraten?</a:t>
            </a:r>
          </a:p>
          <a:p>
            <a:pPr algn="just"/>
            <a:r>
              <a:rPr lang="en-GB" b="1" dirty="0">
                <a:latin typeface="Aptos"/>
                <a:ea typeface="Cambria"/>
              </a:rPr>
              <a:t>Expertenmeinung: </a:t>
            </a:r>
            <a:r>
              <a:rPr lang="en-GB" dirty="0">
                <a:latin typeface="Aptos"/>
                <a:ea typeface="Cambria"/>
              </a:rPr>
              <a:t>"Datenschutz ist keine Option, und er sollte nicht der Preis sein, den wir akzeptieren, um ins Internet zu kommen." - Gary Kovacs, ehemaliger CEO von Mozilla.</a:t>
            </a:r>
          </a:p>
        </p:txBody>
      </p:sp>
    </p:spTree>
    <p:extLst>
      <p:ext uri="{BB962C8B-B14F-4D97-AF65-F5344CB8AC3E}">
        <p14:creationId xmlns:p14="http://schemas.microsoft.com/office/powerpoint/2010/main" val="288557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Das Recht auf Vergessenwerden: </a:t>
            </a:r>
            <a:br>
              <a:rPr lang="sk-SK" sz="4000" dirty="0">
                <a:latin typeface="Aptos" panose="020B0004020202020204" pitchFamily="34" charset="0"/>
                <a:ea typeface="Cambria"/>
              </a:rPr>
            </a:br>
            <a:r>
              <a:rPr lang="en-GB" sz="2800" dirty="0">
                <a:latin typeface="Aptos" panose="020B0004020202020204" pitchFamily="34" charset="0"/>
                <a:ea typeface="Cambria"/>
              </a:rPr>
              <a:t>Machen Sie von Ihrem Recht auf Vergessenwerden Gebrauch</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chor="t">
            <a:normAutofit/>
          </a:bodyPr>
          <a:lstStyle/>
          <a:p>
            <a:pPr algn="just"/>
            <a:r>
              <a:rPr lang="en-GB" sz="2200" dirty="0">
                <a:latin typeface="Aptos"/>
                <a:ea typeface="Cambria"/>
              </a:rPr>
              <a:t>Das Recht auf Vergessenwerden gibt Ihnen die Möglichkeit, unter bestimmten Bedingungen die Löschung personenbezogener Daten in Suchmaschinen zu beantragen und so die Kontrolle über Ihren digitalen Fußabdruck zu erhalten.</a:t>
            </a:r>
          </a:p>
          <a:p>
            <a:pPr lvl="1" algn="just">
              <a:buClr>
                <a:schemeClr val="accent2"/>
              </a:buClr>
              <a:buFont typeface="Wingdings" panose="05000000000000000000" pitchFamily="2" charset="2"/>
              <a:buChar char="§"/>
            </a:pPr>
            <a:r>
              <a:rPr lang="en-GB" sz="2200" b="1" dirty="0">
                <a:latin typeface="Aptos"/>
                <a:ea typeface="Cambria"/>
              </a:rPr>
              <a:t>Kurzer Tipp: </a:t>
            </a:r>
            <a:r>
              <a:rPr lang="en-GB" sz="2200" dirty="0">
                <a:latin typeface="Aptos"/>
                <a:ea typeface="Cambria"/>
              </a:rPr>
              <a:t>Um das Recht auf Vergessenwerden geltend zu machen, müssen Sie bestimmte URLs identifizieren, die veraltete oder irrelevante personenbezogene Daten enthalten, und das Verfahren der Suchmaschine für Löschanträge befolgen.</a:t>
            </a:r>
          </a:p>
          <a:p>
            <a:pPr lvl="1" algn="just">
              <a:buClr>
                <a:schemeClr val="accent2"/>
              </a:buClr>
              <a:buFont typeface="Wingdings" panose="05000000000000000000" pitchFamily="2" charset="2"/>
              <a:buChar char="§"/>
            </a:pPr>
            <a:r>
              <a:rPr lang="en-GB" sz="2200" b="1" dirty="0">
                <a:latin typeface="Aptos"/>
                <a:ea typeface="Cambria"/>
              </a:rPr>
              <a:t>Herausfordernde Frage: </a:t>
            </a:r>
            <a:r>
              <a:rPr lang="en-GB" sz="2200" dirty="0">
                <a:latin typeface="Aptos"/>
                <a:ea typeface="Cambria"/>
              </a:rPr>
              <a:t>Welche Art von Informationen können nach dem Recht auf Vergessenwerden gelöscht werden? A) Peinliche Fotos aus sozialen Medien B) Öffentliche Aufzeichnungen C) Veraltete oder irrelevante Informationen</a:t>
            </a:r>
          </a:p>
          <a:p>
            <a:pPr lvl="1" algn="just">
              <a:buClr>
                <a:schemeClr val="accent2"/>
              </a:buClr>
              <a:buFont typeface="Wingdings" panose="05000000000000000000" pitchFamily="2" charset="2"/>
              <a:buChar char="§"/>
            </a:pPr>
            <a:r>
              <a:rPr lang="en-GB" sz="2200" b="1" dirty="0">
                <a:latin typeface="Aptos"/>
                <a:ea typeface="Cambria"/>
              </a:rPr>
              <a:t>Expertenmeinung: </a:t>
            </a:r>
            <a:r>
              <a:rPr lang="en-GB" sz="2200" dirty="0">
                <a:latin typeface="Aptos"/>
                <a:ea typeface="Cambria"/>
              </a:rPr>
              <a:t>"Das Recht auf Vergessenwerden spiegelt den Anspruch einer Person wider, bestimmte Daten löschen zu lassen, damit Dritte sie nicht mehr zurückverfolgen können." - Viviane Reding, ehemalige Vizepräsidentin der Europäischen Kommission.</a:t>
            </a:r>
          </a:p>
        </p:txBody>
      </p:sp>
    </p:spTree>
    <p:extLst>
      <p:ext uri="{BB962C8B-B14F-4D97-AF65-F5344CB8AC3E}">
        <p14:creationId xmlns:p14="http://schemas.microsoft.com/office/powerpoint/2010/main" val="331077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Digitale Belästigung und wie man sie bekämpft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en-GB" sz="2600" dirty="0">
                <a:latin typeface="Aptos" panose="020B0004020202020204" pitchFamily="34" charset="0"/>
                <a:ea typeface="Cambria"/>
              </a:rPr>
              <a:t>Digitale Belästigung, von Cybermobbing bis zu Online-Stalking, kann emotional belastend und gefährlich sein. Nutzen Sie Plattform-Tools, um Ihr digitales Wohlbefinden zu blockieren, zu melden und zu schützen, und wenden Sie sich bei Bedarf an Unterstützungsnetzwerke.</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Kurzer Tipp: </a:t>
            </a:r>
            <a:r>
              <a:rPr lang="en-GB" sz="2600" dirty="0">
                <a:latin typeface="Aptos" panose="020B0004020202020204" pitchFamily="34" charset="0"/>
                <a:ea typeface="Cambria"/>
              </a:rPr>
              <a:t>Dokumentieren Sie alle Fälle von Belästigung, bevor Sie sie blockieren oder melden, da sie möglicherweise als Beweismittel benötigt werden.</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Was wäre wenn? Szenario: </a:t>
            </a:r>
            <a:r>
              <a:rPr lang="en-GB" sz="2600" dirty="0">
                <a:latin typeface="Aptos" panose="020B0004020202020204" pitchFamily="34" charset="0"/>
                <a:ea typeface="Cambria"/>
              </a:rPr>
              <a:t>Stellen Sie sich vor, jede negative Online-Interaktion würde eine physische Spur hinterlassen. Wie würden Sie sich schützen?</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Expertenmeinung: </a:t>
            </a:r>
            <a:r>
              <a:rPr lang="en-GB" sz="2600" dirty="0">
                <a:latin typeface="Aptos" panose="020B0004020202020204" pitchFamily="34" charset="0"/>
                <a:ea typeface="Cambria"/>
              </a:rPr>
              <a:t>"Online-Belästigung wirkt sich auch offline aus. Die Anzeichen zu erkennen und zu wissen, wie man darauf reagiert, ist entscheidend für unsere digitale Gesundheit." - Monica Lewinsky, Aktivistin gegen Mobbing</a:t>
            </a:r>
          </a:p>
        </p:txBody>
      </p:sp>
    </p:spTree>
    <p:extLst>
      <p:ext uri="{BB962C8B-B14F-4D97-AF65-F5344CB8AC3E}">
        <p14:creationId xmlns:p14="http://schemas.microsoft.com/office/powerpoint/2010/main" val="216154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Umfassende verschlüsselte Kommunikation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chor="t">
            <a:normAutofit/>
          </a:bodyPr>
          <a:lstStyle/>
          <a:p>
            <a:pPr algn="just"/>
            <a:r>
              <a:rPr lang="en-GB" sz="2200" dirty="0">
                <a:latin typeface="Aptos"/>
                <a:ea typeface="Cambria"/>
              </a:rPr>
              <a:t>Die Verschlüsselung stellt sicher, dass nur der gewünschte Empfänger Ihre Nachrichten lesen kann. Verwenden Sie verschlüsselte Messaging-Apps, um Ihre Unterhaltungen vor Abhörern zu schützen.</a:t>
            </a:r>
          </a:p>
          <a:p>
            <a:pPr lvl="1" algn="just">
              <a:buClr>
                <a:schemeClr val="accent2"/>
              </a:buClr>
              <a:buFont typeface="Wingdings" panose="05000000000000000000" pitchFamily="2" charset="2"/>
              <a:buChar char="§"/>
            </a:pPr>
            <a:r>
              <a:rPr lang="en-GB" sz="2200" b="1" dirty="0">
                <a:latin typeface="Aptos"/>
                <a:ea typeface="Cambria"/>
              </a:rPr>
              <a:t>Kurzer Tipp: </a:t>
            </a:r>
            <a:r>
              <a:rPr lang="en-GB" sz="2200" dirty="0">
                <a:latin typeface="Aptos"/>
                <a:ea typeface="Cambria"/>
              </a:rPr>
              <a:t>Suchen Sie nach Messaging-Apps, die standardmäßig eine Ende-zu-Ende-Verschlüsselung für die gesamte Kommunikation anbieten.</a:t>
            </a:r>
          </a:p>
          <a:p>
            <a:pPr lvl="1" algn="just">
              <a:buClr>
                <a:schemeClr val="accent2"/>
              </a:buClr>
              <a:buFont typeface="Wingdings" panose="05000000000000000000" pitchFamily="2" charset="2"/>
              <a:buChar char="§"/>
            </a:pPr>
            <a:r>
              <a:rPr lang="en-GB" sz="2200" b="1" dirty="0">
                <a:latin typeface="Aptos"/>
                <a:ea typeface="Cambria"/>
              </a:rPr>
              <a:t>Herausfordernde Frage: </a:t>
            </a:r>
            <a:r>
              <a:rPr lang="en-GB" sz="2200" dirty="0">
                <a:latin typeface="Aptos"/>
                <a:ea typeface="Cambria"/>
              </a:rPr>
              <a:t>Warum ist die Ende-zu-Ende-Verschlüsselung wichtig für Ihre digitale Privatsphäre? A) Sie lässt Nachrichten cool aussehen B) Sie verhindert, dass jemand anderes als der Empfänger Ihre Nachrichten lesen kann C) Sie beschleunigt Ihre Internetverbindung</a:t>
            </a:r>
          </a:p>
          <a:p>
            <a:pPr lvl="1" algn="just">
              <a:buClr>
                <a:schemeClr val="accent2"/>
              </a:buClr>
              <a:buFont typeface="Wingdings" panose="05000000000000000000" pitchFamily="2" charset="2"/>
              <a:buChar char="§"/>
            </a:pPr>
            <a:r>
              <a:rPr lang="en-GB" sz="2200" b="1" dirty="0">
                <a:latin typeface="Aptos"/>
                <a:ea typeface="Cambria"/>
              </a:rPr>
              <a:t>Expertenmeinung: </a:t>
            </a:r>
            <a:r>
              <a:rPr lang="en-GB" sz="2200" dirty="0">
                <a:latin typeface="Aptos"/>
                <a:ea typeface="Cambria"/>
              </a:rPr>
              <a:t>"In einer Zeit, in der persönliche Daten von Betrügern und anderen missbraucht werden können, die es auf Ihre persönlichen Informationen abgesehen haben, ist Verschlüsselung der Schlüssel zum Erfolg." - Edward Snowden, Verfechter des Datenschutzes.</a:t>
            </a:r>
          </a:p>
        </p:txBody>
      </p:sp>
    </p:spTree>
    <p:extLst>
      <p:ext uri="{BB962C8B-B14F-4D97-AF65-F5344CB8AC3E}">
        <p14:creationId xmlns:p14="http://schemas.microsoft.com/office/powerpoint/2010/main" val="363567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a:bodyPr>
          <a:lstStyle/>
          <a:p>
            <a:pPr algn="l">
              <a:spcAft>
                <a:spcPts val="600"/>
              </a:spcAft>
            </a:pPr>
            <a:r>
              <a:rPr lang="en-GB" sz="4000" dirty="0">
                <a:latin typeface="Aptos" panose="020B0004020202020204" pitchFamily="34" charset="0"/>
                <a:cs typeface="Calibri" panose="020F0502020204030204" pitchFamily="34" charset="0"/>
              </a:rPr>
              <a:t>Sichere Online-Transaktionen</a:t>
            </a:r>
          </a:p>
        </p:txBody>
      </p:sp>
      <p:sp>
        <p:nvSpPr>
          <p:cNvPr id="3" name="Content Placeholder 2"/>
          <p:cNvSpPr>
            <a:spLocks noGrp="1"/>
          </p:cNvSpPr>
          <p:nvPr>
            <p:ph idx="1"/>
          </p:nvPr>
        </p:nvSpPr>
        <p:spPr>
          <a:xfrm>
            <a:off x="375024" y="1208652"/>
            <a:ext cx="8014064" cy="5160250"/>
          </a:xfrm>
        </p:spPr>
        <p:txBody>
          <a:bodyPr vert="horz" lIns="91440" tIns="45720" rIns="91440" bIns="45720" rtlCol="0" anchor="t">
            <a:noAutofit/>
          </a:bodyPr>
          <a:lstStyle/>
          <a:p>
            <a:pPr algn="just">
              <a:spcAft>
                <a:spcPts val="600"/>
              </a:spcAft>
            </a:pPr>
            <a:r>
              <a:rPr lang="en-GB" sz="2400" dirty="0">
                <a:latin typeface="Aptos"/>
                <a:ea typeface="Cambria"/>
              </a:rPr>
              <a:t>Online-Transaktionen sind bequem, können aber Risiken wie Betrug und Identitätsdiebstahl bergen. Stellen Sie sicher, dass Websites HTTPS verwenden und seien Sie vorsichtig mit finanziellen Informationen.</a:t>
            </a:r>
          </a:p>
          <a:p>
            <a:pPr lvl="1" algn="just">
              <a:spcAft>
                <a:spcPts val="600"/>
              </a:spcAft>
              <a:buClr>
                <a:schemeClr val="accent2"/>
              </a:buClr>
              <a:buFont typeface="Wingdings" panose="05000000000000000000" pitchFamily="2" charset="2"/>
              <a:buChar char="§"/>
            </a:pPr>
            <a:r>
              <a:rPr lang="en-GB" b="1" dirty="0">
                <a:latin typeface="Aptos"/>
              </a:rPr>
              <a:t>Kurzer Tipp: </a:t>
            </a:r>
            <a:r>
              <a:rPr lang="en-GB" dirty="0">
                <a:latin typeface="Aptos"/>
              </a:rPr>
              <a:t>Verwenden Sie für Online-Einkäufe eine spezielle Kreditkarte mit einem niedrigen Limit, um das Betrugsrisiko zu begrenzen.</a:t>
            </a:r>
          </a:p>
          <a:p>
            <a:pPr lvl="1" algn="just">
              <a:spcAft>
                <a:spcPts val="600"/>
              </a:spcAft>
              <a:buClr>
                <a:schemeClr val="accent2"/>
              </a:buClr>
              <a:buFont typeface="Wingdings" panose="05000000000000000000" pitchFamily="2" charset="2"/>
              <a:buChar char="§"/>
            </a:pPr>
            <a:r>
              <a:rPr lang="en-GB" b="1" dirty="0">
                <a:latin typeface="Aptos"/>
              </a:rPr>
              <a:t>Was wäre wenn? Szenario: </a:t>
            </a:r>
            <a:r>
              <a:rPr lang="en-GB" dirty="0">
                <a:latin typeface="Aptos"/>
              </a:rPr>
              <a:t>Wenn Ihre Online-Einkaufsgewohnheiten aufgedeckt würden, was würde das über Ihren Ansatz in Sachen Sicherheit aussagen?</a:t>
            </a:r>
          </a:p>
          <a:p>
            <a:pPr lvl="1" algn="just">
              <a:spcAft>
                <a:spcPts val="600"/>
              </a:spcAft>
              <a:buClr>
                <a:schemeClr val="accent2"/>
              </a:buClr>
              <a:buFont typeface="Wingdings" panose="05000000000000000000" pitchFamily="2" charset="2"/>
              <a:buChar char="§"/>
            </a:pPr>
            <a:r>
              <a:rPr lang="en-GB" b="1" dirty="0">
                <a:latin typeface="Aptos"/>
              </a:rPr>
              <a:t>Expertenmeinung: </a:t>
            </a:r>
            <a:r>
              <a:rPr lang="en-GB" dirty="0">
                <a:latin typeface="Aptos"/>
              </a:rPr>
              <a:t>"Die Sicherheit Ihrer persönlichen Daten hängt ebenso sehr von Ihren Praktiken wie von der Sicherheit der Website ab." - Bruce Schneier, Sicherheitstechnologe.</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555EE17A-BDD3-F94A-8593-5C494932D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805" y="1933678"/>
            <a:ext cx="2580828" cy="2652234"/>
          </a:xfrm>
          <a:prstGeom prst="rect">
            <a:avLst/>
          </a:prstGeom>
        </p:spPr>
      </p:pic>
    </p:spTree>
    <p:extLst>
      <p:ext uri="{BB962C8B-B14F-4D97-AF65-F5344CB8AC3E}">
        <p14:creationId xmlns:p14="http://schemas.microsoft.com/office/powerpoint/2010/main" val="163672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Digitale Kompetenz für alle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chor="t">
            <a:noAutofit/>
          </a:bodyPr>
          <a:lstStyle/>
          <a:p>
            <a:pPr algn="just"/>
            <a:r>
              <a:rPr lang="en-GB" sz="2000" dirty="0">
                <a:latin typeface="Aptos"/>
                <a:ea typeface="Cambria"/>
              </a:rPr>
              <a:t>Bei der digitalen Kompetenz geht es nicht nur darum, zu wissen, wie man die Technologie nutzt, sondern auch darum, ihre Auswirkungen auf die Privatsphäre, die Sicherheit und die Gesellschaft zu erkennen. Unterstützen Sie Bildungsinitiativen zum Aufbau einer sichereren, besser informierten digitalen Welt.</a:t>
            </a:r>
          </a:p>
          <a:p>
            <a:pPr lvl="1" algn="just">
              <a:buClr>
                <a:schemeClr val="accent2"/>
              </a:buClr>
              <a:buFont typeface="Wingdings" panose="05000000000000000000" pitchFamily="2" charset="2"/>
              <a:buChar char="§"/>
            </a:pPr>
            <a:r>
              <a:rPr lang="en-GB" sz="2000" b="1" dirty="0">
                <a:latin typeface="Aptos"/>
                <a:ea typeface="Cambria"/>
              </a:rPr>
              <a:t>Kurzer Tipp: </a:t>
            </a:r>
            <a:r>
              <a:rPr lang="en-GB" sz="2000" dirty="0">
                <a:latin typeface="Aptos"/>
                <a:ea typeface="Cambria"/>
              </a:rPr>
              <a:t>Nehmen Sie an Workshops und Webinaren zur digitalen Kompetenz teil, um über die neuesten Entwicklungen im Bereich Online-Sicherheit und digitale Rechte informiert zu bleiben.</a:t>
            </a:r>
          </a:p>
          <a:p>
            <a:pPr lvl="1" algn="just">
              <a:buClr>
                <a:schemeClr val="accent2"/>
              </a:buClr>
              <a:buFont typeface="Wingdings" panose="05000000000000000000" pitchFamily="2" charset="2"/>
              <a:buChar char="§"/>
            </a:pPr>
            <a:r>
              <a:rPr lang="en-GB" sz="2000" b="1" dirty="0">
                <a:latin typeface="Aptos"/>
                <a:ea typeface="Cambria"/>
              </a:rPr>
              <a:t>Herausforderung Frage: </a:t>
            </a:r>
            <a:r>
              <a:rPr lang="en-GB" sz="2000" dirty="0">
                <a:latin typeface="Aptos"/>
                <a:ea typeface="Cambria"/>
              </a:rPr>
              <a:t>Wie trägt die Verbesserung der digitalen Kompetenz zur Online-Sicherheit bei? A) Durch die Erhöhung der Bildschirmzeit B) Durch die Verbesserung der Fähigkeit, Cyber-Bedrohungen zu erkennen und zu entschärfen C) Durch die Verbesserung der Internetgeschwindigkeit</a:t>
            </a:r>
          </a:p>
          <a:p>
            <a:pPr lvl="1" algn="just">
              <a:buClr>
                <a:schemeClr val="accent2"/>
              </a:buClr>
              <a:buFont typeface="Wingdings" panose="05000000000000000000" pitchFamily="2" charset="2"/>
              <a:buChar char="§"/>
            </a:pPr>
            <a:r>
              <a:rPr lang="en-GB" sz="2000" b="1" dirty="0">
                <a:latin typeface="Aptos"/>
                <a:ea typeface="Cambria"/>
              </a:rPr>
              <a:t>Expertenmeinung: </a:t>
            </a:r>
            <a:r>
              <a:rPr lang="en-GB" sz="2000" dirty="0">
                <a:latin typeface="Aptos"/>
                <a:ea typeface="Cambria"/>
              </a:rPr>
              <a:t>"Digitale Kompetenz geht über Funktionalität hinaus; es geht um kritisches Denken und fundierte Online-Entscheidungen". - Danah Boyd, Wissenschaftlerin für soziale Medien.</a:t>
            </a:r>
          </a:p>
        </p:txBody>
      </p:sp>
    </p:spTree>
    <p:extLst>
      <p:ext uri="{BB962C8B-B14F-4D97-AF65-F5344CB8AC3E}">
        <p14:creationId xmlns:p14="http://schemas.microsoft.com/office/powerpoint/2010/main" val="413793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7" y="290698"/>
            <a:ext cx="10967353" cy="857885"/>
          </a:xfrm>
        </p:spPr>
        <p:txBody>
          <a:bodyPr>
            <a:noAutofit/>
          </a:bodyPr>
          <a:lstStyle/>
          <a:p>
            <a:pPr algn="l"/>
            <a:r>
              <a:rPr lang="en-GB" sz="3200" dirty="0">
                <a:latin typeface="Aptos" panose="020B0004020202020204" pitchFamily="34" charset="0"/>
                <a:ea typeface="Cambria"/>
              </a:rPr>
              <a:t>Die digitale Zukunft gestalten: Ihre Rolle in der digitalen Zukunft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chor="t">
            <a:normAutofit/>
          </a:bodyPr>
          <a:lstStyle/>
          <a:p>
            <a:pPr algn="just"/>
            <a:r>
              <a:rPr lang="en-GB" sz="2400" dirty="0">
                <a:latin typeface="Aptos"/>
                <a:ea typeface="Cambria"/>
              </a:rPr>
              <a:t>Jede Online-Aktion trägt dazu bei, die digitale Welt zu gestalten. Setzen Sie sich für Maßnahmen zum Schutz der Privatsphäre und zur Förderung der Gleichberechtigung ein und nutzen Sie Ihre Macht als digitaler Bürger, um den Wandel zu beeinflussen.</a:t>
            </a:r>
          </a:p>
          <a:p>
            <a:pPr lvl="1" algn="just">
              <a:buClr>
                <a:schemeClr val="accent2"/>
              </a:buClr>
              <a:buFont typeface="Wingdings" panose="05000000000000000000" pitchFamily="2" charset="2"/>
              <a:buChar char="§"/>
            </a:pPr>
            <a:r>
              <a:rPr lang="en-GB" b="1" dirty="0">
                <a:latin typeface="Aptos"/>
                <a:ea typeface="Cambria"/>
              </a:rPr>
              <a:t>Kurzer Tipp: </a:t>
            </a:r>
            <a:r>
              <a:rPr lang="en-GB" dirty="0">
                <a:latin typeface="Aptos"/>
                <a:ea typeface="Cambria"/>
              </a:rPr>
              <a:t>Engagieren Sie sich bei Organisationen für digitale Rechte und beteiligen Sie sich an Kampagnen, die sich für Reformen im Bereich des Online-Datenschutzes und der Sicherheit einsetzen.</a:t>
            </a:r>
          </a:p>
          <a:p>
            <a:pPr lvl="1" algn="just">
              <a:buClr>
                <a:schemeClr val="accent2"/>
              </a:buClr>
              <a:buFont typeface="Wingdings" panose="05000000000000000000" pitchFamily="2" charset="2"/>
              <a:buChar char="§"/>
            </a:pPr>
            <a:r>
              <a:rPr lang="en-GB" b="1" dirty="0">
                <a:latin typeface="Aptos"/>
                <a:ea typeface="Cambria"/>
              </a:rPr>
              <a:t>Was wäre wenn? Szenario: </a:t>
            </a:r>
            <a:r>
              <a:rPr lang="en-GB" dirty="0">
                <a:latin typeface="Aptos"/>
                <a:ea typeface="Cambria"/>
              </a:rPr>
              <a:t>Was wäre, wenn Ihr digitales Handeln heute die Datenschutzlandschaft des Internets von morgen bestimmen würde?</a:t>
            </a:r>
          </a:p>
          <a:p>
            <a:pPr lvl="1" algn="just">
              <a:buClr>
                <a:schemeClr val="accent2"/>
              </a:buClr>
              <a:buFont typeface="Wingdings" panose="05000000000000000000" pitchFamily="2" charset="2"/>
              <a:buChar char="§"/>
            </a:pPr>
            <a:r>
              <a:rPr lang="en-GB" b="1" dirty="0">
                <a:latin typeface="Aptos"/>
                <a:ea typeface="Cambria"/>
              </a:rPr>
              <a:t>Expertenmeinung: </a:t>
            </a:r>
            <a:r>
              <a:rPr lang="en-GB" dirty="0">
                <a:latin typeface="Aptos"/>
                <a:ea typeface="Cambria"/>
              </a:rPr>
              <a:t>"Wir alle haben ein Interesse am digitalen Zeitalter. Wie wir heute mit der Technologie umgehen, wird unsere gemeinsame Zukunft prägen." - Tim Berners-Lee, Erfinder des World Wide Web.</a:t>
            </a:r>
          </a:p>
        </p:txBody>
      </p:sp>
    </p:spTree>
    <p:extLst>
      <p:ext uri="{BB962C8B-B14F-4D97-AF65-F5344CB8AC3E}">
        <p14:creationId xmlns:p14="http://schemas.microsoft.com/office/powerpoint/2010/main" val="15906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Freie Lizenz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hier entwickelte Produkt im Rahmen des Projekts "Building Digital Resilience by Making Digital Wellbeing and Security Accessible to All 2022-2-SK01-KA220-ADU-000096888" wurde mit Unterstützung der Europäischen Kommission entwickelt und gibt ausschließlich die Meinung des Autors wieder. Die Europäische Kommission ist nicht für den Inhalt der Dokumente verantwortlich.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 Veröffentlichung steht unter der Creative Commons Lizenz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muss</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Werk darf nicht zu kommerziellen Zwecken verwendet werden.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Haftungsausschluss: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815089"/>
          </a:xfrm>
        </p:spPr>
        <p:txBody>
          <a:bodyPr>
            <a:normAutofit/>
          </a:bodyPr>
          <a:lstStyle/>
          <a:p>
            <a:pPr algn="l"/>
            <a:r>
              <a:rPr lang="en-US" sz="4400" dirty="0">
                <a:latin typeface="Aptos" panose="020B0004020202020204" pitchFamily="34" charset="0"/>
                <a:cs typeface="Calibri Light" panose="020F0302020204030204" pitchFamily="34" charset="0"/>
              </a:rPr>
              <a:t>Online-Sicherheit und digitale Rechte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796902"/>
            <a:ext cx="10853928" cy="4677684"/>
          </a:xfrm>
        </p:spPr>
        <p:txBody>
          <a:bodyPr vert="horz" lIns="91440" tIns="45720" rIns="91440" bIns="45720" rtlCol="0" anchor="t">
            <a:noAutofit/>
          </a:bodyPr>
          <a:lstStyle/>
          <a:p>
            <a:pPr algn="just">
              <a:spcAft>
                <a:spcPts val="600"/>
              </a:spcAft>
            </a:pPr>
            <a:r>
              <a:rPr lang="en-GB" sz="1800" dirty="0">
                <a:latin typeface="Aptos"/>
                <a:ea typeface="Cambria"/>
                <a:cs typeface="Calibri"/>
              </a:rPr>
              <a:t>Da wir uns in der riesigen digitalen Landschaft bewegen, ist das Verständnis und die Praxis der Online-Sicherheit entscheidend, um uns und unsere Daten vor Cyber-Bedrohungen zu schützen. </a:t>
            </a:r>
            <a:endParaRPr lang="sk-SK" sz="1800">
              <a:latin typeface="Aptos"/>
              <a:ea typeface="Cambria"/>
              <a:cs typeface="Calibri"/>
            </a:endParaRPr>
          </a:p>
          <a:p>
            <a:pPr algn="just">
              <a:spcAft>
                <a:spcPts val="600"/>
              </a:spcAft>
            </a:pPr>
            <a:r>
              <a:rPr lang="en-GB" sz="1800" dirty="0">
                <a:latin typeface="Aptos"/>
                <a:ea typeface="Cambria"/>
                <a:cs typeface="Calibri"/>
              </a:rPr>
              <a:t>Aber es geht nicht nur um Sicherheit, sondern auch darum, unsere digitalen Rechte zu kennen und wahrzunehmen, die unsere Freiheit und Privatsphäre in der digitalen Welt gewährleisten. </a:t>
            </a:r>
            <a:endParaRPr lang="sk-SK" sz="1800">
              <a:latin typeface="Aptos"/>
              <a:ea typeface="Cambria"/>
              <a:cs typeface="Calibri"/>
            </a:endParaRPr>
          </a:p>
          <a:p>
            <a:pPr algn="just">
              <a:spcAft>
                <a:spcPts val="600"/>
              </a:spcAft>
            </a:pPr>
            <a:r>
              <a:rPr lang="en-GB" sz="1800" dirty="0">
                <a:latin typeface="Aptos"/>
                <a:ea typeface="Cambria"/>
                <a:cs typeface="Calibri"/>
              </a:rPr>
              <a:t>Dieses Modul führt Sie durch die Grundlagen des sicheren Online-Verhaltens und vermittelt Ihnen das Wissen, wie Sie Ihre digitalen Rechte geltend machen können. </a:t>
            </a:r>
            <a:endParaRPr lang="sk-SK" sz="1800">
              <a:latin typeface="Aptos"/>
              <a:ea typeface="Cambria"/>
              <a:cs typeface="Calibri"/>
            </a:endParaRPr>
          </a:p>
          <a:p>
            <a:pPr algn="just">
              <a:spcAft>
                <a:spcPts val="600"/>
              </a:spcAft>
            </a:pPr>
            <a:r>
              <a:rPr lang="en-GB" sz="1800" dirty="0">
                <a:latin typeface="Aptos"/>
                <a:ea typeface="Cambria"/>
                <a:cs typeface="Calibri"/>
              </a:rPr>
              <a:t>Vom Schutz Ihrer persönlichen Daten vor Hackern bis hin zum Verständnis des rechtlichen Rahmens, der Sie schützt, begeben wir uns auf die Reise, um verantwortungsvolle und informierte digitale Bürger zu werden. </a:t>
            </a:r>
            <a:endParaRPr lang="sk-SK" sz="1800">
              <a:latin typeface="Aptos"/>
              <a:ea typeface="Cambria"/>
              <a:cs typeface="Calibri"/>
            </a:endParaRPr>
          </a:p>
          <a:p>
            <a:pPr algn="just">
              <a:spcAft>
                <a:spcPts val="600"/>
              </a:spcAft>
            </a:pPr>
            <a:r>
              <a:rPr lang="en-GB" sz="1800" dirty="0">
                <a:latin typeface="Aptos"/>
                <a:ea typeface="Cambria"/>
                <a:cs typeface="Calibri"/>
              </a:rPr>
              <a:t>Gemeinsam werden wir Strategien zum Schutz Ihrer Online-Präsenz erkunden, uns mit den Rechten beschäftigen, die Sie als Internetnutzer haben, und die Tools entdecken, die Ihnen helfen, sich im digitalen Zeitalter sicher zu bewegen.</a:t>
            </a:r>
            <a:endParaRPr lang="sk-SK" sz="1800">
              <a:latin typeface="Aptos"/>
              <a:ea typeface="Cambria"/>
              <a:cs typeface="Calibri"/>
            </a:endParaRPr>
          </a:p>
          <a:p>
            <a:pPr algn="just">
              <a:spcAft>
                <a:spcPts val="600"/>
              </a:spcAft>
            </a:pPr>
            <a:r>
              <a:rPr lang="en-US" sz="1800" b="1" dirty="0">
                <a:latin typeface="Aptos"/>
                <a:ea typeface="Cambria"/>
              </a:rPr>
              <a:t>Weitere Informationen</a:t>
            </a:r>
            <a:r>
              <a:rPr lang="en-US" sz="1800" dirty="0">
                <a:latin typeface="Aptos"/>
                <a:ea typeface="Cambria"/>
              </a:rPr>
              <a:t>: Wenn Sie sich eingehender mit Ihren digitalen Rechten und Tipps zur Sicherheit im Internet befassen möchten, besuchen Sie die Webseite der Internet Society zur Internetsicherheit </a:t>
            </a:r>
            <a:r>
              <a:rPr lang="en-US" sz="1800" dirty="0">
                <a:latin typeface="Aptos"/>
                <a:ea typeface="Cambria"/>
                <a:hlinkClick r:id="rId2"/>
              </a:rPr>
              <a:t>hier </a:t>
            </a:r>
            <a:r>
              <a:rPr lang="en-US" sz="1800" dirty="0">
                <a:latin typeface="Aptos"/>
                <a:ea typeface="Cambria"/>
              </a:rPr>
              <a:t>und den Leitfaden der Electronic Frontier Foundation zu digitalen Rechten </a:t>
            </a:r>
            <a:r>
              <a:rPr lang="en-US" sz="1800" dirty="0">
                <a:latin typeface="Aptos"/>
                <a:ea typeface="Cambria"/>
                <a:hlinkClick r:id="rId3"/>
              </a:rPr>
              <a:t>hier</a:t>
            </a:r>
            <a:r>
              <a:rPr lang="en-US" sz="1800" dirty="0">
                <a:latin typeface="Aptos"/>
                <a:ea typeface="Cambria"/>
              </a:rPr>
              <a:t>.</a:t>
            </a:r>
            <a:endParaRPr lang="en-US" sz="1800">
              <a:latin typeface="Aptos"/>
              <a:ea typeface="Cambria"/>
              <a:cs typeface="Calibri" panose="020F0502020204030204" pitchFamily="34" charset="0"/>
            </a:endParaRPr>
          </a:p>
          <a:p>
            <a:pPr algn="just">
              <a:spcAft>
                <a:spcPts val="600"/>
              </a:spcAft>
            </a:pPr>
            <a:endParaRPr lang="en-GB" sz="180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8174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GB" dirty="0">
                <a:latin typeface="Aptos" panose="020B0004020202020204" pitchFamily="34" charset="0"/>
                <a:ea typeface="Cambria"/>
              </a:rPr>
              <a:t>Die Säulen der Online-Sicherheit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054665"/>
          </a:xfrm>
        </p:spPr>
        <p:txBody>
          <a:bodyPr vert="horz" lIns="91440" tIns="45720" rIns="91440" bIns="45720" rtlCol="0">
            <a:normAutofit/>
          </a:bodyPr>
          <a:lstStyle/>
          <a:p>
            <a:pPr marL="0" indent="0" algn="just">
              <a:buNone/>
            </a:pPr>
            <a:r>
              <a:rPr lang="en-US" sz="3000" dirty="0">
                <a:latin typeface="Aptos" panose="020B0004020202020204" pitchFamily="34" charset="0"/>
              </a:rPr>
              <a:t>Zur Online-Sicherheit gehört der Schutz Ihrer persönlichen Daten vor digitalen Risiken. Verwenden Sie starke, eindeutige Passwörter für verschiedene Konten und aktivieren Sie die Zwei-Faktor-Authentifizierung, um eine zusätzliche Sicherheitsebene zu schaffen.</a:t>
            </a:r>
          </a:p>
          <a:p>
            <a:pPr algn="just"/>
            <a:r>
              <a:rPr lang="en-US" sz="3000" b="1" dirty="0">
                <a:latin typeface="Aptos" panose="020B0004020202020204" pitchFamily="34" charset="0"/>
              </a:rPr>
              <a:t>Wussten Sie schon?</a:t>
            </a:r>
            <a:r>
              <a:rPr lang="en-US" sz="3000" dirty="0">
                <a:latin typeface="Aptos" panose="020B0004020202020204" pitchFamily="34" charset="0"/>
              </a:rPr>
              <a:t> Das häufigste Passwort ist immer noch "123456". Die Wahl eines sicheren Passworts ist Ihr erster Schutz gegen Hacker.</a:t>
            </a:r>
          </a:p>
          <a:p>
            <a:pPr algn="just"/>
            <a:r>
              <a:rPr lang="en-US" sz="3000" b="1" dirty="0">
                <a:latin typeface="Aptos" panose="020B0004020202020204" pitchFamily="34" charset="0"/>
              </a:rPr>
              <a:t>Zusätzliche Ressource</a:t>
            </a:r>
            <a:r>
              <a:rPr lang="en-US" sz="3000" dirty="0">
                <a:latin typeface="Aptos" panose="020B0004020202020204" pitchFamily="34" charset="0"/>
              </a:rPr>
              <a:t>: Besuchen Sie den Leitfaden des National Cyber Security Centre zur effektiven Verwendung von Passwörtern </a:t>
            </a:r>
            <a:r>
              <a:rPr lang="en-US" sz="3000" dirty="0">
                <a:latin typeface="Aptos" panose="020B0004020202020204" pitchFamily="34" charset="0"/>
                <a:hlinkClick r:id="rId2"/>
              </a:rPr>
              <a:t>hier</a:t>
            </a:r>
            <a:r>
              <a:rPr lang="en-US" sz="3000" dirty="0">
                <a:latin typeface="Aptos" panose="020B0004020202020204" pitchFamily="34" charset="0"/>
              </a:rPr>
              <a:t>.</a:t>
            </a:r>
          </a:p>
        </p:txBody>
      </p:sp>
    </p:spTree>
    <p:extLst>
      <p:ext uri="{BB962C8B-B14F-4D97-AF65-F5344CB8AC3E}">
        <p14:creationId xmlns:p14="http://schemas.microsoft.com/office/powerpoint/2010/main" val="234854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GB" dirty="0">
                <a:latin typeface="Aptos" panose="020B0004020202020204" pitchFamily="34" charset="0"/>
                <a:ea typeface="Cambria"/>
              </a:rPr>
              <a:t>Ihre digitalen Rechte erklärt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054665"/>
          </a:xfrm>
        </p:spPr>
        <p:txBody>
          <a:bodyPr vert="horz" lIns="91440" tIns="45720" rIns="91440" bIns="45720" rtlCol="0">
            <a:normAutofit/>
          </a:bodyPr>
          <a:lstStyle/>
          <a:p>
            <a:pPr marL="0" indent="0">
              <a:buNone/>
            </a:pPr>
            <a:r>
              <a:rPr lang="en-US" sz="3200" dirty="0">
                <a:latin typeface="Aptos" panose="020B0004020202020204" pitchFamily="34" charset="0"/>
              </a:rPr>
              <a:t>Zu den digitalen Rechten gehören der Schutz der Privatsphäre, das Recht auf freie Meinungsäußerung und der Zugang zu Informationen. Diese Rechte sind in der digitalen Welt entscheidend, um den Einzelnen vor Missbrauch zu schützen und eine faire Behandlung zu gewährleisten.</a:t>
            </a:r>
          </a:p>
          <a:p>
            <a:r>
              <a:rPr lang="en-US" sz="3200" b="1" dirty="0">
                <a:latin typeface="Aptos" panose="020B0004020202020204" pitchFamily="34" charset="0"/>
              </a:rPr>
              <a:t>Wussten Sie schon?</a:t>
            </a:r>
            <a:r>
              <a:rPr lang="en-US" sz="3200" dirty="0">
                <a:latin typeface="Aptos" panose="020B0004020202020204" pitchFamily="34" charset="0"/>
              </a:rPr>
              <a:t> Die allgemeine Datenschutzverordnung (GDPR) in der EU gibt dem Einzelnen die Kontrolle über seine persönlichen Daten.</a:t>
            </a:r>
          </a:p>
          <a:p>
            <a:r>
              <a:rPr lang="en-US" sz="3200" b="1" dirty="0">
                <a:latin typeface="Aptos" panose="020B0004020202020204" pitchFamily="34" charset="0"/>
              </a:rPr>
              <a:t>Zusätzliche Ressource</a:t>
            </a:r>
            <a:r>
              <a:rPr lang="en-US" sz="3200" dirty="0">
                <a:latin typeface="Aptos" panose="020B0004020202020204" pitchFamily="34" charset="0"/>
              </a:rPr>
              <a:t>: Erfahren Sie </a:t>
            </a:r>
            <a:r>
              <a:rPr lang="en-US" sz="3200" dirty="0">
                <a:latin typeface="Aptos" panose="020B0004020202020204" pitchFamily="34" charset="0"/>
                <a:hlinkClick r:id="rId2"/>
              </a:rPr>
              <a:t>hier </a:t>
            </a:r>
            <a:r>
              <a:rPr lang="en-US" sz="3200" dirty="0">
                <a:latin typeface="Aptos" panose="020B0004020202020204" pitchFamily="34" charset="0"/>
              </a:rPr>
              <a:t>mehr über Ihre digitalen Rechte nach der DSGVO.</a:t>
            </a:r>
          </a:p>
        </p:txBody>
      </p:sp>
    </p:spTree>
    <p:extLst>
      <p:ext uri="{BB962C8B-B14F-4D97-AF65-F5344CB8AC3E}">
        <p14:creationId xmlns:p14="http://schemas.microsoft.com/office/powerpoint/2010/main" val="310243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GB" dirty="0">
                <a:latin typeface="Aptos" panose="020B0004020202020204" pitchFamily="34" charset="0"/>
                <a:ea typeface="Cambria"/>
              </a:rPr>
              <a:t>Schutz Ihrer Privatsphäre im Internet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207139"/>
          </a:xfrm>
        </p:spPr>
        <p:txBody>
          <a:bodyPr vert="horz" lIns="91440" tIns="45720" rIns="91440" bIns="45720" rtlCol="0">
            <a:normAutofit/>
          </a:bodyPr>
          <a:lstStyle/>
          <a:p>
            <a:pPr marL="0" indent="0">
              <a:buNone/>
            </a:pPr>
            <a:r>
              <a:rPr lang="en-US" sz="3200" dirty="0">
                <a:latin typeface="Aptos" panose="020B0004020202020204" pitchFamily="34" charset="0"/>
              </a:rPr>
              <a:t>Zum Online-Datenschutz gehört die Kontrolle Ihrer persönlichen Daten. Nutzen Sie die Datenschutzeinstellungen in sozialen Medien und erwägen Sie die Verwendung eines VPN für sicheres Surfen.</a:t>
            </a:r>
          </a:p>
          <a:p>
            <a:r>
              <a:rPr lang="en-US" sz="3200" b="1" dirty="0">
                <a:latin typeface="Aptos" panose="020B0004020202020204" pitchFamily="34" charset="0"/>
              </a:rPr>
              <a:t>Wussten Sie schon?</a:t>
            </a:r>
            <a:r>
              <a:rPr lang="en-US" sz="3200" dirty="0">
                <a:latin typeface="Aptos" panose="020B0004020202020204" pitchFamily="34" charset="0"/>
              </a:rPr>
              <a:t> Über 60 % der Internetnutzer sind besorgt darüber, wie Unternehmen ihre persönlichen Daten verwenden.</a:t>
            </a:r>
          </a:p>
          <a:p>
            <a:r>
              <a:rPr lang="en-US" sz="3200" b="1" dirty="0">
                <a:latin typeface="Aptos" panose="020B0004020202020204" pitchFamily="34" charset="0"/>
              </a:rPr>
              <a:t>Zusätzliche Ressource</a:t>
            </a:r>
            <a:r>
              <a:rPr lang="en-US" sz="3200" dirty="0">
                <a:latin typeface="Aptos" panose="020B0004020202020204" pitchFamily="34" charset="0"/>
              </a:rPr>
              <a:t>: Entdecken Sie </a:t>
            </a:r>
            <a:r>
              <a:rPr lang="en-US" sz="3200" dirty="0">
                <a:latin typeface="Aptos" panose="020B0004020202020204" pitchFamily="34" charset="0"/>
                <a:hlinkClick r:id="rId2"/>
              </a:rPr>
              <a:t>hier </a:t>
            </a:r>
            <a:r>
              <a:rPr lang="en-US" sz="3200" dirty="0">
                <a:latin typeface="Aptos" panose="020B0004020202020204" pitchFamily="34" charset="0"/>
              </a:rPr>
              <a:t>Tools und Tipps zum Datenschutz. Die Agentur der Europäischen Union für Netz- und Informationssicherheit (ENISA) ist ein Zentrum für Netz- und Informationssicherheit in der EU.</a:t>
            </a:r>
          </a:p>
        </p:txBody>
      </p:sp>
    </p:spTree>
    <p:extLst>
      <p:ext uri="{BB962C8B-B14F-4D97-AF65-F5344CB8AC3E}">
        <p14:creationId xmlns:p14="http://schemas.microsoft.com/office/powerpoint/2010/main" val="246256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02723"/>
            <a:ext cx="10515600" cy="857885"/>
          </a:xfrm>
        </p:spPr>
        <p:txBody>
          <a:bodyPr>
            <a:normAutofit fontScale="90000"/>
          </a:bodyPr>
          <a:lstStyle/>
          <a:p>
            <a:pPr algn="l"/>
            <a:r>
              <a:rPr lang="en-GB" dirty="0">
                <a:latin typeface="Aptos" panose="020B0004020202020204" pitchFamily="34" charset="0"/>
                <a:ea typeface="Cambria"/>
              </a:rPr>
              <a:t>Navigieren in der Landschaft der Cyber-Bedrohungen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10795" y="1417207"/>
            <a:ext cx="11040255" cy="5206024"/>
          </a:xfrm>
        </p:spPr>
        <p:txBody>
          <a:bodyPr vert="horz" lIns="91440" tIns="45720" rIns="91440" bIns="45720" rtlCol="0" anchor="t">
            <a:noAutofit/>
          </a:bodyPr>
          <a:lstStyle/>
          <a:p>
            <a:pPr algn="just"/>
            <a:r>
              <a:rPr lang="en-US" sz="1800" dirty="0">
                <a:latin typeface="Aptos"/>
                <a:ea typeface="Cambria"/>
              </a:rPr>
              <a:t>Die Cyberwelt ist voller Bedrohungen, die von Malware, die es auf persönliche Daten und Systemfunktionen abgesehen hat, bis hin zu Phishing-Betrügereien reichen, bei denen Nutzer zur Preisgabe sensibler Informationen verleitet werden. Ransomware sperrt Dateien, bis ein Lösegeld gezahlt wird, und DDoS-Angriffe stören Dienste, indem sie die Systeme mit Datenverkehr überlasten. Um im Vorteil zu sein, muss man wachsam sein, aktuelle Antivirensoftware verwenden, unaufgeforderte Informationsanfragen hinterfragen, sichere Passwörter verwenden und regelmäßig Backups erstellen.</a:t>
            </a:r>
          </a:p>
          <a:p>
            <a:pPr algn="just"/>
            <a:r>
              <a:rPr lang="en-US" sz="1800" b="1" dirty="0">
                <a:latin typeface="Aptos"/>
                <a:ea typeface="Cambria"/>
              </a:rPr>
              <a:t>Wichtige Punkte</a:t>
            </a:r>
            <a:r>
              <a:rPr lang="en-US" sz="1800" dirty="0">
                <a:latin typeface="Aptos"/>
                <a:ea typeface="Cambria"/>
              </a:rPr>
              <a:t>:</a:t>
            </a:r>
          </a:p>
          <a:p>
            <a:pPr lvl="1" algn="just">
              <a:buClr>
                <a:schemeClr val="accent2"/>
              </a:buClr>
            </a:pPr>
            <a:r>
              <a:rPr lang="en-US" sz="1800" b="1" dirty="0">
                <a:latin typeface="Aptos"/>
              </a:rPr>
              <a:t>Malware und Viren</a:t>
            </a:r>
            <a:r>
              <a:rPr lang="en-US" sz="1800" dirty="0">
                <a:latin typeface="Aptos"/>
              </a:rPr>
              <a:t>: Stehlen oder beschädigen unbemerkt Daten.</a:t>
            </a:r>
          </a:p>
          <a:p>
            <a:pPr lvl="1" algn="just">
              <a:buClr>
                <a:schemeClr val="accent2"/>
              </a:buClr>
            </a:pPr>
            <a:r>
              <a:rPr lang="en-US" sz="1800" b="1" dirty="0">
                <a:latin typeface="Aptos"/>
              </a:rPr>
              <a:t>Ransomware</a:t>
            </a:r>
            <a:r>
              <a:rPr lang="en-US" sz="1800" dirty="0">
                <a:latin typeface="Aptos"/>
              </a:rPr>
              <a:t>: Hält Ihre Dateien als Geiseln für Lösegeld.</a:t>
            </a:r>
          </a:p>
          <a:p>
            <a:pPr lvl="1" algn="just">
              <a:buClr>
                <a:schemeClr val="accent2"/>
              </a:buClr>
            </a:pPr>
            <a:r>
              <a:rPr lang="en-US" sz="1800" b="1" dirty="0">
                <a:latin typeface="Aptos"/>
              </a:rPr>
              <a:t>Phishing</a:t>
            </a:r>
            <a:r>
              <a:rPr lang="en-US" sz="1800" dirty="0">
                <a:latin typeface="Aptos"/>
              </a:rPr>
              <a:t>: Tricks, um persönliche Daten preiszugeben.</a:t>
            </a:r>
          </a:p>
          <a:p>
            <a:pPr algn="just"/>
            <a:r>
              <a:rPr lang="en-US" sz="1800" b="1" dirty="0">
                <a:latin typeface="Aptos"/>
                <a:ea typeface="Cambria"/>
              </a:rPr>
              <a:t>Wussten Sie schon?</a:t>
            </a:r>
            <a:r>
              <a:rPr lang="en-US" sz="1800" dirty="0">
                <a:latin typeface="Aptos"/>
                <a:ea typeface="Cambria"/>
              </a:rPr>
              <a:t> Es wird prognostiziert, dass die Schäden durch Cyberkriminalität bis 2021 weltweit jährlich 6 Billionen Dollar kosten werden und bis 2025 auf 10,5 Billionen Dollar ansteigen.</a:t>
            </a:r>
          </a:p>
          <a:p>
            <a:pPr algn="just"/>
            <a:r>
              <a:rPr lang="en-US" sz="1800" b="1" dirty="0">
                <a:latin typeface="Aptos"/>
                <a:ea typeface="Cambria"/>
              </a:rPr>
              <a:t>Bleiben Sie geschützt</a:t>
            </a:r>
            <a:r>
              <a:rPr lang="en-US" sz="1800" dirty="0">
                <a:latin typeface="Aptos"/>
                <a:ea typeface="Cambria"/>
              </a:rPr>
              <a:t>: Ergreifen Sie proaktive Sicherheitsmaßnahmen: Aktualisieren Sie Ihre Software, prüfen Sie Ihre E-Mails, sichern Sie Ihre Passwörter und erstellen Sie regelmäßig Sicherungskopien Ihrer Daten.</a:t>
            </a:r>
          </a:p>
          <a:p>
            <a:pPr algn="just"/>
            <a:r>
              <a:rPr lang="en-US" sz="1800" b="1" dirty="0">
                <a:latin typeface="Aptos"/>
                <a:ea typeface="Cambria"/>
              </a:rPr>
              <a:t>Mehr erfahren</a:t>
            </a:r>
            <a:r>
              <a:rPr lang="en-US" sz="1800" dirty="0">
                <a:latin typeface="Aptos"/>
                <a:ea typeface="Cambria"/>
              </a:rPr>
              <a:t>: Besuchen Sie die </a:t>
            </a:r>
            <a:r>
              <a:rPr lang="en-US" sz="1800" dirty="0">
                <a:latin typeface="Aptos"/>
                <a:ea typeface="Cambria"/>
                <a:hlinkClick r:id="rId2"/>
              </a:rPr>
              <a:t>Cybersecurity and Infrastructure Security Agency (CISA</a:t>
            </a:r>
            <a:r>
              <a:rPr lang="en-US" sz="1800" dirty="0">
                <a:latin typeface="Aptos"/>
                <a:ea typeface="Cambria"/>
              </a:rPr>
              <a:t>) und erfahren Sie, wie Sie sich vor den neuesten Bedrohungen schützen können</a:t>
            </a:r>
          </a:p>
        </p:txBody>
      </p:sp>
    </p:spTree>
    <p:extLst>
      <p:ext uri="{BB962C8B-B14F-4D97-AF65-F5344CB8AC3E}">
        <p14:creationId xmlns:p14="http://schemas.microsoft.com/office/powerpoint/2010/main" val="402120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en-GB" sz="4000" dirty="0">
                <a:latin typeface="Aptos" panose="020B0004020202020204" pitchFamily="34" charset="0"/>
                <a:cs typeface="Calibri" panose="020F0502020204030204" pitchFamily="34" charset="0"/>
              </a:rPr>
              <a:t>Die Kunst des Erkennens von Phishing beherrschen</a:t>
            </a:r>
          </a:p>
        </p:txBody>
      </p:sp>
      <p:sp>
        <p:nvSpPr>
          <p:cNvPr id="3" name="Content Placeholder 2"/>
          <p:cNvSpPr>
            <a:spLocks noGrp="1"/>
          </p:cNvSpPr>
          <p:nvPr>
            <p:ph idx="1"/>
          </p:nvPr>
        </p:nvSpPr>
        <p:spPr>
          <a:xfrm>
            <a:off x="375024" y="1208652"/>
            <a:ext cx="7535599" cy="5160250"/>
          </a:xfrm>
        </p:spPr>
        <p:txBody>
          <a:bodyPr vert="horz" lIns="91440" tIns="45720" rIns="91440" bIns="45720" rtlCol="0" anchor="t">
            <a:noAutofit/>
          </a:bodyPr>
          <a:lstStyle/>
          <a:p>
            <a:pPr algn="just">
              <a:spcAft>
                <a:spcPts val="600"/>
              </a:spcAft>
            </a:pPr>
            <a:r>
              <a:rPr lang="en-GB" sz="2000" dirty="0">
                <a:latin typeface="Aptos"/>
                <a:ea typeface="Cambria"/>
              </a:rPr>
              <a:t>Phishing-Angriffe tarnen sich geschickt als vertrauenswürdige Unternehmen, um sensible Daten zu stehlen. Überprüfen Sie immer die E-Mail des Absenders, klicken Sie nicht auf verdächtige Links und geben Sie niemals unaufgefordert persönliche Informationen weiter. Benutzen Sie E-Mail-Filter und Sicherheitssoftware, um Phishing-Versuche zu erkennen und zu blockieren.</a:t>
            </a:r>
          </a:p>
          <a:p>
            <a:pPr lvl="1" algn="just">
              <a:spcAft>
                <a:spcPts val="600"/>
              </a:spcAft>
              <a:buClr>
                <a:schemeClr val="accent2"/>
              </a:buClr>
              <a:buFont typeface="Wingdings" panose="05000000000000000000" pitchFamily="2" charset="2"/>
              <a:buChar char="§"/>
            </a:pPr>
            <a:r>
              <a:rPr lang="en-GB" sz="1800" b="1" dirty="0">
                <a:latin typeface="Aptos"/>
              </a:rPr>
              <a:t>Kurzer Tipp: </a:t>
            </a:r>
            <a:r>
              <a:rPr lang="en-GB" sz="1800" dirty="0">
                <a:latin typeface="Aptos"/>
              </a:rPr>
              <a:t>Aktivieren Sie die Zwei-Faktor-Authentifizierung (2FA) für alle Ihre Konten, um eine zusätzliche Sicherheitsebene gegen Phishing zu schaffen.</a:t>
            </a:r>
          </a:p>
          <a:p>
            <a:pPr lvl="1" algn="just">
              <a:spcAft>
                <a:spcPts val="600"/>
              </a:spcAft>
              <a:buClr>
                <a:schemeClr val="accent2"/>
              </a:buClr>
              <a:buFont typeface="Wingdings" panose="05000000000000000000" pitchFamily="2" charset="2"/>
              <a:buChar char="§"/>
            </a:pPr>
            <a:r>
              <a:rPr lang="en-GB" sz="1800" b="1" dirty="0">
                <a:latin typeface="Aptos"/>
              </a:rPr>
              <a:t>Expertenmeinung: </a:t>
            </a:r>
            <a:r>
              <a:rPr lang="en-GB" sz="1800" dirty="0">
                <a:latin typeface="Aptos"/>
              </a:rPr>
              <a:t>"Die </a:t>
            </a:r>
            <a:r>
              <a:rPr lang="en-GB" sz="1800" dirty="0" err="1">
                <a:latin typeface="Aptos"/>
              </a:rPr>
              <a:t>beste</a:t>
            </a:r>
            <a:r>
              <a:rPr lang="en-GB" sz="1800" dirty="0">
                <a:latin typeface="Aptos"/>
              </a:rPr>
              <a:t> </a:t>
            </a:r>
            <a:r>
              <a:rPr lang="en-GB" sz="1800" dirty="0" err="1">
                <a:latin typeface="Aptos"/>
              </a:rPr>
              <a:t>Verteidigung</a:t>
            </a:r>
            <a:r>
              <a:rPr lang="en-GB" sz="1800" dirty="0">
                <a:latin typeface="Aptos"/>
              </a:rPr>
              <a:t> </a:t>
            </a:r>
            <a:r>
              <a:rPr lang="en-GB" sz="1800" dirty="0" err="1">
                <a:latin typeface="Aptos"/>
              </a:rPr>
              <a:t>gegen</a:t>
            </a:r>
            <a:r>
              <a:rPr lang="en-GB" sz="1800" dirty="0">
                <a:latin typeface="Aptos"/>
              </a:rPr>
              <a:t> Phishing ist Aufklärung. Der erste Schritt, um sich zu schützen, besteht darin, die gängigen Taktiken von Phishern zu verstehen." - Kevin Mitnick, renommierter Experte für Cybersicherheit.</a:t>
            </a:r>
          </a:p>
          <a:p>
            <a:pPr lvl="1" algn="just">
              <a:spcAft>
                <a:spcPts val="600"/>
              </a:spcAft>
              <a:buClr>
                <a:schemeClr val="accent2"/>
              </a:buClr>
              <a:buFont typeface="Wingdings" panose="05000000000000000000" pitchFamily="2" charset="2"/>
              <a:buChar char="§"/>
            </a:pPr>
            <a:r>
              <a:rPr lang="en-GB" sz="1800" b="1" dirty="0">
                <a:latin typeface="Aptos"/>
              </a:rPr>
              <a:t>Herausforderung Frage: </a:t>
            </a:r>
            <a:r>
              <a:rPr lang="en-GB" sz="1800" dirty="0">
                <a:latin typeface="Aptos"/>
              </a:rPr>
              <a:t>Was sollten Sie zuerst tun, wenn Sie eine E-Mail erhalten, in der Sie um dringende Maßnahmen und persönliche Informationen gebeten werden? A) Reagieren Sie sofort B) Überprüfen Sie die Angaben des Absenders C) Ignorieren Sie die E-Mail</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ACB37D63-D747-A8B7-5AC6-D43B1D397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77" y="1845819"/>
            <a:ext cx="2382003" cy="3283438"/>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US" dirty="0">
                <a:latin typeface="Aptos" panose="020B0004020202020204" pitchFamily="34" charset="0"/>
                <a:ea typeface="Cambria"/>
              </a:rPr>
              <a:t>Kennwörter und Authentifizierung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323910"/>
            <a:ext cx="10745263" cy="5257643"/>
          </a:xfrm>
        </p:spPr>
        <p:txBody>
          <a:bodyPr vert="horz" lIns="91440" tIns="45720" rIns="91440" bIns="45720" rtlCol="0" anchor="t">
            <a:normAutofit/>
          </a:bodyPr>
          <a:lstStyle/>
          <a:p>
            <a:pPr algn="just"/>
            <a:r>
              <a:rPr lang="en-GB" sz="2400" dirty="0">
                <a:latin typeface="Aptos"/>
                <a:ea typeface="Cambria"/>
              </a:rPr>
              <a:t>Starke, eindeutige Kennwörter und Authentifizierungsmethoden schützen vor unbefugtem Zugriff. Verwenden Sie eine Mischung aus Buchstaben, Zahlen und Symbolen und ziehen Sie einen Passwort-Manager in Betracht, um den Überblick über komplexe Passwörter zu behalten.</a:t>
            </a:r>
          </a:p>
          <a:p>
            <a:pPr lvl="1" algn="just">
              <a:buClr>
                <a:schemeClr val="accent2"/>
              </a:buClr>
              <a:buFont typeface="Wingdings" panose="05000000000000000000" pitchFamily="2" charset="2"/>
              <a:buChar char="§"/>
            </a:pPr>
            <a:r>
              <a:rPr lang="en-GB" b="1" dirty="0">
                <a:latin typeface="Aptos"/>
                <a:ea typeface="Cambria"/>
              </a:rPr>
              <a:t>Kurzer Tipp: </a:t>
            </a:r>
            <a:r>
              <a:rPr lang="en-GB" dirty="0">
                <a:latin typeface="Aptos"/>
                <a:ea typeface="Cambria"/>
              </a:rPr>
              <a:t>Ändern Sie Ihre Passwörter regelmäßig und verwenden Sie eine Passphrase, die aus vier oder mehr nicht zusammenhängenden Wörtern besteht, um die Sicherheit zu erhöhen.</a:t>
            </a:r>
          </a:p>
          <a:p>
            <a:pPr lvl="1" algn="just">
              <a:buClr>
                <a:schemeClr val="accent2"/>
              </a:buClr>
              <a:buFont typeface="Wingdings" panose="05000000000000000000" pitchFamily="2" charset="2"/>
              <a:buChar char="§"/>
            </a:pPr>
            <a:r>
              <a:rPr lang="en-GB" b="1" dirty="0">
                <a:latin typeface="Aptos"/>
                <a:ea typeface="Cambria"/>
              </a:rPr>
              <a:t>Was wäre wenn? Szenario: </a:t>
            </a:r>
            <a:r>
              <a:rPr lang="en-GB" dirty="0">
                <a:latin typeface="Aptos"/>
                <a:ea typeface="Cambria"/>
              </a:rPr>
              <a:t>Stellen Sie sich vor, Ihr Passwort wäre für alle Konten dasselbe und eines würde gehackt. Wie schnell könnte der Rest fallen?</a:t>
            </a:r>
          </a:p>
          <a:p>
            <a:pPr algn="just"/>
            <a:r>
              <a:rPr lang="en-GB" sz="2400" dirty="0">
                <a:latin typeface="Aptos"/>
                <a:ea typeface="Cambria"/>
              </a:rPr>
              <a:t>Expertenmeinung: "Passwörter sind wie Unterwäsche: Lassen Sie sie niemanden sehen, ändern Sie sie sehr oft, und Sie sollten sie nicht mit Fremden teilen." - Chris Pirillo, Technikexperte.</a:t>
            </a:r>
          </a:p>
        </p:txBody>
      </p:sp>
    </p:spTree>
    <p:extLst>
      <p:ext uri="{BB962C8B-B14F-4D97-AF65-F5344CB8AC3E}">
        <p14:creationId xmlns:p14="http://schemas.microsoft.com/office/powerpoint/2010/main" val="30486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a:bodyPr>
          <a:lstStyle/>
          <a:p>
            <a:pPr algn="l">
              <a:spcAft>
                <a:spcPts val="600"/>
              </a:spcAft>
            </a:pPr>
            <a:r>
              <a:rPr lang="en-GB" sz="4000" dirty="0">
                <a:latin typeface="Aptos" panose="020B0004020202020204" pitchFamily="34" charset="0"/>
                <a:cs typeface="Calibri" panose="020F0502020204030204" pitchFamily="34" charset="0"/>
              </a:rPr>
              <a:t>Social Media Smarts: </a:t>
            </a:r>
            <a:r>
              <a:rPr lang="en-GB" sz="2700" dirty="0">
                <a:latin typeface="Aptos" panose="020B0004020202020204" pitchFamily="34" charset="0"/>
                <a:cs typeface="Calibri" panose="020F0502020204030204" pitchFamily="34" charset="0"/>
              </a:rPr>
              <a:t>Mit Weisheit durch soziale Medien navigieren</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375024" y="1208652"/>
            <a:ext cx="7535599" cy="5160250"/>
          </a:xfrm>
        </p:spPr>
        <p:txBody>
          <a:bodyPr vert="horz" lIns="91440" tIns="45720" rIns="91440" bIns="45720" rtlCol="0" anchor="t">
            <a:normAutofit/>
          </a:bodyPr>
          <a:lstStyle/>
          <a:p>
            <a:pPr marL="0" indent="0" algn="just">
              <a:spcAft>
                <a:spcPts val="600"/>
              </a:spcAft>
              <a:buNone/>
            </a:pPr>
            <a:r>
              <a:rPr lang="en-GB" sz="2200" dirty="0">
                <a:latin typeface="Aptos"/>
                <a:ea typeface="Cambria"/>
              </a:rPr>
              <a:t>Soziale Medien sind ein zweischneidiges Schwert: Sie bieten Verbindung und Gemeinschaft, aber auch Risiken für die Privatsphäre. Passen Sie Ihre Datenschutzeinstellungen an, achten Sie darauf, was Sie teilen, und wissen Sie, wie Sie die Tools der Plattform nutzen können, um Belästigungen zu melden und zu blockieren.</a:t>
            </a:r>
          </a:p>
          <a:p>
            <a:pPr algn="just">
              <a:spcAft>
                <a:spcPts val="600"/>
              </a:spcAft>
            </a:pPr>
            <a:r>
              <a:rPr lang="en-GB" sz="2200" b="1" dirty="0">
                <a:latin typeface="Aptos"/>
                <a:ea typeface="Cambria"/>
              </a:rPr>
              <a:t>Kurzer Tipp: </a:t>
            </a:r>
            <a:r>
              <a:rPr lang="en-GB" sz="2200" dirty="0">
                <a:latin typeface="Aptos"/>
                <a:ea typeface="Cambria"/>
              </a:rPr>
              <a:t>Überprüfen Sie regelmäßig, wer Zugang zu Ihren Beiträgen und persönlichen Informationen auf sozialen Medienplattformen hat.</a:t>
            </a:r>
          </a:p>
          <a:p>
            <a:pPr algn="just">
              <a:spcAft>
                <a:spcPts val="600"/>
              </a:spcAft>
            </a:pPr>
            <a:r>
              <a:rPr lang="en-GB" sz="2200" b="1" dirty="0">
                <a:latin typeface="Aptos"/>
                <a:ea typeface="Cambria"/>
              </a:rPr>
              <a:t>Herausforderung Frage: </a:t>
            </a:r>
            <a:r>
              <a:rPr lang="en-GB" sz="2200" dirty="0">
                <a:latin typeface="Aptos"/>
                <a:ea typeface="Cambria"/>
              </a:rPr>
              <a:t>Wie oft sollten Sie Ihre Datenschutzeinstellungen für soziale Medien überprüfen und aktualisieren? A) Einmal im Jahr B) Nach jeder Aktualisierung C) Monatlich</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Εικόνα 4">
            <a:extLst>
              <a:ext uri="{FF2B5EF4-FFF2-40B4-BE49-F238E27FC236}">
                <a16:creationId xmlns:a16="http://schemas.microsoft.com/office/drawing/2014/main" id="{B532F5BA-A168-A8AC-F706-F5B0AC1C7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647" y="1811599"/>
            <a:ext cx="2843331" cy="3781630"/>
          </a:xfrm>
          <a:prstGeom prst="rect">
            <a:avLst/>
          </a:prstGeom>
        </p:spPr>
      </p:pic>
    </p:spTree>
    <p:extLst>
      <p:ext uri="{BB962C8B-B14F-4D97-AF65-F5344CB8AC3E}">
        <p14:creationId xmlns:p14="http://schemas.microsoft.com/office/powerpoint/2010/main" val="4049728296"/>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00AA9-02BF-40F6-BEEC-73EBC940B140}">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239E610D-2AA5-4DB0-AE9A-5A806C93AE08}">
  <ds:schemaRefs>
    <ds:schemaRef ds:uri="http://schemas.microsoft.com/sharepoint/v3/contenttype/forms"/>
  </ds:schemaRefs>
</ds:datastoreItem>
</file>

<file path=customXml/itemProps3.xml><?xml version="1.0" encoding="utf-8"?>
<ds:datastoreItem xmlns:ds="http://schemas.openxmlformats.org/officeDocument/2006/customXml" ds:itemID="{B6ADAAAA-0E14-4831-91F2-44DA518AE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2058</Words>
  <Application>Microsoft Office PowerPoint</Application>
  <PresentationFormat>Breitbild</PresentationFormat>
  <Paragraphs>93</Paragraphs>
  <Slides>17</Slides>
  <Notes>0</Notes>
  <HiddenSlides>0</HiddenSlides>
  <MMClips>0</MMClips>
  <ScaleCrop>false</ScaleCrop>
  <HeadingPairs>
    <vt:vector size="4" baseType="variant">
      <vt:variant>
        <vt:lpstr>Design</vt:lpstr>
      </vt:variant>
      <vt:variant>
        <vt:i4>2</vt:i4>
      </vt:variant>
      <vt:variant>
        <vt:lpstr>Folientitel</vt:lpstr>
      </vt:variant>
      <vt:variant>
        <vt:i4>17</vt:i4>
      </vt:variant>
    </vt:vector>
  </HeadingPairs>
  <TitlesOfParts>
    <vt:vector size="19" baseType="lpstr">
      <vt:lpstr>Motív Office</vt:lpstr>
      <vt:lpstr>1_Motív Office</vt:lpstr>
      <vt:lpstr>Digitale Bürgerschaft - Online-Sicherheit und digitale Rechte</vt:lpstr>
      <vt:lpstr>Online-Sicherheit und digitale Rechte</vt:lpstr>
      <vt:lpstr>Die Säulen der Online-Sicherheit</vt:lpstr>
      <vt:lpstr>Ihre digitalen Rechte erklärt</vt:lpstr>
      <vt:lpstr>Schutz Ihrer Privatsphäre im Internet</vt:lpstr>
      <vt:lpstr>Navigieren in der Landschaft der Cyber-Bedrohungen</vt:lpstr>
      <vt:lpstr>Die Kunst des Erkennens von Phishing beherrschen</vt:lpstr>
      <vt:lpstr>Kennwörter und Authentifizierung</vt:lpstr>
      <vt:lpstr>Social Media Smarts: Mit Weisheit durch soziale Medien navigieren</vt:lpstr>
      <vt:lpstr>Datenerfassung verstehen  Entmystifizierung der Datenerhebung</vt:lpstr>
      <vt:lpstr>Das Recht auf Vergessenwerden:  Machen Sie von Ihrem Recht auf Vergessenwerden Gebrauch</vt:lpstr>
      <vt:lpstr>Digitale Belästigung und wie man sie bekämpft</vt:lpstr>
      <vt:lpstr>Umfassende verschlüsselte Kommunikation</vt:lpstr>
      <vt:lpstr>Sichere Online-Transaktionen</vt:lpstr>
      <vt:lpstr>Digitale Kompetenz für alle</vt:lpstr>
      <vt:lpstr>Die digitale Zukunft gestalten: Ihre Rolle in der digitalen Zukunft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keywords>, docId:5FC2E45E2EF0383F31E61DAFA305A980</cp:keywords>
  <cp:lastModifiedBy>Marcela Hallová</cp:lastModifiedBy>
  <cp:revision>48</cp:revision>
  <dcterms:created xsi:type="dcterms:W3CDTF">2024-06-25T09:00:25Z</dcterms:created>
  <dcterms:modified xsi:type="dcterms:W3CDTF">2024-10-14T15:46:30Z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