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sldIdLst>
    <p:sldId id="295" r:id="rId6"/>
    <p:sldId id="296" r:id="rId7"/>
    <p:sldId id="298" r:id="rId8"/>
    <p:sldId id="299" r:id="rId9"/>
    <p:sldId id="300" r:id="rId10"/>
    <p:sldId id="301" r:id="rId11"/>
    <p:sldId id="302" r:id="rId12"/>
    <p:sldId id="303" r:id="rId13"/>
    <p:sldId id="304" r:id="rId14"/>
    <p:sldId id="305" r:id="rId15"/>
    <p:sldId id="306" r:id="rId16"/>
    <p:sldId id="307" r:id="rId17"/>
    <p:sldId id="290" r:id="rId18"/>
    <p:sldId id="308" r:id="rId19"/>
    <p:sldId id="309" r:id="rId20"/>
    <p:sldId id="310" r:id="rId21"/>
    <p:sldId id="311" r:id="rId22"/>
    <p:sldId id="312" r:id="rId23"/>
    <p:sldId id="313" r:id="rId24"/>
    <p:sldId id="314" r:id="rId25"/>
    <p:sldId id="315" r:id="rId26"/>
    <p:sldId id="316" r:id="rId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D6D2D8-5CE6-8D91-3FFF-E7DD0587BE3C}" v="17" dt="2024-10-14T15:47:58.602"/>
    <p1510:client id="{A0A6D11C-F379-6C23-F508-B44FF6824F5D}" v="6" dt="2024-10-14T15:48:29.191"/>
    <p1510:client id="{B0E1274C-BE40-1F62-43ED-6DFF599BE9A8}" v="17" dt="2024-10-14T15:50:15.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36" d="100"/>
          <a:sy n="36" d="100"/>
        </p:scale>
        <p:origin x="9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os Koumanis" userId="S::akoumanis@thefoundation.gr::a2199586-ecdd-4170-91ec-54a1812fdf7d" providerId="AD" clId="Web-{E952A41E-3BAE-B950-54B3-A4F2C6B49AC0}"/>
    <pc:docChg chg="modSld">
      <pc:chgData name="Alexandros Koumanis" userId="S::akoumanis@thefoundation.gr::a2199586-ecdd-4170-91ec-54a1812fdf7d" providerId="AD" clId="Web-{E952A41E-3BAE-B950-54B3-A4F2C6B49AC0}" dt="2024-06-25T11:17:37.288" v="4" actId="1076"/>
      <pc:docMkLst>
        <pc:docMk/>
      </pc:docMkLst>
      <pc:sldChg chg="addSp modSp">
        <pc:chgData name="Alexandros Koumanis" userId="S::akoumanis@thefoundation.gr::a2199586-ecdd-4170-91ec-54a1812fdf7d" providerId="AD" clId="Web-{E952A41E-3BAE-B950-54B3-A4F2C6B49AC0}" dt="2024-06-25T11:17:37.288" v="4" actId="1076"/>
        <pc:sldMkLst>
          <pc:docMk/>
          <pc:sldMk cId="3581135595" sldId="257"/>
        </pc:sldMkLst>
        <pc:spChg chg="add mod">
          <ac:chgData name="Alexandros Koumanis" userId="S::akoumanis@thefoundation.gr::a2199586-ecdd-4170-91ec-54a1812fdf7d" providerId="AD" clId="Web-{E952A41E-3BAE-B950-54B3-A4F2C6B49AC0}" dt="2024-06-25T11:17:37.288" v="4" actId="1076"/>
          <ac:spMkLst>
            <pc:docMk/>
            <pc:sldMk cId="3581135595" sldId="257"/>
            <ac:spMk id="3" creationId="{C07E4266-90AF-D833-9D03-FBAEBF44580A}"/>
          </ac:spMkLst>
        </pc:spChg>
      </pc:sldChg>
    </pc:docChg>
  </pc:docChgLst>
  <pc:docChgLst>
    <pc:chgData name="Madeline Langlois" userId="S::m.langlois_eifi-tech.eu#ext#@uniag1.onmicrosoft.com::e8be1d56-033d-4448-819b-72ce1326116f" providerId="AD" clId="Web-{74D6D2D8-5CE6-8D91-3FFF-E7DD0587BE3C}"/>
    <pc:docChg chg="modSld">
      <pc:chgData name="Madeline Langlois" userId="S::m.langlois_eifi-tech.eu#ext#@uniag1.onmicrosoft.com::e8be1d56-033d-4448-819b-72ce1326116f" providerId="AD" clId="Web-{74D6D2D8-5CE6-8D91-3FFF-E7DD0587BE3C}" dt="2024-10-14T15:47:58.602" v="17" actId="14100"/>
      <pc:docMkLst>
        <pc:docMk/>
      </pc:docMkLst>
      <pc:sldChg chg="modSp">
        <pc:chgData name="Madeline Langlois" userId="S::m.langlois_eifi-tech.eu#ext#@uniag1.onmicrosoft.com::e8be1d56-033d-4448-819b-72ce1326116f" providerId="AD" clId="Web-{74D6D2D8-5CE6-8D91-3FFF-E7DD0587BE3C}" dt="2024-10-14T15:46:55.959" v="2" actId="20577"/>
        <pc:sldMkLst>
          <pc:docMk/>
          <pc:sldMk cId="4190277634" sldId="299"/>
        </pc:sldMkLst>
        <pc:spChg chg="mod">
          <ac:chgData name="Madeline Langlois" userId="S::m.langlois_eifi-tech.eu#ext#@uniag1.onmicrosoft.com::e8be1d56-033d-4448-819b-72ce1326116f" providerId="AD" clId="Web-{74D6D2D8-5CE6-8D91-3FFF-E7DD0587BE3C}" dt="2024-10-14T15:46:55.959" v="2" actId="20577"/>
          <ac:spMkLst>
            <pc:docMk/>
            <pc:sldMk cId="4190277634" sldId="299"/>
            <ac:spMk id="3" creationId="{00000000-0000-0000-0000-000000000000}"/>
          </ac:spMkLst>
        </pc:spChg>
      </pc:sldChg>
      <pc:sldChg chg="modSp">
        <pc:chgData name="Madeline Langlois" userId="S::m.langlois_eifi-tech.eu#ext#@uniag1.onmicrosoft.com::e8be1d56-033d-4448-819b-72ce1326116f" providerId="AD" clId="Web-{74D6D2D8-5CE6-8D91-3FFF-E7DD0587BE3C}" dt="2024-10-14T15:47:09.085" v="5" actId="20577"/>
        <pc:sldMkLst>
          <pc:docMk/>
          <pc:sldMk cId="411592830" sldId="302"/>
        </pc:sldMkLst>
        <pc:spChg chg="mod">
          <ac:chgData name="Madeline Langlois" userId="S::m.langlois_eifi-tech.eu#ext#@uniag1.onmicrosoft.com::e8be1d56-033d-4448-819b-72ce1326116f" providerId="AD" clId="Web-{74D6D2D8-5CE6-8D91-3FFF-E7DD0587BE3C}" dt="2024-10-14T15:47:09.085" v="5" actId="20577"/>
          <ac:spMkLst>
            <pc:docMk/>
            <pc:sldMk cId="411592830" sldId="302"/>
            <ac:spMk id="3" creationId="{00000000-0000-0000-0000-000000000000}"/>
          </ac:spMkLst>
        </pc:spChg>
      </pc:sldChg>
      <pc:sldChg chg="modSp">
        <pc:chgData name="Madeline Langlois" userId="S::m.langlois_eifi-tech.eu#ext#@uniag1.onmicrosoft.com::e8be1d56-033d-4448-819b-72ce1326116f" providerId="AD" clId="Web-{74D6D2D8-5CE6-8D91-3FFF-E7DD0587BE3C}" dt="2024-10-14T15:47:23.679" v="9" actId="20577"/>
        <pc:sldMkLst>
          <pc:docMk/>
          <pc:sldMk cId="3830796645" sldId="307"/>
        </pc:sldMkLst>
        <pc:spChg chg="mod">
          <ac:chgData name="Madeline Langlois" userId="S::m.langlois_eifi-tech.eu#ext#@uniag1.onmicrosoft.com::e8be1d56-033d-4448-819b-72ce1326116f" providerId="AD" clId="Web-{74D6D2D8-5CE6-8D91-3FFF-E7DD0587BE3C}" dt="2024-10-14T15:47:23.679" v="9" actId="20577"/>
          <ac:spMkLst>
            <pc:docMk/>
            <pc:sldMk cId="3830796645" sldId="307"/>
            <ac:spMk id="3" creationId="{00000000-0000-0000-0000-000000000000}"/>
          </ac:spMkLst>
        </pc:spChg>
      </pc:sldChg>
      <pc:sldChg chg="modSp">
        <pc:chgData name="Madeline Langlois" userId="S::m.langlois_eifi-tech.eu#ext#@uniag1.onmicrosoft.com::e8be1d56-033d-4448-819b-72ce1326116f" providerId="AD" clId="Web-{74D6D2D8-5CE6-8D91-3FFF-E7DD0587BE3C}" dt="2024-10-14T15:47:58.602" v="17" actId="14100"/>
        <pc:sldMkLst>
          <pc:docMk/>
          <pc:sldMk cId="3355970434" sldId="310"/>
        </pc:sldMkLst>
        <pc:spChg chg="mod">
          <ac:chgData name="Madeline Langlois" userId="S::m.langlois_eifi-tech.eu#ext#@uniag1.onmicrosoft.com::e8be1d56-033d-4448-819b-72ce1326116f" providerId="AD" clId="Web-{74D6D2D8-5CE6-8D91-3FFF-E7DD0587BE3C}" dt="2024-10-14T15:47:58.602" v="17" actId="14100"/>
          <ac:spMkLst>
            <pc:docMk/>
            <pc:sldMk cId="3355970434" sldId="310"/>
            <ac:spMk id="3" creationId="{2CB08756-1599-4332-6E75-893C5C0ED86F}"/>
          </ac:spMkLst>
        </pc:spChg>
      </pc:sldChg>
    </pc:docChg>
  </pc:docChgLst>
  <pc:docChgLst>
    <pc:chgData name="Madeline Langlois" userId="S::m.langlois_eifi-tech.eu#ext#@uniag1.onmicrosoft.com::e8be1d56-033d-4448-819b-72ce1326116f" providerId="AD" clId="Web-{A0A6D11C-F379-6C23-F508-B44FF6824F5D}"/>
    <pc:docChg chg="addSld">
      <pc:chgData name="Madeline Langlois" userId="S::m.langlois_eifi-tech.eu#ext#@uniag1.onmicrosoft.com::e8be1d56-033d-4448-819b-72ce1326116f" providerId="AD" clId="Web-{A0A6D11C-F379-6C23-F508-B44FF6824F5D}" dt="2024-10-14T15:48:29.191" v="5"/>
      <pc:docMkLst>
        <pc:docMk/>
      </pc:docMkLst>
      <pc:sldChg chg="add">
        <pc:chgData name="Madeline Langlois" userId="S::m.langlois_eifi-tech.eu#ext#@uniag1.onmicrosoft.com::e8be1d56-033d-4448-819b-72ce1326116f" providerId="AD" clId="Web-{A0A6D11C-F379-6C23-F508-B44FF6824F5D}" dt="2024-10-14T15:48:29.144" v="0"/>
        <pc:sldMkLst>
          <pc:docMk/>
          <pc:sldMk cId="2758680035" sldId="311"/>
        </pc:sldMkLst>
      </pc:sldChg>
      <pc:sldChg chg="add">
        <pc:chgData name="Madeline Langlois" userId="S::m.langlois_eifi-tech.eu#ext#@uniag1.onmicrosoft.com::e8be1d56-033d-4448-819b-72ce1326116f" providerId="AD" clId="Web-{A0A6D11C-F379-6C23-F508-B44FF6824F5D}" dt="2024-10-14T15:48:29.144" v="1"/>
        <pc:sldMkLst>
          <pc:docMk/>
          <pc:sldMk cId="3788681375" sldId="312"/>
        </pc:sldMkLst>
      </pc:sldChg>
      <pc:sldChg chg="add">
        <pc:chgData name="Madeline Langlois" userId="S::m.langlois_eifi-tech.eu#ext#@uniag1.onmicrosoft.com::e8be1d56-033d-4448-819b-72ce1326116f" providerId="AD" clId="Web-{A0A6D11C-F379-6C23-F508-B44FF6824F5D}" dt="2024-10-14T15:48:29.160" v="2"/>
        <pc:sldMkLst>
          <pc:docMk/>
          <pc:sldMk cId="3780288187" sldId="313"/>
        </pc:sldMkLst>
      </pc:sldChg>
      <pc:sldChg chg="add">
        <pc:chgData name="Madeline Langlois" userId="S::m.langlois_eifi-tech.eu#ext#@uniag1.onmicrosoft.com::e8be1d56-033d-4448-819b-72ce1326116f" providerId="AD" clId="Web-{A0A6D11C-F379-6C23-F508-B44FF6824F5D}" dt="2024-10-14T15:48:29.176" v="3"/>
        <pc:sldMkLst>
          <pc:docMk/>
          <pc:sldMk cId="1603212606" sldId="314"/>
        </pc:sldMkLst>
      </pc:sldChg>
      <pc:sldChg chg="add">
        <pc:chgData name="Madeline Langlois" userId="S::m.langlois_eifi-tech.eu#ext#@uniag1.onmicrosoft.com::e8be1d56-033d-4448-819b-72ce1326116f" providerId="AD" clId="Web-{A0A6D11C-F379-6C23-F508-B44FF6824F5D}" dt="2024-10-14T15:48:29.176" v="4"/>
        <pc:sldMkLst>
          <pc:docMk/>
          <pc:sldMk cId="2778293525" sldId="315"/>
        </pc:sldMkLst>
      </pc:sldChg>
      <pc:sldChg chg="add">
        <pc:chgData name="Madeline Langlois" userId="S::m.langlois_eifi-tech.eu#ext#@uniag1.onmicrosoft.com::e8be1d56-033d-4448-819b-72ce1326116f" providerId="AD" clId="Web-{A0A6D11C-F379-6C23-F508-B44FF6824F5D}" dt="2024-10-14T15:48:29.191" v="5"/>
        <pc:sldMkLst>
          <pc:docMk/>
          <pc:sldMk cId="0" sldId="316"/>
        </pc:sldMkLst>
      </pc:sldChg>
    </pc:docChg>
  </pc:docChgLst>
  <pc:docChgLst>
    <pc:chgData name="Madeline Langlois" userId="S::m.langlois_eifi-tech.eu#ext#@uniag1.onmicrosoft.com::e8be1d56-033d-4448-819b-72ce1326116f" providerId="AD" clId="Web-{B0E1274C-BE40-1F62-43ED-6DFF599BE9A8}"/>
    <pc:docChg chg="modSld">
      <pc:chgData name="Madeline Langlois" userId="S::m.langlois_eifi-tech.eu#ext#@uniag1.onmicrosoft.com::e8be1d56-033d-4448-819b-72ce1326116f" providerId="AD" clId="Web-{B0E1274C-BE40-1F62-43ED-6DFF599BE9A8}" dt="2024-10-14T15:50:15.088" v="15" actId="1076"/>
      <pc:docMkLst>
        <pc:docMk/>
      </pc:docMkLst>
      <pc:sldChg chg="modSp">
        <pc:chgData name="Madeline Langlois" userId="S::m.langlois_eifi-tech.eu#ext#@uniag1.onmicrosoft.com::e8be1d56-033d-4448-819b-72ce1326116f" providerId="AD" clId="Web-{B0E1274C-BE40-1F62-43ED-6DFF599BE9A8}" dt="2024-10-14T15:50:15.088" v="15" actId="1076"/>
        <pc:sldMkLst>
          <pc:docMk/>
          <pc:sldMk cId="2758680035" sldId="311"/>
        </pc:sldMkLst>
        <pc:spChg chg="mod">
          <ac:chgData name="Madeline Langlois" userId="S::m.langlois_eifi-tech.eu#ext#@uniag1.onmicrosoft.com::e8be1d56-033d-4448-819b-72ce1326116f" providerId="AD" clId="Web-{B0E1274C-BE40-1F62-43ED-6DFF599BE9A8}" dt="2024-10-14T15:50:10.447" v="13" actId="14100"/>
          <ac:spMkLst>
            <pc:docMk/>
            <pc:sldMk cId="2758680035" sldId="311"/>
            <ac:spMk id="2" creationId="{6A4C95A1-14F6-E2F3-883E-7B402EAEFA69}"/>
          </ac:spMkLst>
        </pc:spChg>
        <pc:spChg chg="mod">
          <ac:chgData name="Madeline Langlois" userId="S::m.langlois_eifi-tech.eu#ext#@uniag1.onmicrosoft.com::e8be1d56-033d-4448-819b-72ce1326116f" providerId="AD" clId="Web-{B0E1274C-BE40-1F62-43ED-6DFF599BE9A8}" dt="2024-10-14T15:50:13.306" v="14" actId="1076"/>
          <ac:spMkLst>
            <pc:docMk/>
            <pc:sldMk cId="2758680035" sldId="311"/>
            <ac:spMk id="3" creationId="{2CB08756-1599-4332-6E75-893C5C0ED86F}"/>
          </ac:spMkLst>
        </pc:spChg>
        <pc:picChg chg="mod">
          <ac:chgData name="Madeline Langlois" userId="S::m.langlois_eifi-tech.eu#ext#@uniag1.onmicrosoft.com::e8be1d56-033d-4448-819b-72ce1326116f" providerId="AD" clId="Web-{B0E1274C-BE40-1F62-43ED-6DFF599BE9A8}" dt="2024-10-14T15:50:15.088" v="15" actId="1076"/>
          <ac:picMkLst>
            <pc:docMk/>
            <pc:sldMk cId="2758680035" sldId="311"/>
            <ac:picMk id="4" creationId="{F45AB197-C77A-D3A4-9785-13A816A8BF99}"/>
          </ac:picMkLst>
        </pc:picChg>
      </pc:sldChg>
      <pc:sldChg chg="modSp">
        <pc:chgData name="Madeline Langlois" userId="S::m.langlois_eifi-tech.eu#ext#@uniag1.onmicrosoft.com::e8be1d56-033d-4448-819b-72ce1326116f" providerId="AD" clId="Web-{B0E1274C-BE40-1F62-43ED-6DFF599BE9A8}" dt="2024-10-14T15:49:37.649" v="2" actId="20577"/>
        <pc:sldMkLst>
          <pc:docMk/>
          <pc:sldMk cId="1603212606" sldId="314"/>
        </pc:sldMkLst>
        <pc:spChg chg="mod">
          <ac:chgData name="Madeline Langlois" userId="S::m.langlois_eifi-tech.eu#ext#@uniag1.onmicrosoft.com::e8be1d56-033d-4448-819b-72ce1326116f" providerId="AD" clId="Web-{B0E1274C-BE40-1F62-43ED-6DFF599BE9A8}" dt="2024-10-14T15:49:37.649" v="2" actId="20577"/>
          <ac:spMkLst>
            <pc:docMk/>
            <pc:sldMk cId="1603212606" sldId="314"/>
            <ac:spMk id="3" creationId="{2CB08756-1599-4332-6E75-893C5C0ED86F}"/>
          </ac:spMkLst>
        </pc:spChg>
      </pc:sldChg>
      <pc:sldChg chg="modSp">
        <pc:chgData name="Madeline Langlois" userId="S::m.langlois_eifi-tech.eu#ext#@uniag1.onmicrosoft.com::e8be1d56-033d-4448-819b-72ce1326116f" providerId="AD" clId="Web-{B0E1274C-BE40-1F62-43ED-6DFF599BE9A8}" dt="2024-10-14T15:49:28.618" v="1" actId="20577"/>
        <pc:sldMkLst>
          <pc:docMk/>
          <pc:sldMk cId="2778293525" sldId="315"/>
        </pc:sldMkLst>
        <pc:spChg chg="mod">
          <ac:chgData name="Madeline Langlois" userId="S::m.langlois_eifi-tech.eu#ext#@uniag1.onmicrosoft.com::e8be1d56-033d-4448-819b-72ce1326116f" providerId="AD" clId="Web-{B0E1274C-BE40-1F62-43ED-6DFF599BE9A8}" dt="2024-10-14T15:49:28.618" v="1" actId="20577"/>
          <ac:spMkLst>
            <pc:docMk/>
            <pc:sldMk cId="2778293525" sldId="315"/>
            <ac:spMk id="3" creationId="{2CB08756-1599-4332-6E75-893C5C0ED86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DB165-D3FA-48F5-B897-6D11180F3A13}" type="doc">
      <dgm:prSet loTypeId="urn:microsoft.com/office/officeart/2016/7/layout/RepeatingBendingProcessNew" loCatId="process" qsTypeId="urn:microsoft.com/office/officeart/2005/8/quickstyle/simple3" qsCatId="simple" csTypeId="urn:microsoft.com/office/officeart/2005/8/colors/accent2_5" csCatId="accent2" phldr="1"/>
      <dgm:spPr/>
      <dgm:t>
        <a:bodyPr/>
        <a:lstStyle/>
        <a:p>
          <a:endParaRPr lang="en-US"/>
        </a:p>
      </dgm:t>
    </dgm:pt>
    <dgm:pt modelId="{F9C2F4BE-EB9B-4688-A872-ADD58D39D041}">
      <dgm:prSet/>
      <dgm:spPr/>
      <dgm:t>
        <a:bodyPr/>
        <a:lstStyle/>
        <a:p>
          <a:pPr>
            <a:spcAft>
              <a:spcPts val="0"/>
            </a:spcAft>
          </a:pPr>
          <a:r>
            <a:rPr lang="en-GB" b="1">
              <a:latin typeface="Aptos" panose="020B0004020202020204" pitchFamily="34" charset="0"/>
              <a:cs typeface="Calibri" panose="020F0502020204030204" pitchFamily="34" charset="0"/>
            </a:rPr>
            <a:t>Was ist Kultur</a:t>
          </a:r>
          <a:r>
            <a:rPr lang="sk-SK" b="1">
              <a:latin typeface="Aptos" panose="020B0004020202020204" pitchFamily="34" charset="0"/>
              <a:cs typeface="Calibri" panose="020F0502020204030204" pitchFamily="34" charset="0"/>
            </a:rPr>
            <a:t>? </a:t>
          </a:r>
        </a:p>
        <a:p>
          <a:pPr>
            <a:spcAft>
              <a:spcPts val="0"/>
            </a:spcAft>
          </a:pPr>
          <a:r>
            <a:rPr lang="en-GB">
              <a:latin typeface="Aptos" panose="020B0004020202020204" pitchFamily="34" charset="0"/>
              <a:cs typeface="Calibri" panose="020F0502020204030204" pitchFamily="34" charset="0"/>
            </a:rPr>
            <a:t>Unter Kultur versteht man eine Reihe von gemeinsamen Bedeutungen, Symbolen, Wissen und Sprachen, durch die eine kulturelle Gruppe mit der Realität in Beziehung tritt.</a:t>
          </a:r>
          <a:endParaRPr lang="en-US">
            <a:latin typeface="Aptos" panose="020B0004020202020204" pitchFamily="34" charset="0"/>
          </a:endParaRPr>
        </a:p>
      </dgm:t>
    </dgm:pt>
    <dgm:pt modelId="{8E8351F2-7651-4031-A843-6C966FB0A51A}" type="parTrans" cxnId="{FB5B30B6-57F6-4F69-9140-1141AC4B2C58}">
      <dgm:prSet/>
      <dgm:spPr/>
      <dgm:t>
        <a:bodyPr/>
        <a:lstStyle/>
        <a:p>
          <a:endParaRPr lang="en-US"/>
        </a:p>
      </dgm:t>
    </dgm:pt>
    <dgm:pt modelId="{97070667-920B-4A5C-879E-A0476EF7D076}" type="sibTrans" cxnId="{FB5B30B6-57F6-4F69-9140-1141AC4B2C58}">
      <dgm:prSet/>
      <dgm:spPr/>
      <dgm:t>
        <a:bodyPr/>
        <a:lstStyle/>
        <a:p>
          <a:endParaRPr lang="en-US"/>
        </a:p>
      </dgm:t>
    </dgm:pt>
    <dgm:pt modelId="{F896F5E4-15BF-42B7-A51E-CA6559A2EC6C}">
      <dgm:prSet/>
      <dgm:spPr/>
      <dgm:t>
        <a:bodyPr/>
        <a:lstStyle/>
        <a:p>
          <a:pPr>
            <a:spcAft>
              <a:spcPts val="0"/>
            </a:spcAft>
          </a:pPr>
          <a:r>
            <a:rPr lang="en-GB" b="1">
              <a:latin typeface="Aptos" panose="020B0004020202020204" pitchFamily="34" charset="0"/>
              <a:cs typeface="Calibri" panose="020F0502020204030204" pitchFamily="34" charset="0"/>
            </a:rPr>
            <a:t>Was ist ein Kulturkreis?</a:t>
          </a:r>
          <a:endParaRPr lang="sk-SK" b="1">
            <a:latin typeface="Aptos" panose="020B0004020202020204" pitchFamily="34" charset="0"/>
            <a:cs typeface="Calibri" panose="020F0502020204030204" pitchFamily="34" charset="0"/>
          </a:endParaRPr>
        </a:p>
        <a:p>
          <a:pPr>
            <a:spcAft>
              <a:spcPts val="0"/>
            </a:spcAft>
          </a:pPr>
          <a:r>
            <a:rPr lang="en-GB">
              <a:latin typeface="Aptos" panose="020B0004020202020204" pitchFamily="34" charset="0"/>
              <a:cs typeface="Calibri" panose="020F0502020204030204" pitchFamily="34" charset="0"/>
            </a:rPr>
            <a:t>Eine kulturelle Gruppe ist definiert als eine Ansammlung von Individuen, die einen Kernbestand an Überzeugungen, Verhaltensmustern und Werten teilen</a:t>
          </a:r>
          <a:r>
            <a:rPr lang="sk-SK">
              <a:latin typeface="Aptos" panose="020B0004020202020204" pitchFamily="34" charset="0"/>
              <a:cs typeface="Calibri" panose="020F0502020204030204" pitchFamily="34" charset="0"/>
            </a:rPr>
            <a:t>.</a:t>
          </a:r>
          <a:endParaRPr lang="en-US">
            <a:latin typeface="Aptos" panose="020B0004020202020204" pitchFamily="34" charset="0"/>
          </a:endParaRPr>
        </a:p>
      </dgm:t>
    </dgm:pt>
    <dgm:pt modelId="{E14449A5-0CD7-4EF3-A112-3C5B96BC3A3B}" type="parTrans" cxnId="{6FE6C4C1-99CB-403A-BFDC-9DB772E1FC40}">
      <dgm:prSet/>
      <dgm:spPr/>
      <dgm:t>
        <a:bodyPr/>
        <a:lstStyle/>
        <a:p>
          <a:endParaRPr lang="en-US"/>
        </a:p>
      </dgm:t>
    </dgm:pt>
    <dgm:pt modelId="{2A6D5719-2F96-47BE-B966-4671EADC725C}" type="sibTrans" cxnId="{6FE6C4C1-99CB-403A-BFDC-9DB772E1FC40}">
      <dgm:prSet/>
      <dgm:spPr/>
      <dgm:t>
        <a:bodyPr/>
        <a:lstStyle/>
        <a:p>
          <a:endParaRPr lang="en-US"/>
        </a:p>
      </dgm:t>
    </dgm:pt>
    <dgm:pt modelId="{2B8326B8-167C-472B-8A31-DD4D5FF85964}">
      <dgm:prSet/>
      <dgm:spPr/>
      <dgm:t>
        <a:bodyPr/>
        <a:lstStyle/>
        <a:p>
          <a:r>
            <a:rPr lang="en-GB">
              <a:latin typeface="Aptos" panose="020B0004020202020204" pitchFamily="34" charset="0"/>
              <a:cs typeface="Calibri" panose="020F0502020204030204" pitchFamily="34" charset="0"/>
            </a:rPr>
            <a:t>Er bezieht sich auf </a:t>
          </a:r>
          <a:r>
            <a:rPr lang="en-GB" b="1">
              <a:latin typeface="Aptos" panose="020B0004020202020204" pitchFamily="34" charset="0"/>
              <a:cs typeface="Calibri" panose="020F0502020204030204" pitchFamily="34" charset="0"/>
            </a:rPr>
            <a:t>Gruppen, in die wir hineingeboren werden</a:t>
          </a:r>
          <a:r>
            <a:rPr lang="en-GB">
              <a:latin typeface="Aptos" panose="020B0004020202020204" pitchFamily="34" charset="0"/>
              <a:cs typeface="Calibri" panose="020F0502020204030204" pitchFamily="34" charset="0"/>
            </a:rPr>
            <a:t>, wie Ethnie, nationale Herkunft, Geschlecht, Klasse oder Religion. </a:t>
          </a:r>
          <a:endParaRPr lang="en-US">
            <a:latin typeface="Aptos" panose="020B0004020202020204" pitchFamily="34" charset="0"/>
          </a:endParaRPr>
        </a:p>
      </dgm:t>
    </dgm:pt>
    <dgm:pt modelId="{9DF25FDF-D115-4827-87D9-EA742B190B06}" type="sibTrans" cxnId="{86C0B731-A906-4687-BF9E-26F80F8A4B0F}">
      <dgm:prSet/>
      <dgm:spPr/>
      <dgm:t>
        <a:bodyPr/>
        <a:lstStyle/>
        <a:p>
          <a:endParaRPr lang="en-US"/>
        </a:p>
      </dgm:t>
    </dgm:pt>
    <dgm:pt modelId="{A38A949D-1398-417C-9351-C1443C5193E1}" type="parTrans" cxnId="{86C0B731-A906-4687-BF9E-26F80F8A4B0F}">
      <dgm:prSet/>
      <dgm:spPr/>
      <dgm:t>
        <a:bodyPr/>
        <a:lstStyle/>
        <a:p>
          <a:endParaRPr lang="en-US"/>
        </a:p>
      </dgm:t>
    </dgm:pt>
    <dgm:pt modelId="{052DF383-350B-4FD4-8E25-ED07FDA23290}">
      <dgm:prSet custT="1"/>
      <dgm:spPr/>
      <dgm:t>
        <a:bodyPr/>
        <a:lstStyle/>
        <a:p>
          <a:r>
            <a:rPr lang="en-GB" sz="1400" dirty="0">
              <a:latin typeface="Aptos" panose="020B0004020202020204" pitchFamily="34" charset="0"/>
              <a:cs typeface="Calibri" panose="020F0502020204030204" pitchFamily="34" charset="0"/>
            </a:rPr>
            <a:t>Er kann auch </a:t>
          </a:r>
          <a:r>
            <a:rPr lang="en-GB" sz="1400" b="1" dirty="0">
              <a:latin typeface="Aptos" panose="020B0004020202020204" pitchFamily="34" charset="0"/>
              <a:cs typeface="Calibri" panose="020F0502020204030204" pitchFamily="34" charset="0"/>
            </a:rPr>
            <a:t>Gruppen </a:t>
          </a:r>
          <a:r>
            <a:rPr lang="en-GB" sz="1400" dirty="0">
              <a:latin typeface="Aptos" panose="020B0004020202020204" pitchFamily="34" charset="0"/>
              <a:cs typeface="Calibri" panose="020F0502020204030204" pitchFamily="34" charset="0"/>
            </a:rPr>
            <a:t>umfassen</a:t>
          </a:r>
          <a:r>
            <a:rPr lang="en-GB" sz="1400" b="1" dirty="0">
              <a:latin typeface="Aptos" panose="020B0004020202020204" pitchFamily="34" charset="0"/>
              <a:cs typeface="Calibri" panose="020F0502020204030204" pitchFamily="34" charset="0"/>
            </a:rPr>
            <a:t>, denen wir uns anschließen</a:t>
          </a:r>
          <a:r>
            <a:rPr lang="en-GB" sz="1400" dirty="0">
              <a:latin typeface="Aptos" panose="020B0004020202020204" pitchFamily="34" charset="0"/>
              <a:cs typeface="Calibri" panose="020F0502020204030204" pitchFamily="34" charset="0"/>
            </a:rPr>
            <a:t>. Es ist beispielsweise möglich, sich eine neue Kultur anzueignen, indem man in ein neues Land/eine neue Nachbarschaft umzieht, sich einem neuen Beruf und/oder einem Sport-/Kulturverein anschließt, seinen wirtschaftlichen Status ändert, behindert wird, usw. </a:t>
          </a:r>
          <a:endParaRPr lang="en-GB" sz="1400" dirty="0">
            <a:latin typeface="Aptos" panose="020B0004020202020204" pitchFamily="34" charset="0"/>
          </a:endParaRPr>
        </a:p>
      </dgm:t>
    </dgm:pt>
    <dgm:pt modelId="{96A76F2E-23E4-4A53-8868-A369F11AD4B1}" type="parTrans" cxnId="{54F57CD8-0084-4352-8E00-3DA47B8ED5A2}">
      <dgm:prSet/>
      <dgm:spPr/>
      <dgm:t>
        <a:bodyPr/>
        <a:lstStyle/>
        <a:p>
          <a:endParaRPr lang="en-GB"/>
        </a:p>
      </dgm:t>
    </dgm:pt>
    <dgm:pt modelId="{6D885AD1-90E2-429E-86BB-70C35AC05FC3}" type="sibTrans" cxnId="{54F57CD8-0084-4352-8E00-3DA47B8ED5A2}">
      <dgm:prSet/>
      <dgm:spPr/>
      <dgm:t>
        <a:bodyPr/>
        <a:lstStyle/>
        <a:p>
          <a:endParaRPr lang="en-GB"/>
        </a:p>
      </dgm:t>
    </dgm:pt>
    <dgm:pt modelId="{29E57C68-64CA-4CF6-9689-F33E59959F6B}" type="pres">
      <dgm:prSet presAssocID="{795DB165-D3FA-48F5-B897-6D11180F3A13}" presName="Name0" presStyleCnt="0">
        <dgm:presLayoutVars>
          <dgm:dir/>
          <dgm:resizeHandles val="exact"/>
        </dgm:presLayoutVars>
      </dgm:prSet>
      <dgm:spPr/>
    </dgm:pt>
    <dgm:pt modelId="{6E7072B4-3EEC-490A-90B4-414DEA85C6E4}" type="pres">
      <dgm:prSet presAssocID="{F9C2F4BE-EB9B-4688-A872-ADD58D39D041}" presName="node" presStyleLbl="node1" presStyleIdx="0" presStyleCnt="4">
        <dgm:presLayoutVars>
          <dgm:bulletEnabled val="1"/>
        </dgm:presLayoutVars>
      </dgm:prSet>
      <dgm:spPr/>
    </dgm:pt>
    <dgm:pt modelId="{55D2B923-CC5B-4EE2-8282-B5A93F8FD380}" type="pres">
      <dgm:prSet presAssocID="{97070667-920B-4A5C-879E-A0476EF7D076}" presName="sibTrans" presStyleLbl="sibTrans1D1" presStyleIdx="0" presStyleCnt="3"/>
      <dgm:spPr/>
    </dgm:pt>
    <dgm:pt modelId="{F47BBC3C-3165-4B6E-989F-BB0A18B9D768}" type="pres">
      <dgm:prSet presAssocID="{97070667-920B-4A5C-879E-A0476EF7D076}" presName="connectorText" presStyleLbl="sibTrans1D1" presStyleIdx="0" presStyleCnt="3"/>
      <dgm:spPr/>
    </dgm:pt>
    <dgm:pt modelId="{6FA60F11-CB14-469A-ADD5-82CD6F7D3EE2}" type="pres">
      <dgm:prSet presAssocID="{F896F5E4-15BF-42B7-A51E-CA6559A2EC6C}" presName="node" presStyleLbl="node1" presStyleIdx="1" presStyleCnt="4">
        <dgm:presLayoutVars>
          <dgm:bulletEnabled val="1"/>
        </dgm:presLayoutVars>
      </dgm:prSet>
      <dgm:spPr/>
    </dgm:pt>
    <dgm:pt modelId="{C400297C-FA05-4B74-A59C-2BEB62953FDD}" type="pres">
      <dgm:prSet presAssocID="{2A6D5719-2F96-47BE-B966-4671EADC725C}" presName="sibTrans" presStyleLbl="sibTrans1D1" presStyleIdx="1" presStyleCnt="3"/>
      <dgm:spPr/>
    </dgm:pt>
    <dgm:pt modelId="{EB56155D-76A8-488C-866B-B452C7D52C4A}" type="pres">
      <dgm:prSet presAssocID="{2A6D5719-2F96-47BE-B966-4671EADC725C}" presName="connectorText" presStyleLbl="sibTrans1D1" presStyleIdx="1" presStyleCnt="3"/>
      <dgm:spPr/>
    </dgm:pt>
    <dgm:pt modelId="{276503E6-BCF1-45DB-B223-CCA23B11B2D5}" type="pres">
      <dgm:prSet presAssocID="{2B8326B8-167C-472B-8A31-DD4D5FF85964}" presName="node" presStyleLbl="node1" presStyleIdx="2" presStyleCnt="4">
        <dgm:presLayoutVars>
          <dgm:bulletEnabled val="1"/>
        </dgm:presLayoutVars>
      </dgm:prSet>
      <dgm:spPr/>
    </dgm:pt>
    <dgm:pt modelId="{63527F1E-D72A-4448-AE51-41CB1A8F979D}" type="pres">
      <dgm:prSet presAssocID="{9DF25FDF-D115-4827-87D9-EA742B190B06}" presName="sibTrans" presStyleLbl="sibTrans1D1" presStyleIdx="2" presStyleCnt="3"/>
      <dgm:spPr/>
    </dgm:pt>
    <dgm:pt modelId="{66D24D4A-07CD-48DC-8A5E-62FDD1F6FE00}" type="pres">
      <dgm:prSet presAssocID="{9DF25FDF-D115-4827-87D9-EA742B190B06}" presName="connectorText" presStyleLbl="sibTrans1D1" presStyleIdx="2" presStyleCnt="3"/>
      <dgm:spPr/>
    </dgm:pt>
    <dgm:pt modelId="{D0B18841-50B3-406B-B5E1-97D50C61189A}" type="pres">
      <dgm:prSet presAssocID="{052DF383-350B-4FD4-8E25-ED07FDA23290}" presName="node" presStyleLbl="node1" presStyleIdx="3" presStyleCnt="4">
        <dgm:presLayoutVars>
          <dgm:bulletEnabled val="1"/>
        </dgm:presLayoutVars>
      </dgm:prSet>
      <dgm:spPr/>
    </dgm:pt>
  </dgm:ptLst>
  <dgm:cxnLst>
    <dgm:cxn modelId="{0FA6AC17-C932-4C9A-B321-46CC2181D122}" type="presOf" srcId="{F9C2F4BE-EB9B-4688-A872-ADD58D39D041}" destId="{6E7072B4-3EEC-490A-90B4-414DEA85C6E4}" srcOrd="0" destOrd="0" presId="urn:microsoft.com/office/officeart/2016/7/layout/RepeatingBendingProcessNew"/>
    <dgm:cxn modelId="{76736B27-FE9C-421A-BC5F-81D620F680FC}" type="presOf" srcId="{97070667-920B-4A5C-879E-A0476EF7D076}" destId="{F47BBC3C-3165-4B6E-989F-BB0A18B9D768}" srcOrd="1" destOrd="0" presId="urn:microsoft.com/office/officeart/2016/7/layout/RepeatingBendingProcessNew"/>
    <dgm:cxn modelId="{86C0B731-A906-4687-BF9E-26F80F8A4B0F}" srcId="{795DB165-D3FA-48F5-B897-6D11180F3A13}" destId="{2B8326B8-167C-472B-8A31-DD4D5FF85964}" srcOrd="2" destOrd="0" parTransId="{A38A949D-1398-417C-9351-C1443C5193E1}" sibTransId="{9DF25FDF-D115-4827-87D9-EA742B190B06}"/>
    <dgm:cxn modelId="{5C9FEF33-784D-4E76-A7ED-8DA9F1794938}" type="presOf" srcId="{052DF383-350B-4FD4-8E25-ED07FDA23290}" destId="{D0B18841-50B3-406B-B5E1-97D50C61189A}" srcOrd="0" destOrd="0" presId="urn:microsoft.com/office/officeart/2016/7/layout/RepeatingBendingProcessNew"/>
    <dgm:cxn modelId="{D5E78564-6705-44D3-8D85-0341B0339C4A}" type="presOf" srcId="{F896F5E4-15BF-42B7-A51E-CA6559A2EC6C}" destId="{6FA60F11-CB14-469A-ADD5-82CD6F7D3EE2}" srcOrd="0" destOrd="0" presId="urn:microsoft.com/office/officeart/2016/7/layout/RepeatingBendingProcessNew"/>
    <dgm:cxn modelId="{21ACD386-FC19-477B-AF76-DA785DAD8ACA}" type="presOf" srcId="{2A6D5719-2F96-47BE-B966-4671EADC725C}" destId="{EB56155D-76A8-488C-866B-B452C7D52C4A}" srcOrd="1" destOrd="0" presId="urn:microsoft.com/office/officeart/2016/7/layout/RepeatingBendingProcessNew"/>
    <dgm:cxn modelId="{EA193896-99B1-4D96-A5B8-D9B2613082B4}" type="presOf" srcId="{2A6D5719-2F96-47BE-B966-4671EADC725C}" destId="{C400297C-FA05-4B74-A59C-2BEB62953FDD}" srcOrd="0" destOrd="0" presId="urn:microsoft.com/office/officeart/2016/7/layout/RepeatingBendingProcessNew"/>
    <dgm:cxn modelId="{2059609A-743D-4D09-A311-5A953048C24F}" type="presOf" srcId="{9DF25FDF-D115-4827-87D9-EA742B190B06}" destId="{63527F1E-D72A-4448-AE51-41CB1A8F979D}" srcOrd="0" destOrd="0" presId="urn:microsoft.com/office/officeart/2016/7/layout/RepeatingBendingProcessNew"/>
    <dgm:cxn modelId="{145EC7B2-C94C-420B-8CB9-B0744CB792DD}" type="presOf" srcId="{97070667-920B-4A5C-879E-A0476EF7D076}" destId="{55D2B923-CC5B-4EE2-8282-B5A93F8FD380}" srcOrd="0" destOrd="0" presId="urn:microsoft.com/office/officeart/2016/7/layout/RepeatingBendingProcessNew"/>
    <dgm:cxn modelId="{FB5B30B6-57F6-4F69-9140-1141AC4B2C58}" srcId="{795DB165-D3FA-48F5-B897-6D11180F3A13}" destId="{F9C2F4BE-EB9B-4688-A872-ADD58D39D041}" srcOrd="0" destOrd="0" parTransId="{8E8351F2-7651-4031-A843-6C966FB0A51A}" sibTransId="{97070667-920B-4A5C-879E-A0476EF7D076}"/>
    <dgm:cxn modelId="{6FE6C4C1-99CB-403A-BFDC-9DB772E1FC40}" srcId="{795DB165-D3FA-48F5-B897-6D11180F3A13}" destId="{F896F5E4-15BF-42B7-A51E-CA6559A2EC6C}" srcOrd="1" destOrd="0" parTransId="{E14449A5-0CD7-4EF3-A112-3C5B96BC3A3B}" sibTransId="{2A6D5719-2F96-47BE-B966-4671EADC725C}"/>
    <dgm:cxn modelId="{ABA113C5-D4C7-4763-82F4-3A0B02633AC1}" type="presOf" srcId="{9DF25FDF-D115-4827-87D9-EA742B190B06}" destId="{66D24D4A-07CD-48DC-8A5E-62FDD1F6FE00}" srcOrd="1" destOrd="0" presId="urn:microsoft.com/office/officeart/2016/7/layout/RepeatingBendingProcessNew"/>
    <dgm:cxn modelId="{54F57CD8-0084-4352-8E00-3DA47B8ED5A2}" srcId="{795DB165-D3FA-48F5-B897-6D11180F3A13}" destId="{052DF383-350B-4FD4-8E25-ED07FDA23290}" srcOrd="3" destOrd="0" parTransId="{96A76F2E-23E4-4A53-8868-A369F11AD4B1}" sibTransId="{6D885AD1-90E2-429E-86BB-70C35AC05FC3}"/>
    <dgm:cxn modelId="{2BEFC8DB-6EFB-4288-8B32-34CB35681BBB}" type="presOf" srcId="{795DB165-D3FA-48F5-B897-6D11180F3A13}" destId="{29E57C68-64CA-4CF6-9689-F33E59959F6B}" srcOrd="0" destOrd="0" presId="urn:microsoft.com/office/officeart/2016/7/layout/RepeatingBendingProcessNew"/>
    <dgm:cxn modelId="{FF328ADD-71DD-4127-B536-CB94735B3902}" type="presOf" srcId="{2B8326B8-167C-472B-8A31-DD4D5FF85964}" destId="{276503E6-BCF1-45DB-B223-CCA23B11B2D5}" srcOrd="0" destOrd="0" presId="urn:microsoft.com/office/officeart/2016/7/layout/RepeatingBendingProcessNew"/>
    <dgm:cxn modelId="{2603CCFA-0786-47A7-84EE-D6CE8A43C493}" type="presParOf" srcId="{29E57C68-64CA-4CF6-9689-F33E59959F6B}" destId="{6E7072B4-3EEC-490A-90B4-414DEA85C6E4}" srcOrd="0" destOrd="0" presId="urn:microsoft.com/office/officeart/2016/7/layout/RepeatingBendingProcessNew"/>
    <dgm:cxn modelId="{E18ED3A4-AFDD-48AA-A791-8BEB59F3C683}" type="presParOf" srcId="{29E57C68-64CA-4CF6-9689-F33E59959F6B}" destId="{55D2B923-CC5B-4EE2-8282-B5A93F8FD380}" srcOrd="1" destOrd="0" presId="urn:microsoft.com/office/officeart/2016/7/layout/RepeatingBendingProcessNew"/>
    <dgm:cxn modelId="{8B6F2078-0C23-49D3-BDF0-674F84AC49E3}" type="presParOf" srcId="{55D2B923-CC5B-4EE2-8282-B5A93F8FD380}" destId="{F47BBC3C-3165-4B6E-989F-BB0A18B9D768}" srcOrd="0" destOrd="0" presId="urn:microsoft.com/office/officeart/2016/7/layout/RepeatingBendingProcessNew"/>
    <dgm:cxn modelId="{D50FF7A1-9251-47DF-8BF0-4D4BEF6426F4}" type="presParOf" srcId="{29E57C68-64CA-4CF6-9689-F33E59959F6B}" destId="{6FA60F11-CB14-469A-ADD5-82CD6F7D3EE2}" srcOrd="2" destOrd="0" presId="urn:microsoft.com/office/officeart/2016/7/layout/RepeatingBendingProcessNew"/>
    <dgm:cxn modelId="{0965AAA4-B4B5-48C4-8B8B-FA727EE91BF2}" type="presParOf" srcId="{29E57C68-64CA-4CF6-9689-F33E59959F6B}" destId="{C400297C-FA05-4B74-A59C-2BEB62953FDD}" srcOrd="3" destOrd="0" presId="urn:microsoft.com/office/officeart/2016/7/layout/RepeatingBendingProcessNew"/>
    <dgm:cxn modelId="{99D5C345-E78C-425B-924C-9E7D909ED400}" type="presParOf" srcId="{C400297C-FA05-4B74-A59C-2BEB62953FDD}" destId="{EB56155D-76A8-488C-866B-B452C7D52C4A}" srcOrd="0" destOrd="0" presId="urn:microsoft.com/office/officeart/2016/7/layout/RepeatingBendingProcessNew"/>
    <dgm:cxn modelId="{65D1CDBD-FCD0-445F-837F-87B3A2F57D8A}" type="presParOf" srcId="{29E57C68-64CA-4CF6-9689-F33E59959F6B}" destId="{276503E6-BCF1-45DB-B223-CCA23B11B2D5}" srcOrd="4" destOrd="0" presId="urn:microsoft.com/office/officeart/2016/7/layout/RepeatingBendingProcessNew"/>
    <dgm:cxn modelId="{D8C0DF56-E123-450B-8730-BA752023BD13}" type="presParOf" srcId="{29E57C68-64CA-4CF6-9689-F33E59959F6B}" destId="{63527F1E-D72A-4448-AE51-41CB1A8F979D}" srcOrd="5" destOrd="0" presId="urn:microsoft.com/office/officeart/2016/7/layout/RepeatingBendingProcessNew"/>
    <dgm:cxn modelId="{9B54C0C4-4C02-482D-90EF-F77FB40BB357}" type="presParOf" srcId="{63527F1E-D72A-4448-AE51-41CB1A8F979D}" destId="{66D24D4A-07CD-48DC-8A5E-62FDD1F6FE00}" srcOrd="0" destOrd="0" presId="urn:microsoft.com/office/officeart/2016/7/layout/RepeatingBendingProcessNew"/>
    <dgm:cxn modelId="{018F018A-BFFE-41C3-8FD2-B58AC7138DAC}" type="presParOf" srcId="{29E57C68-64CA-4CF6-9689-F33E59959F6B}" destId="{D0B18841-50B3-406B-B5E1-97D50C61189A}"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2B923-CC5B-4EE2-8282-B5A93F8FD380}">
      <dsp:nvSpPr>
        <dsp:cNvPr id="0" name=""/>
        <dsp:cNvSpPr/>
      </dsp:nvSpPr>
      <dsp:spPr>
        <a:xfrm>
          <a:off x="3024309" y="820590"/>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3142" y="863000"/>
        <a:ext cx="33066" cy="6619"/>
      </dsp:txXfrm>
    </dsp:sp>
    <dsp:sp modelId="{6E7072B4-3EEC-490A-90B4-414DEA85C6E4}">
      <dsp:nvSpPr>
        <dsp:cNvPr id="0" name=""/>
        <dsp:cNvSpPr/>
      </dsp:nvSpPr>
      <dsp:spPr>
        <a:xfrm>
          <a:off x="150746" y="3701"/>
          <a:ext cx="2875362" cy="1725217"/>
        </a:xfrm>
        <a:prstGeom prst="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ts val="0"/>
            </a:spcAft>
            <a:buNone/>
          </a:pPr>
          <a:r>
            <a:rPr lang="en-GB" sz="1400" b="1" kern="1200">
              <a:latin typeface="Aptos" panose="020B0004020202020204" pitchFamily="34" charset="0"/>
              <a:cs typeface="Calibri" panose="020F0502020204030204" pitchFamily="34" charset="0"/>
            </a:rPr>
            <a:t>Was ist Kultur</a:t>
          </a:r>
          <a:r>
            <a:rPr lang="sk-SK" sz="1400" b="1" kern="1200">
              <a:latin typeface="Aptos" panose="020B0004020202020204" pitchFamily="34" charset="0"/>
              <a:cs typeface="Calibri" panose="020F0502020204030204" pitchFamily="34" charset="0"/>
            </a:rPr>
            <a:t>? </a:t>
          </a:r>
        </a:p>
        <a:p>
          <a:pPr marL="0" lvl="0" indent="0" algn="ctr" defTabSz="622300">
            <a:lnSpc>
              <a:spcPct val="90000"/>
            </a:lnSpc>
            <a:spcBef>
              <a:spcPct val="0"/>
            </a:spcBef>
            <a:spcAft>
              <a:spcPts val="0"/>
            </a:spcAft>
            <a:buNone/>
          </a:pPr>
          <a:r>
            <a:rPr lang="en-GB" sz="1400" kern="1200">
              <a:latin typeface="Aptos" panose="020B0004020202020204" pitchFamily="34" charset="0"/>
              <a:cs typeface="Calibri" panose="020F0502020204030204" pitchFamily="34" charset="0"/>
            </a:rPr>
            <a:t>Unter Kultur versteht man eine Reihe von gemeinsamen Bedeutungen, Symbolen, Wissen und Sprachen, durch die eine kulturelle Gruppe mit der Realität in Beziehung tritt.</a:t>
          </a:r>
          <a:endParaRPr lang="en-US" sz="1400" kern="1200">
            <a:latin typeface="Aptos" panose="020B0004020202020204" pitchFamily="34" charset="0"/>
          </a:endParaRPr>
        </a:p>
      </dsp:txBody>
      <dsp:txXfrm>
        <a:off x="150746" y="3701"/>
        <a:ext cx="2875362" cy="1725217"/>
      </dsp:txXfrm>
    </dsp:sp>
    <dsp:sp modelId="{C400297C-FA05-4B74-A59C-2BEB62953FDD}">
      <dsp:nvSpPr>
        <dsp:cNvPr id="0" name=""/>
        <dsp:cNvSpPr/>
      </dsp:nvSpPr>
      <dsp:spPr>
        <a:xfrm>
          <a:off x="1588428" y="1727119"/>
          <a:ext cx="3536695" cy="630733"/>
        </a:xfrm>
        <a:custGeom>
          <a:avLst/>
          <a:gdLst/>
          <a:ahLst/>
          <a:cxnLst/>
          <a:rect l="0" t="0" r="0" b="0"/>
          <a:pathLst>
            <a:path>
              <a:moveTo>
                <a:pt x="3536695" y="0"/>
              </a:moveTo>
              <a:lnTo>
                <a:pt x="3536695" y="332466"/>
              </a:lnTo>
              <a:lnTo>
                <a:pt x="0" y="332466"/>
              </a:lnTo>
              <a:lnTo>
                <a:pt x="0" y="630733"/>
              </a:lnTo>
            </a:path>
          </a:pathLst>
        </a:custGeom>
        <a:noFill/>
        <a:ln w="6350" cap="flat" cmpd="sng" algn="ctr">
          <a:solidFill>
            <a:schemeClr val="accent2">
              <a:shade val="90000"/>
              <a:hueOff val="-287340"/>
              <a:satOff val="204"/>
              <a:lumOff val="160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66826" y="2039176"/>
        <a:ext cx="179899" cy="6619"/>
      </dsp:txXfrm>
    </dsp:sp>
    <dsp:sp modelId="{6FA60F11-CB14-469A-ADD5-82CD6F7D3EE2}">
      <dsp:nvSpPr>
        <dsp:cNvPr id="0" name=""/>
        <dsp:cNvSpPr/>
      </dsp:nvSpPr>
      <dsp:spPr>
        <a:xfrm>
          <a:off x="3687442" y="3701"/>
          <a:ext cx="2875362" cy="1725217"/>
        </a:xfrm>
        <a:prstGeom prst="rect">
          <a:avLst/>
        </a:prstGeom>
        <a:gradFill rotWithShape="0">
          <a:gsLst>
            <a:gs pos="0">
              <a:schemeClr val="accent2">
                <a:alpha val="90000"/>
                <a:hueOff val="0"/>
                <a:satOff val="0"/>
                <a:lumOff val="0"/>
                <a:alphaOff val="-13333"/>
                <a:lumMod val="110000"/>
                <a:satMod val="105000"/>
                <a:tint val="67000"/>
              </a:schemeClr>
            </a:gs>
            <a:gs pos="50000">
              <a:schemeClr val="accent2">
                <a:alpha val="90000"/>
                <a:hueOff val="0"/>
                <a:satOff val="0"/>
                <a:lumOff val="0"/>
                <a:alphaOff val="-13333"/>
                <a:lumMod val="105000"/>
                <a:satMod val="103000"/>
                <a:tint val="73000"/>
              </a:schemeClr>
            </a:gs>
            <a:gs pos="100000">
              <a:schemeClr val="accent2">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ts val="0"/>
            </a:spcAft>
            <a:buNone/>
          </a:pPr>
          <a:r>
            <a:rPr lang="en-GB" sz="1400" b="1" kern="1200">
              <a:latin typeface="Aptos" panose="020B0004020202020204" pitchFamily="34" charset="0"/>
              <a:cs typeface="Calibri" panose="020F0502020204030204" pitchFamily="34" charset="0"/>
            </a:rPr>
            <a:t>Was ist ein Kulturkreis?</a:t>
          </a:r>
          <a:endParaRPr lang="sk-SK" sz="1400" b="1" kern="1200">
            <a:latin typeface="Aptos" panose="020B0004020202020204" pitchFamily="34" charset="0"/>
            <a:cs typeface="Calibri" panose="020F0502020204030204" pitchFamily="34" charset="0"/>
          </a:endParaRPr>
        </a:p>
        <a:p>
          <a:pPr marL="0" lvl="0" indent="0" algn="ctr" defTabSz="622300">
            <a:lnSpc>
              <a:spcPct val="90000"/>
            </a:lnSpc>
            <a:spcBef>
              <a:spcPct val="0"/>
            </a:spcBef>
            <a:spcAft>
              <a:spcPts val="0"/>
            </a:spcAft>
            <a:buNone/>
          </a:pPr>
          <a:r>
            <a:rPr lang="en-GB" sz="1400" kern="1200">
              <a:latin typeface="Aptos" panose="020B0004020202020204" pitchFamily="34" charset="0"/>
              <a:cs typeface="Calibri" panose="020F0502020204030204" pitchFamily="34" charset="0"/>
            </a:rPr>
            <a:t>Eine kulturelle Gruppe ist definiert als eine Ansammlung von Individuen, die einen Kernbestand an Überzeugungen, Verhaltensmustern und Werten teilen</a:t>
          </a:r>
          <a:r>
            <a:rPr lang="sk-SK" sz="1400" kern="1200">
              <a:latin typeface="Aptos" panose="020B0004020202020204" pitchFamily="34" charset="0"/>
              <a:cs typeface="Calibri" panose="020F0502020204030204" pitchFamily="34" charset="0"/>
            </a:rPr>
            <a:t>.</a:t>
          </a:r>
          <a:endParaRPr lang="en-US" sz="1400" kern="1200">
            <a:latin typeface="Aptos" panose="020B0004020202020204" pitchFamily="34" charset="0"/>
          </a:endParaRPr>
        </a:p>
      </dsp:txBody>
      <dsp:txXfrm>
        <a:off x="3687442" y="3701"/>
        <a:ext cx="2875362" cy="1725217"/>
      </dsp:txXfrm>
    </dsp:sp>
    <dsp:sp modelId="{63527F1E-D72A-4448-AE51-41CB1A8F979D}">
      <dsp:nvSpPr>
        <dsp:cNvPr id="0" name=""/>
        <dsp:cNvSpPr/>
      </dsp:nvSpPr>
      <dsp:spPr>
        <a:xfrm>
          <a:off x="3024309" y="3207141"/>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574681"/>
              <a:satOff val="409"/>
              <a:lumOff val="321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3142" y="3249551"/>
        <a:ext cx="33066" cy="6619"/>
      </dsp:txXfrm>
    </dsp:sp>
    <dsp:sp modelId="{276503E6-BCF1-45DB-B223-CCA23B11B2D5}">
      <dsp:nvSpPr>
        <dsp:cNvPr id="0" name=""/>
        <dsp:cNvSpPr/>
      </dsp:nvSpPr>
      <dsp:spPr>
        <a:xfrm>
          <a:off x="150746" y="2390252"/>
          <a:ext cx="2875362" cy="1725217"/>
        </a:xfrm>
        <a:prstGeom prst="rect">
          <a:avLst/>
        </a:prstGeom>
        <a:gradFill rotWithShape="0">
          <a:gsLst>
            <a:gs pos="0">
              <a:schemeClr val="accent2">
                <a:alpha val="90000"/>
                <a:hueOff val="0"/>
                <a:satOff val="0"/>
                <a:lumOff val="0"/>
                <a:alphaOff val="-26667"/>
                <a:lumMod val="110000"/>
                <a:satMod val="105000"/>
                <a:tint val="67000"/>
              </a:schemeClr>
            </a:gs>
            <a:gs pos="50000">
              <a:schemeClr val="accent2">
                <a:alpha val="90000"/>
                <a:hueOff val="0"/>
                <a:satOff val="0"/>
                <a:lumOff val="0"/>
                <a:alphaOff val="-26667"/>
                <a:lumMod val="105000"/>
                <a:satMod val="103000"/>
                <a:tint val="73000"/>
              </a:schemeClr>
            </a:gs>
            <a:gs pos="100000">
              <a:schemeClr val="accent2">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ct val="35000"/>
            </a:spcAft>
            <a:buNone/>
          </a:pPr>
          <a:r>
            <a:rPr lang="en-GB" sz="1400" kern="1200">
              <a:latin typeface="Aptos" panose="020B0004020202020204" pitchFamily="34" charset="0"/>
              <a:cs typeface="Calibri" panose="020F0502020204030204" pitchFamily="34" charset="0"/>
            </a:rPr>
            <a:t>Er bezieht sich auf </a:t>
          </a:r>
          <a:r>
            <a:rPr lang="en-GB" sz="1400" b="1" kern="1200">
              <a:latin typeface="Aptos" panose="020B0004020202020204" pitchFamily="34" charset="0"/>
              <a:cs typeface="Calibri" panose="020F0502020204030204" pitchFamily="34" charset="0"/>
            </a:rPr>
            <a:t>Gruppen, in die wir hineingeboren werden</a:t>
          </a:r>
          <a:r>
            <a:rPr lang="en-GB" sz="1400" kern="1200">
              <a:latin typeface="Aptos" panose="020B0004020202020204" pitchFamily="34" charset="0"/>
              <a:cs typeface="Calibri" panose="020F0502020204030204" pitchFamily="34" charset="0"/>
            </a:rPr>
            <a:t>, wie Ethnie, nationale Herkunft, Geschlecht, Klasse oder Religion. </a:t>
          </a:r>
          <a:endParaRPr lang="en-US" sz="1400" kern="1200">
            <a:latin typeface="Aptos" panose="020B0004020202020204" pitchFamily="34" charset="0"/>
          </a:endParaRPr>
        </a:p>
      </dsp:txBody>
      <dsp:txXfrm>
        <a:off x="150746" y="2390252"/>
        <a:ext cx="2875362" cy="1725217"/>
      </dsp:txXfrm>
    </dsp:sp>
    <dsp:sp modelId="{D0B18841-50B3-406B-B5E1-97D50C61189A}">
      <dsp:nvSpPr>
        <dsp:cNvPr id="0" name=""/>
        <dsp:cNvSpPr/>
      </dsp:nvSpPr>
      <dsp:spPr>
        <a:xfrm>
          <a:off x="3687442" y="2390252"/>
          <a:ext cx="2875362" cy="1725217"/>
        </a:xfrm>
        <a:prstGeom prst="rect">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ptos" panose="020B0004020202020204" pitchFamily="34" charset="0"/>
              <a:cs typeface="Calibri" panose="020F0502020204030204" pitchFamily="34" charset="0"/>
            </a:rPr>
            <a:t>Er kann auch </a:t>
          </a:r>
          <a:r>
            <a:rPr lang="en-GB" sz="1400" b="1" kern="1200" dirty="0">
              <a:latin typeface="Aptos" panose="020B0004020202020204" pitchFamily="34" charset="0"/>
              <a:cs typeface="Calibri" panose="020F0502020204030204" pitchFamily="34" charset="0"/>
            </a:rPr>
            <a:t>Gruppen </a:t>
          </a:r>
          <a:r>
            <a:rPr lang="en-GB" sz="1400" kern="1200" dirty="0">
              <a:latin typeface="Aptos" panose="020B0004020202020204" pitchFamily="34" charset="0"/>
              <a:cs typeface="Calibri" panose="020F0502020204030204" pitchFamily="34" charset="0"/>
            </a:rPr>
            <a:t>umfassen</a:t>
          </a:r>
          <a:r>
            <a:rPr lang="en-GB" sz="1400" b="1" kern="1200" dirty="0">
              <a:latin typeface="Aptos" panose="020B0004020202020204" pitchFamily="34" charset="0"/>
              <a:cs typeface="Calibri" panose="020F0502020204030204" pitchFamily="34" charset="0"/>
            </a:rPr>
            <a:t>, denen wir uns anschließen</a:t>
          </a:r>
          <a:r>
            <a:rPr lang="en-GB" sz="1400" kern="1200" dirty="0">
              <a:latin typeface="Aptos" panose="020B0004020202020204" pitchFamily="34" charset="0"/>
              <a:cs typeface="Calibri" panose="020F0502020204030204" pitchFamily="34" charset="0"/>
            </a:rPr>
            <a:t>. Es ist beispielsweise möglich, sich eine neue Kultur anzueignen, indem man in ein neues Land/eine neue Nachbarschaft umzieht, sich einem neuen Beruf und/oder einem Sport-/Kulturverein anschließt, seinen wirtschaftlichen Status ändert, behindert wird, usw. </a:t>
          </a:r>
          <a:endParaRPr lang="en-GB" sz="1400" kern="1200" dirty="0">
            <a:latin typeface="Aptos" panose="020B0004020202020204" pitchFamily="34" charset="0"/>
          </a:endParaRPr>
        </a:p>
      </dsp:txBody>
      <dsp:txXfrm>
        <a:off x="3687442" y="2390252"/>
        <a:ext cx="2875362" cy="172521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2649480"/>
            <a:ext cx="9144000" cy="74531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ERASMUS+KA220-ADU - </a:t>
            </a:r>
            <a:r>
              <a:rPr kumimoji="0" lang="en-US"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Cooperation partnerships in adult education</a:t>
            </a:r>
            <a:endPar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sk-SK"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rPr>
              <a:t>KA220-ADU-2BF13E10 </a:t>
            </a:r>
            <a:endParaRPr kumimoji="0" lang="en-GB" sz="2000" b="1" i="0" u="none" strike="noStrike" kern="1200" cap="none" spc="0" normalizeH="0" baseline="0" noProof="0" dirty="0">
              <a:ln>
                <a:noFill/>
              </a:ln>
              <a:solidFill>
                <a:srgbClr val="FFAA5A"/>
              </a:solidFill>
              <a:effectLst/>
              <a:uLnTx/>
              <a:uFillTx/>
              <a:latin typeface="Cambria" panose="02040503050406030204" pitchFamily="18" charset="0"/>
              <a:ea typeface="Cambria" panose="02040503050406030204" pitchFamily="18" charset="0"/>
              <a:cs typeface="+mj-cs"/>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042061"/>
            <a:ext cx="9597656"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Building Digital Resilience by Making Digital Wellbeing and</a:t>
            </a:r>
            <a:b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Security Accessible to All</a:t>
            </a:r>
            <a:b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b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&lt;&lt;</a:t>
            </a:r>
            <a:r>
              <a:rPr kumimoji="0" lang="sk-SK" sz="26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n-cs"/>
              </a:rPr>
              <a:t>DigiWELL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n-cs"/>
              </a:rPr>
              <a:t>&gt;&gt;</a:t>
            </a:r>
            <a:endPar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91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01F1AD-0822-2C73-E021-A1EA53C86BA7}"/>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108E1CF9-711E-EE03-E4DA-A2CBCC3CA85E}"/>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279B79F4-7975-A02F-2EC4-508F63AF270B}"/>
              </a:ext>
            </a:extLst>
          </p:cNvPr>
          <p:cNvSpPr>
            <a:spLocks noGrp="1"/>
          </p:cNvSpPr>
          <p:nvPr>
            <p:ph type="dt" sz="half" idx="10"/>
          </p:nvPr>
        </p:nvSpPr>
        <p:spPr/>
        <p:txBody>
          <a:bodyPr/>
          <a:lstStyle/>
          <a:p>
            <a:fld id="{88569F9E-8D34-42E7-83D8-6690845F3D31}" type="datetimeFigureOut">
              <a:rPr lang="en-GB" smtClean="0"/>
              <a:t>14/10/2024</a:t>
            </a:fld>
            <a:endParaRPr lang="en-GB"/>
          </a:p>
        </p:txBody>
      </p:sp>
      <p:sp>
        <p:nvSpPr>
          <p:cNvPr id="5" name="Zástupný objekt pre pätu 4">
            <a:extLst>
              <a:ext uri="{FF2B5EF4-FFF2-40B4-BE49-F238E27FC236}">
                <a16:creationId xmlns:a16="http://schemas.microsoft.com/office/drawing/2014/main" id="{F38F8881-652D-DB01-6C7D-DE15E6CFC38B}"/>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0B0926CE-5C85-22E9-09E2-843E79248784}"/>
              </a:ext>
            </a:extLst>
          </p:cNvPr>
          <p:cNvSpPr>
            <a:spLocks noGrp="1"/>
          </p:cNvSpPr>
          <p:nvPr>
            <p:ph type="sldNum" sz="quarter" idx="12"/>
          </p:nvPr>
        </p:nvSpPr>
        <p:spPr/>
        <p:txBody>
          <a:bodyPr/>
          <a:lstStyle/>
          <a:p>
            <a:fld id="{778E33BF-AC80-4C3F-8F8D-6E475268A231}" type="slidenum">
              <a:rPr lang="en-GB" smtClean="0"/>
              <a:t>‹Nr.›</a:t>
            </a:fld>
            <a:endParaRPr lang="en-GB"/>
          </a:p>
        </p:txBody>
      </p:sp>
    </p:spTree>
    <p:extLst>
      <p:ext uri="{BB962C8B-B14F-4D97-AF65-F5344CB8AC3E}">
        <p14:creationId xmlns:p14="http://schemas.microsoft.com/office/powerpoint/2010/main" val="267083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B0CE8-2E64-20E2-832A-F8B4240C9547}"/>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7403BEFD-AF56-EA58-F6FE-88659F67F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4804560F-FB85-BE2A-77D1-BBDB65705310}"/>
              </a:ext>
            </a:extLst>
          </p:cNvPr>
          <p:cNvSpPr>
            <a:spLocks noGrp="1"/>
          </p:cNvSpPr>
          <p:nvPr>
            <p:ph type="dt" sz="half" idx="10"/>
          </p:nvPr>
        </p:nvSpPr>
        <p:spPr/>
        <p:txBody>
          <a:bodyPr/>
          <a:lstStyle/>
          <a:p>
            <a:fld id="{88569F9E-8D34-42E7-83D8-6690845F3D31}" type="datetimeFigureOut">
              <a:rPr lang="en-GB" smtClean="0"/>
              <a:t>14/10/2024</a:t>
            </a:fld>
            <a:endParaRPr lang="en-GB"/>
          </a:p>
        </p:txBody>
      </p:sp>
      <p:sp>
        <p:nvSpPr>
          <p:cNvPr id="5" name="Zástupný objekt pre pätu 4">
            <a:extLst>
              <a:ext uri="{FF2B5EF4-FFF2-40B4-BE49-F238E27FC236}">
                <a16:creationId xmlns:a16="http://schemas.microsoft.com/office/drawing/2014/main" id="{879DD5F1-F4A3-CC14-2DEE-008C82E0884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1D1B952-F220-D065-D564-0565EB8D3F73}"/>
              </a:ext>
            </a:extLst>
          </p:cNvPr>
          <p:cNvSpPr>
            <a:spLocks noGrp="1"/>
          </p:cNvSpPr>
          <p:nvPr>
            <p:ph type="sldNum" sz="quarter" idx="12"/>
          </p:nvPr>
        </p:nvSpPr>
        <p:spPr/>
        <p:txBody>
          <a:bodyPr/>
          <a:lstStyle/>
          <a:p>
            <a:fld id="{778E33BF-AC80-4C3F-8F8D-6E475268A231}" type="slidenum">
              <a:rPr lang="en-GB" smtClean="0"/>
              <a:t>‹Nr.›</a:t>
            </a:fld>
            <a:endParaRPr lang="en-GB"/>
          </a:p>
        </p:txBody>
      </p:sp>
    </p:spTree>
    <p:extLst>
      <p:ext uri="{BB962C8B-B14F-4D97-AF65-F5344CB8AC3E}">
        <p14:creationId xmlns:p14="http://schemas.microsoft.com/office/powerpoint/2010/main" val="261596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7783A-9DD7-C4E3-AD6B-955872A414C4}"/>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CB196882-70C4-4ACD-A99A-A8958E5A901B}"/>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781A7339-0462-2583-4C7E-AC14D73644B6}"/>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objekt pre dátum 4">
            <a:extLst>
              <a:ext uri="{FF2B5EF4-FFF2-40B4-BE49-F238E27FC236}">
                <a16:creationId xmlns:a16="http://schemas.microsoft.com/office/drawing/2014/main" id="{8BF37404-D5DC-C323-A09F-B9AEE4ADFEA7}"/>
              </a:ext>
            </a:extLst>
          </p:cNvPr>
          <p:cNvSpPr>
            <a:spLocks noGrp="1"/>
          </p:cNvSpPr>
          <p:nvPr>
            <p:ph type="dt" sz="half" idx="10"/>
          </p:nvPr>
        </p:nvSpPr>
        <p:spPr/>
        <p:txBody>
          <a:bodyPr/>
          <a:lstStyle/>
          <a:p>
            <a:fld id="{88569F9E-8D34-42E7-83D8-6690845F3D31}" type="datetimeFigureOut">
              <a:rPr lang="en-GB" smtClean="0"/>
              <a:t>14/10/2024</a:t>
            </a:fld>
            <a:endParaRPr lang="en-GB"/>
          </a:p>
        </p:txBody>
      </p:sp>
      <p:sp>
        <p:nvSpPr>
          <p:cNvPr id="6" name="Zástupný objekt pre pätu 5">
            <a:extLst>
              <a:ext uri="{FF2B5EF4-FFF2-40B4-BE49-F238E27FC236}">
                <a16:creationId xmlns:a16="http://schemas.microsoft.com/office/drawing/2014/main" id="{A60DFDEC-94C8-D2B9-E4C1-B4157BA57150}"/>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BD7F664F-EF37-8273-B7D4-651E4C5ADB62}"/>
              </a:ext>
            </a:extLst>
          </p:cNvPr>
          <p:cNvSpPr>
            <a:spLocks noGrp="1"/>
          </p:cNvSpPr>
          <p:nvPr>
            <p:ph type="sldNum" sz="quarter" idx="12"/>
          </p:nvPr>
        </p:nvSpPr>
        <p:spPr/>
        <p:txBody>
          <a:bodyPr/>
          <a:lstStyle/>
          <a:p>
            <a:fld id="{778E33BF-AC80-4C3F-8F8D-6E475268A231}" type="slidenum">
              <a:rPr lang="en-GB" smtClean="0"/>
              <a:t>‹Nr.›</a:t>
            </a:fld>
            <a:endParaRPr lang="en-GB"/>
          </a:p>
        </p:txBody>
      </p:sp>
    </p:spTree>
    <p:extLst>
      <p:ext uri="{BB962C8B-B14F-4D97-AF65-F5344CB8AC3E}">
        <p14:creationId xmlns:p14="http://schemas.microsoft.com/office/powerpoint/2010/main" val="1718456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095AE-6105-78F1-2060-8904479B9A5C}"/>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4F27CB3D-08A6-28E6-E5CC-6CA3B8E4A0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0DB46130-0E02-6AEE-8C22-7CF94ABDC08C}"/>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8CD71381-3FFB-E053-BBC6-8F51278DF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59012D81-F5D8-0EA8-51F4-E62D7788796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7" name="Zástupný objekt pre dátum 6">
            <a:extLst>
              <a:ext uri="{FF2B5EF4-FFF2-40B4-BE49-F238E27FC236}">
                <a16:creationId xmlns:a16="http://schemas.microsoft.com/office/drawing/2014/main" id="{24F99924-393C-4DAC-A1A5-FAF5F76C0C63}"/>
              </a:ext>
            </a:extLst>
          </p:cNvPr>
          <p:cNvSpPr>
            <a:spLocks noGrp="1"/>
          </p:cNvSpPr>
          <p:nvPr>
            <p:ph type="dt" sz="half" idx="10"/>
          </p:nvPr>
        </p:nvSpPr>
        <p:spPr/>
        <p:txBody>
          <a:bodyPr/>
          <a:lstStyle/>
          <a:p>
            <a:fld id="{88569F9E-8D34-42E7-83D8-6690845F3D31}" type="datetimeFigureOut">
              <a:rPr lang="en-GB" smtClean="0"/>
              <a:t>14/10/2024</a:t>
            </a:fld>
            <a:endParaRPr lang="en-GB"/>
          </a:p>
        </p:txBody>
      </p:sp>
      <p:sp>
        <p:nvSpPr>
          <p:cNvPr id="8" name="Zástupný objekt pre pätu 7">
            <a:extLst>
              <a:ext uri="{FF2B5EF4-FFF2-40B4-BE49-F238E27FC236}">
                <a16:creationId xmlns:a16="http://schemas.microsoft.com/office/drawing/2014/main" id="{41B93AAC-DCAF-03F5-9D41-8F23D86E7220}"/>
              </a:ext>
            </a:extLst>
          </p:cNvPr>
          <p:cNvSpPr>
            <a:spLocks noGrp="1"/>
          </p:cNvSpPr>
          <p:nvPr>
            <p:ph type="ftr" sz="quarter" idx="11"/>
          </p:nvPr>
        </p:nvSpPr>
        <p:spPr/>
        <p:txBody>
          <a:bodyPr/>
          <a:lstStyle/>
          <a:p>
            <a:endParaRPr lang="en-GB"/>
          </a:p>
        </p:txBody>
      </p:sp>
      <p:sp>
        <p:nvSpPr>
          <p:cNvPr id="9" name="Zástupný objekt pre číslo snímky 8">
            <a:extLst>
              <a:ext uri="{FF2B5EF4-FFF2-40B4-BE49-F238E27FC236}">
                <a16:creationId xmlns:a16="http://schemas.microsoft.com/office/drawing/2014/main" id="{ADAFA6F0-510F-667C-5B1E-71A07DAC2DB0}"/>
              </a:ext>
            </a:extLst>
          </p:cNvPr>
          <p:cNvSpPr>
            <a:spLocks noGrp="1"/>
          </p:cNvSpPr>
          <p:nvPr>
            <p:ph type="sldNum" sz="quarter" idx="12"/>
          </p:nvPr>
        </p:nvSpPr>
        <p:spPr/>
        <p:txBody>
          <a:bodyPr/>
          <a:lstStyle/>
          <a:p>
            <a:fld id="{778E33BF-AC80-4C3F-8F8D-6E475268A231}" type="slidenum">
              <a:rPr lang="en-GB" smtClean="0"/>
              <a:t>‹Nr.›</a:t>
            </a:fld>
            <a:endParaRPr lang="en-GB"/>
          </a:p>
        </p:txBody>
      </p:sp>
    </p:spTree>
    <p:extLst>
      <p:ext uri="{BB962C8B-B14F-4D97-AF65-F5344CB8AC3E}">
        <p14:creationId xmlns:p14="http://schemas.microsoft.com/office/powerpoint/2010/main" val="265884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C0A2C3-1309-E39C-F52B-6F173933706D}"/>
              </a:ext>
            </a:extLst>
          </p:cNvPr>
          <p:cNvSpPr>
            <a:spLocks noGrp="1"/>
          </p:cNvSpPr>
          <p:nvPr>
            <p:ph type="title"/>
          </p:nvPr>
        </p:nvSpPr>
        <p:spPr/>
        <p:txBody>
          <a:bodyPr/>
          <a:lstStyle/>
          <a:p>
            <a:r>
              <a:rPr lang="sk-SK"/>
              <a:t>Kliknutím upravte štýl predlohy nadpisu</a:t>
            </a:r>
            <a:endParaRPr lang="en-GB"/>
          </a:p>
        </p:txBody>
      </p:sp>
      <p:sp>
        <p:nvSpPr>
          <p:cNvPr id="3" name="Zástupný objekt pre dátum 2">
            <a:extLst>
              <a:ext uri="{FF2B5EF4-FFF2-40B4-BE49-F238E27FC236}">
                <a16:creationId xmlns:a16="http://schemas.microsoft.com/office/drawing/2014/main" id="{1AC30078-893E-AD52-6A11-5FEF4FC0DAB9}"/>
              </a:ext>
            </a:extLst>
          </p:cNvPr>
          <p:cNvSpPr>
            <a:spLocks noGrp="1"/>
          </p:cNvSpPr>
          <p:nvPr>
            <p:ph type="dt" sz="half" idx="10"/>
          </p:nvPr>
        </p:nvSpPr>
        <p:spPr/>
        <p:txBody>
          <a:bodyPr/>
          <a:lstStyle/>
          <a:p>
            <a:fld id="{88569F9E-8D34-42E7-83D8-6690845F3D31}" type="datetimeFigureOut">
              <a:rPr lang="en-GB" smtClean="0"/>
              <a:t>14/10/2024</a:t>
            </a:fld>
            <a:endParaRPr lang="en-GB"/>
          </a:p>
        </p:txBody>
      </p:sp>
      <p:sp>
        <p:nvSpPr>
          <p:cNvPr id="4" name="Zástupný objekt pre pätu 3">
            <a:extLst>
              <a:ext uri="{FF2B5EF4-FFF2-40B4-BE49-F238E27FC236}">
                <a16:creationId xmlns:a16="http://schemas.microsoft.com/office/drawing/2014/main" id="{537525CC-0C41-2557-55A4-68EED4C47603}"/>
              </a:ext>
            </a:extLst>
          </p:cNvPr>
          <p:cNvSpPr>
            <a:spLocks noGrp="1"/>
          </p:cNvSpPr>
          <p:nvPr>
            <p:ph type="ftr" sz="quarter" idx="11"/>
          </p:nvPr>
        </p:nvSpPr>
        <p:spPr/>
        <p:txBody>
          <a:bodyPr/>
          <a:lstStyle/>
          <a:p>
            <a:endParaRPr lang="en-GB"/>
          </a:p>
        </p:txBody>
      </p:sp>
      <p:sp>
        <p:nvSpPr>
          <p:cNvPr id="5" name="Zástupný objekt pre číslo snímky 4">
            <a:extLst>
              <a:ext uri="{FF2B5EF4-FFF2-40B4-BE49-F238E27FC236}">
                <a16:creationId xmlns:a16="http://schemas.microsoft.com/office/drawing/2014/main" id="{CE560D30-9DB0-99C5-87F3-B1D925337AE1}"/>
              </a:ext>
            </a:extLst>
          </p:cNvPr>
          <p:cNvSpPr>
            <a:spLocks noGrp="1"/>
          </p:cNvSpPr>
          <p:nvPr>
            <p:ph type="sldNum" sz="quarter" idx="12"/>
          </p:nvPr>
        </p:nvSpPr>
        <p:spPr/>
        <p:txBody>
          <a:bodyPr/>
          <a:lstStyle/>
          <a:p>
            <a:fld id="{778E33BF-AC80-4C3F-8F8D-6E475268A231}" type="slidenum">
              <a:rPr lang="en-GB" smtClean="0"/>
              <a:t>‹Nr.›</a:t>
            </a:fld>
            <a:endParaRPr lang="en-GB"/>
          </a:p>
        </p:txBody>
      </p:sp>
    </p:spTree>
    <p:extLst>
      <p:ext uri="{BB962C8B-B14F-4D97-AF65-F5344CB8AC3E}">
        <p14:creationId xmlns:p14="http://schemas.microsoft.com/office/powerpoint/2010/main" val="3885698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3BDD5FA-2881-49E7-32CF-BBAA7809807E}"/>
              </a:ext>
            </a:extLst>
          </p:cNvPr>
          <p:cNvSpPr>
            <a:spLocks noGrp="1"/>
          </p:cNvSpPr>
          <p:nvPr>
            <p:ph type="dt" sz="half" idx="10"/>
          </p:nvPr>
        </p:nvSpPr>
        <p:spPr/>
        <p:txBody>
          <a:bodyPr/>
          <a:lstStyle/>
          <a:p>
            <a:fld id="{88569F9E-8D34-42E7-83D8-6690845F3D31}" type="datetimeFigureOut">
              <a:rPr lang="en-GB" smtClean="0"/>
              <a:t>14/10/2024</a:t>
            </a:fld>
            <a:endParaRPr lang="en-GB"/>
          </a:p>
        </p:txBody>
      </p:sp>
      <p:sp>
        <p:nvSpPr>
          <p:cNvPr id="3" name="Zástupný objekt pre pätu 2">
            <a:extLst>
              <a:ext uri="{FF2B5EF4-FFF2-40B4-BE49-F238E27FC236}">
                <a16:creationId xmlns:a16="http://schemas.microsoft.com/office/drawing/2014/main" id="{ED61BAD6-A65B-B251-190E-92B81AB3FA52}"/>
              </a:ext>
            </a:extLst>
          </p:cNvPr>
          <p:cNvSpPr>
            <a:spLocks noGrp="1"/>
          </p:cNvSpPr>
          <p:nvPr>
            <p:ph type="ftr" sz="quarter" idx="11"/>
          </p:nvPr>
        </p:nvSpPr>
        <p:spPr/>
        <p:txBody>
          <a:bodyPr/>
          <a:lstStyle/>
          <a:p>
            <a:endParaRPr lang="en-GB"/>
          </a:p>
        </p:txBody>
      </p:sp>
      <p:sp>
        <p:nvSpPr>
          <p:cNvPr id="4" name="Zástupný objekt pre číslo snímky 3">
            <a:extLst>
              <a:ext uri="{FF2B5EF4-FFF2-40B4-BE49-F238E27FC236}">
                <a16:creationId xmlns:a16="http://schemas.microsoft.com/office/drawing/2014/main" id="{5E5516A2-91C1-AB87-9BDF-6B1A2FE1FEAB}"/>
              </a:ext>
            </a:extLst>
          </p:cNvPr>
          <p:cNvSpPr>
            <a:spLocks noGrp="1"/>
          </p:cNvSpPr>
          <p:nvPr>
            <p:ph type="sldNum" sz="quarter" idx="12"/>
          </p:nvPr>
        </p:nvSpPr>
        <p:spPr/>
        <p:txBody>
          <a:bodyPr/>
          <a:lstStyle/>
          <a:p>
            <a:fld id="{778E33BF-AC80-4C3F-8F8D-6E475268A231}" type="slidenum">
              <a:rPr lang="en-GB" smtClean="0"/>
              <a:t>‹Nr.›</a:t>
            </a:fld>
            <a:endParaRPr lang="en-GB"/>
          </a:p>
        </p:txBody>
      </p:sp>
    </p:spTree>
    <p:extLst>
      <p:ext uri="{BB962C8B-B14F-4D97-AF65-F5344CB8AC3E}">
        <p14:creationId xmlns:p14="http://schemas.microsoft.com/office/powerpoint/2010/main" val="599246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C7403-C4AC-48AE-104C-45479F92A5D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D8A191FF-4646-6976-D6FD-30BAA8F72F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1649CDB-6516-E7BA-D5C3-58CA39612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194459A4-AA2C-F367-03E2-3BE4AD0EADE1}"/>
              </a:ext>
            </a:extLst>
          </p:cNvPr>
          <p:cNvSpPr>
            <a:spLocks noGrp="1"/>
          </p:cNvSpPr>
          <p:nvPr>
            <p:ph type="dt" sz="half" idx="10"/>
          </p:nvPr>
        </p:nvSpPr>
        <p:spPr/>
        <p:txBody>
          <a:bodyPr/>
          <a:lstStyle/>
          <a:p>
            <a:fld id="{88569F9E-8D34-42E7-83D8-6690845F3D31}" type="datetimeFigureOut">
              <a:rPr lang="en-GB" smtClean="0"/>
              <a:t>14/10/2024</a:t>
            </a:fld>
            <a:endParaRPr lang="en-GB"/>
          </a:p>
        </p:txBody>
      </p:sp>
      <p:sp>
        <p:nvSpPr>
          <p:cNvPr id="6" name="Zástupný objekt pre pätu 5">
            <a:extLst>
              <a:ext uri="{FF2B5EF4-FFF2-40B4-BE49-F238E27FC236}">
                <a16:creationId xmlns:a16="http://schemas.microsoft.com/office/drawing/2014/main" id="{41A283D1-CD37-D4F4-A8C6-7187D5965561}"/>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3D0C99CC-FC99-29D9-25D6-E4D14C8F0405}"/>
              </a:ext>
            </a:extLst>
          </p:cNvPr>
          <p:cNvSpPr>
            <a:spLocks noGrp="1"/>
          </p:cNvSpPr>
          <p:nvPr>
            <p:ph type="sldNum" sz="quarter" idx="12"/>
          </p:nvPr>
        </p:nvSpPr>
        <p:spPr/>
        <p:txBody>
          <a:bodyPr/>
          <a:lstStyle/>
          <a:p>
            <a:fld id="{778E33BF-AC80-4C3F-8F8D-6E475268A231}" type="slidenum">
              <a:rPr lang="en-GB" smtClean="0"/>
              <a:t>‹Nr.›</a:t>
            </a:fld>
            <a:endParaRPr lang="en-GB"/>
          </a:p>
        </p:txBody>
      </p:sp>
    </p:spTree>
    <p:extLst>
      <p:ext uri="{BB962C8B-B14F-4D97-AF65-F5344CB8AC3E}">
        <p14:creationId xmlns:p14="http://schemas.microsoft.com/office/powerpoint/2010/main" val="3478189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BFC1D-6001-1628-80DF-CBAA82218FB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F8847F74-7C77-2C3E-F740-A0DF1FC5E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8A4A6D59-03F3-C812-9A2F-011C9689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B2B43DE7-CCBF-0444-DF50-5F5473C1D8E2}"/>
              </a:ext>
            </a:extLst>
          </p:cNvPr>
          <p:cNvSpPr>
            <a:spLocks noGrp="1"/>
          </p:cNvSpPr>
          <p:nvPr>
            <p:ph type="dt" sz="half" idx="10"/>
          </p:nvPr>
        </p:nvSpPr>
        <p:spPr/>
        <p:txBody>
          <a:bodyPr/>
          <a:lstStyle/>
          <a:p>
            <a:fld id="{88569F9E-8D34-42E7-83D8-6690845F3D31}" type="datetimeFigureOut">
              <a:rPr lang="en-GB" smtClean="0"/>
              <a:t>14/10/2024</a:t>
            </a:fld>
            <a:endParaRPr lang="en-GB"/>
          </a:p>
        </p:txBody>
      </p:sp>
      <p:sp>
        <p:nvSpPr>
          <p:cNvPr id="6" name="Zástupný objekt pre pätu 5">
            <a:extLst>
              <a:ext uri="{FF2B5EF4-FFF2-40B4-BE49-F238E27FC236}">
                <a16:creationId xmlns:a16="http://schemas.microsoft.com/office/drawing/2014/main" id="{F6FE0941-5A87-5E9D-639F-52D6B29BE7F3}"/>
              </a:ext>
            </a:extLst>
          </p:cNvPr>
          <p:cNvSpPr>
            <a:spLocks noGrp="1"/>
          </p:cNvSpPr>
          <p:nvPr>
            <p:ph type="ftr" sz="quarter" idx="11"/>
          </p:nvPr>
        </p:nvSpPr>
        <p:spPr/>
        <p:txBody>
          <a:bodyPr/>
          <a:lstStyle/>
          <a:p>
            <a:endParaRPr lang="en-GB"/>
          </a:p>
        </p:txBody>
      </p:sp>
      <p:sp>
        <p:nvSpPr>
          <p:cNvPr id="7" name="Zástupný objekt pre číslo snímky 6">
            <a:extLst>
              <a:ext uri="{FF2B5EF4-FFF2-40B4-BE49-F238E27FC236}">
                <a16:creationId xmlns:a16="http://schemas.microsoft.com/office/drawing/2014/main" id="{2F3772BF-F857-3376-45C2-8C5939BB011A}"/>
              </a:ext>
            </a:extLst>
          </p:cNvPr>
          <p:cNvSpPr>
            <a:spLocks noGrp="1"/>
          </p:cNvSpPr>
          <p:nvPr>
            <p:ph type="sldNum" sz="quarter" idx="12"/>
          </p:nvPr>
        </p:nvSpPr>
        <p:spPr/>
        <p:txBody>
          <a:bodyPr/>
          <a:lstStyle/>
          <a:p>
            <a:fld id="{778E33BF-AC80-4C3F-8F8D-6E475268A231}" type="slidenum">
              <a:rPr lang="en-GB" smtClean="0"/>
              <a:t>‹Nr.›</a:t>
            </a:fld>
            <a:endParaRPr lang="en-GB"/>
          </a:p>
        </p:txBody>
      </p:sp>
    </p:spTree>
    <p:extLst>
      <p:ext uri="{BB962C8B-B14F-4D97-AF65-F5344CB8AC3E}">
        <p14:creationId xmlns:p14="http://schemas.microsoft.com/office/powerpoint/2010/main" val="126720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DD516-2BD2-033D-677D-526721D166FA}"/>
              </a:ext>
            </a:extLst>
          </p:cNvPr>
          <p:cNvSpPr>
            <a:spLocks noGrp="1"/>
          </p:cNvSpPr>
          <p:nvPr>
            <p:ph type="title"/>
          </p:nvPr>
        </p:nvSpPr>
        <p:spPr/>
        <p:txBody>
          <a:bodyPr/>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860DC75A-6DAA-2E36-844B-1DE924CCFA3D}"/>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E3204487-0394-4899-004D-EB9C938C7077}"/>
              </a:ext>
            </a:extLst>
          </p:cNvPr>
          <p:cNvSpPr>
            <a:spLocks noGrp="1"/>
          </p:cNvSpPr>
          <p:nvPr>
            <p:ph type="dt" sz="half" idx="10"/>
          </p:nvPr>
        </p:nvSpPr>
        <p:spPr/>
        <p:txBody>
          <a:bodyPr/>
          <a:lstStyle/>
          <a:p>
            <a:fld id="{88569F9E-8D34-42E7-83D8-6690845F3D31}" type="datetimeFigureOut">
              <a:rPr lang="en-GB" smtClean="0"/>
              <a:t>14/10/2024</a:t>
            </a:fld>
            <a:endParaRPr lang="en-GB"/>
          </a:p>
        </p:txBody>
      </p:sp>
      <p:sp>
        <p:nvSpPr>
          <p:cNvPr id="5" name="Zástupný objekt pre pätu 4">
            <a:extLst>
              <a:ext uri="{FF2B5EF4-FFF2-40B4-BE49-F238E27FC236}">
                <a16:creationId xmlns:a16="http://schemas.microsoft.com/office/drawing/2014/main" id="{71C63FC8-5F6F-18C2-A2A1-C1FFC5DC7252}"/>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8316F04A-2E92-988F-C4DD-2B2C234D7DAF}"/>
              </a:ext>
            </a:extLst>
          </p:cNvPr>
          <p:cNvSpPr>
            <a:spLocks noGrp="1"/>
          </p:cNvSpPr>
          <p:nvPr>
            <p:ph type="sldNum" sz="quarter" idx="12"/>
          </p:nvPr>
        </p:nvSpPr>
        <p:spPr/>
        <p:txBody>
          <a:bodyPr/>
          <a:lstStyle/>
          <a:p>
            <a:fld id="{778E33BF-AC80-4C3F-8F8D-6E475268A231}" type="slidenum">
              <a:rPr lang="en-GB" smtClean="0"/>
              <a:t>‹Nr.›</a:t>
            </a:fld>
            <a:endParaRPr lang="en-GB"/>
          </a:p>
        </p:txBody>
      </p:sp>
    </p:spTree>
    <p:extLst>
      <p:ext uri="{BB962C8B-B14F-4D97-AF65-F5344CB8AC3E}">
        <p14:creationId xmlns:p14="http://schemas.microsoft.com/office/powerpoint/2010/main" val="778806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796ECB-A4DB-8794-85D8-938ED913527C}"/>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en-GB"/>
          </a:p>
        </p:txBody>
      </p:sp>
      <p:sp>
        <p:nvSpPr>
          <p:cNvPr id="3" name="Zástupný zvislý text 2">
            <a:extLst>
              <a:ext uri="{FF2B5EF4-FFF2-40B4-BE49-F238E27FC236}">
                <a16:creationId xmlns:a16="http://schemas.microsoft.com/office/drawing/2014/main" id="{22C68503-5BA6-6368-30A0-244F1FF68B7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89E3C45A-D877-22F6-2D8B-287D0C12F43B}"/>
              </a:ext>
            </a:extLst>
          </p:cNvPr>
          <p:cNvSpPr>
            <a:spLocks noGrp="1"/>
          </p:cNvSpPr>
          <p:nvPr>
            <p:ph type="dt" sz="half" idx="10"/>
          </p:nvPr>
        </p:nvSpPr>
        <p:spPr/>
        <p:txBody>
          <a:bodyPr/>
          <a:lstStyle/>
          <a:p>
            <a:fld id="{88569F9E-8D34-42E7-83D8-6690845F3D31}" type="datetimeFigureOut">
              <a:rPr lang="en-GB" smtClean="0"/>
              <a:t>14/10/2024</a:t>
            </a:fld>
            <a:endParaRPr lang="en-GB"/>
          </a:p>
        </p:txBody>
      </p:sp>
      <p:sp>
        <p:nvSpPr>
          <p:cNvPr id="5" name="Zástupný objekt pre pätu 4">
            <a:extLst>
              <a:ext uri="{FF2B5EF4-FFF2-40B4-BE49-F238E27FC236}">
                <a16:creationId xmlns:a16="http://schemas.microsoft.com/office/drawing/2014/main" id="{838EE748-128F-28F4-104E-27AF6DA7F71C}"/>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101B215F-4C15-F814-EDF8-C7B7402ECDF9}"/>
              </a:ext>
            </a:extLst>
          </p:cNvPr>
          <p:cNvSpPr>
            <a:spLocks noGrp="1"/>
          </p:cNvSpPr>
          <p:nvPr>
            <p:ph type="sldNum" sz="quarter" idx="12"/>
          </p:nvPr>
        </p:nvSpPr>
        <p:spPr/>
        <p:txBody>
          <a:bodyPr/>
          <a:lstStyle/>
          <a:p>
            <a:fld id="{778E33BF-AC80-4C3F-8F8D-6E475268A231}" type="slidenum">
              <a:rPr lang="en-GB" smtClean="0"/>
              <a:t>‹Nr.›</a:t>
            </a:fld>
            <a:endParaRPr lang="en-GB"/>
          </a:p>
        </p:txBody>
      </p:sp>
    </p:spTree>
    <p:extLst>
      <p:ext uri="{BB962C8B-B14F-4D97-AF65-F5344CB8AC3E}">
        <p14:creationId xmlns:p14="http://schemas.microsoft.com/office/powerpoint/2010/main" val="282802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69292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845116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317026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235272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90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27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6294D-597E-4D2E-B81B-892A1B613257}"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96F323-A7D3-4479-AD34-CAE925240681}"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10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F384DA-355A-27CC-8AD9-7ED41F766E26}"/>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GB"/>
          </a:p>
        </p:txBody>
      </p:sp>
      <p:sp>
        <p:nvSpPr>
          <p:cNvPr id="3" name="Podnadpis 2">
            <a:extLst>
              <a:ext uri="{FF2B5EF4-FFF2-40B4-BE49-F238E27FC236}">
                <a16:creationId xmlns:a16="http://schemas.microsoft.com/office/drawing/2014/main" id="{D12F85A7-F4AC-6A2F-0506-F1E0EC26A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GB"/>
          </a:p>
        </p:txBody>
      </p:sp>
      <p:sp>
        <p:nvSpPr>
          <p:cNvPr id="4" name="Zástupný objekt pre dátum 3">
            <a:extLst>
              <a:ext uri="{FF2B5EF4-FFF2-40B4-BE49-F238E27FC236}">
                <a16:creationId xmlns:a16="http://schemas.microsoft.com/office/drawing/2014/main" id="{6ED51B71-7BF2-620A-3937-82807B227C56}"/>
              </a:ext>
            </a:extLst>
          </p:cNvPr>
          <p:cNvSpPr>
            <a:spLocks noGrp="1"/>
          </p:cNvSpPr>
          <p:nvPr>
            <p:ph type="dt" sz="half" idx="10"/>
          </p:nvPr>
        </p:nvSpPr>
        <p:spPr/>
        <p:txBody>
          <a:bodyPr/>
          <a:lstStyle/>
          <a:p>
            <a:fld id="{88569F9E-8D34-42E7-83D8-6690845F3D31}" type="datetimeFigureOut">
              <a:rPr lang="en-GB" smtClean="0"/>
              <a:t>14/10/2024</a:t>
            </a:fld>
            <a:endParaRPr lang="en-GB"/>
          </a:p>
        </p:txBody>
      </p:sp>
      <p:sp>
        <p:nvSpPr>
          <p:cNvPr id="5" name="Zástupný objekt pre pätu 4">
            <a:extLst>
              <a:ext uri="{FF2B5EF4-FFF2-40B4-BE49-F238E27FC236}">
                <a16:creationId xmlns:a16="http://schemas.microsoft.com/office/drawing/2014/main" id="{95B09A74-9F05-4879-BB0A-C07F1A4642B0}"/>
              </a:ext>
            </a:extLst>
          </p:cNvPr>
          <p:cNvSpPr>
            <a:spLocks noGrp="1"/>
          </p:cNvSpPr>
          <p:nvPr>
            <p:ph type="ftr" sz="quarter" idx="11"/>
          </p:nvPr>
        </p:nvSpPr>
        <p:spPr/>
        <p:txBody>
          <a:bodyPr/>
          <a:lstStyle/>
          <a:p>
            <a:endParaRPr lang="en-GB"/>
          </a:p>
        </p:txBody>
      </p:sp>
      <p:sp>
        <p:nvSpPr>
          <p:cNvPr id="6" name="Zástupný objekt pre číslo snímky 5">
            <a:extLst>
              <a:ext uri="{FF2B5EF4-FFF2-40B4-BE49-F238E27FC236}">
                <a16:creationId xmlns:a16="http://schemas.microsoft.com/office/drawing/2014/main" id="{3522C251-4D2C-2E18-CC4D-80B18D6A326D}"/>
              </a:ext>
            </a:extLst>
          </p:cNvPr>
          <p:cNvSpPr>
            <a:spLocks noGrp="1"/>
          </p:cNvSpPr>
          <p:nvPr>
            <p:ph type="sldNum" sz="quarter" idx="12"/>
          </p:nvPr>
        </p:nvSpPr>
        <p:spPr/>
        <p:txBody>
          <a:bodyPr/>
          <a:lstStyle/>
          <a:p>
            <a:fld id="{778E33BF-AC80-4C3F-8F8D-6E475268A231}" type="slidenum">
              <a:rPr lang="en-GB" smtClean="0"/>
              <a:t>‹Nr.›</a:t>
            </a:fld>
            <a:endParaRPr lang="en-GB"/>
          </a:p>
        </p:txBody>
      </p:sp>
    </p:spTree>
    <p:extLst>
      <p:ext uri="{BB962C8B-B14F-4D97-AF65-F5344CB8AC3E}">
        <p14:creationId xmlns:p14="http://schemas.microsoft.com/office/powerpoint/2010/main" val="148570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Titel der Folie einfügen</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3860230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062644E8-10B5-CE49-6891-911654D2B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BE9D2063-3934-78F3-5D1C-633EC0F06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BD50C04B-C414-807B-F073-844A86F45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569F9E-8D34-42E7-83D8-6690845F3D31}" type="datetimeFigureOut">
              <a:rPr lang="en-GB" smtClean="0"/>
              <a:t>14/10/2024</a:t>
            </a:fld>
            <a:endParaRPr lang="en-GB"/>
          </a:p>
        </p:txBody>
      </p:sp>
      <p:sp>
        <p:nvSpPr>
          <p:cNvPr id="5" name="Zástupný objekt pre pätu 4">
            <a:extLst>
              <a:ext uri="{FF2B5EF4-FFF2-40B4-BE49-F238E27FC236}">
                <a16:creationId xmlns:a16="http://schemas.microsoft.com/office/drawing/2014/main" id="{3C7083BE-5379-B44F-A80E-0AA6CA3D3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Zástupný objekt pre číslo snímky 5">
            <a:extLst>
              <a:ext uri="{FF2B5EF4-FFF2-40B4-BE49-F238E27FC236}">
                <a16:creationId xmlns:a16="http://schemas.microsoft.com/office/drawing/2014/main" id="{7CF04C7D-6326-DC64-E752-D539A2212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8E33BF-AC80-4C3F-8F8D-6E475268A231}" type="slidenum">
              <a:rPr lang="en-GB" smtClean="0"/>
              <a:t>‹Nr.›</a:t>
            </a:fld>
            <a:endParaRPr lang="en-GB"/>
          </a:p>
        </p:txBody>
      </p:sp>
    </p:spTree>
    <p:extLst>
      <p:ext uri="{BB962C8B-B14F-4D97-AF65-F5344CB8AC3E}">
        <p14:creationId xmlns:p14="http://schemas.microsoft.com/office/powerpoint/2010/main" val="29800762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2"/>
            <a:ext cx="5334930" cy="1845007"/>
          </a:xfrm>
        </p:spPr>
        <p:txBody>
          <a:bodyPr vert="horz" lIns="91440" tIns="45720" rIns="91440" bIns="45720" rtlCol="0" anchor="b">
            <a:normAutofit fontScale="90000"/>
          </a:bodyPr>
          <a:lstStyle/>
          <a:p>
            <a:pPr algn="ctr">
              <a:spcBef>
                <a:spcPts val="1000"/>
              </a:spcBef>
              <a:spcAft>
                <a:spcPts val="600"/>
              </a:spcAft>
              <a:buClr>
                <a:srgbClr val="FFAA5A"/>
              </a:buClr>
            </a:pPr>
            <a:r>
              <a:rPr lang="en-US" b="1" dirty="0">
                <a:solidFill>
                  <a:srgbClr val="FFAA5A"/>
                </a:solidFill>
                <a:latin typeface="+mn-lt"/>
                <a:ea typeface="Cambria" panose="02040503050406030204" pitchFamily="18" charset="0"/>
                <a:cs typeface="Calibri" panose="020F0502020204030204" pitchFamily="34" charset="0"/>
              </a:rPr>
              <a:t>Digitale </a:t>
            </a:r>
            <a:r>
              <a:rPr lang="sk-SK" b="1" dirty="0" err="1">
                <a:solidFill>
                  <a:srgbClr val="FFAA5A"/>
                </a:solidFill>
                <a:latin typeface="+mn-lt"/>
                <a:ea typeface="Cambria" panose="02040503050406030204" pitchFamily="18" charset="0"/>
                <a:cs typeface="Calibri" panose="020F0502020204030204" pitchFamily="34" charset="0"/>
              </a:rPr>
              <a:t>Bürgerschaft </a:t>
            </a:r>
            <a:r>
              <a:rPr lang="en-US" b="1" dirty="0">
                <a:solidFill>
                  <a:srgbClr val="FFAA5A"/>
                </a:solidFill>
                <a:latin typeface="+mn-lt"/>
                <a:ea typeface="Cambria" panose="02040503050406030204" pitchFamily="18" charset="0"/>
                <a:cs typeface="Calibri" panose="020F0502020204030204" pitchFamily="34" charset="0"/>
              </a:rPr>
              <a:t>- </a:t>
            </a:r>
            <a:r>
              <a:rPr lang="en-GB" b="1" dirty="0">
                <a:solidFill>
                  <a:srgbClr val="FFAA5A"/>
                </a:solidFill>
                <a:latin typeface="+mn-lt"/>
                <a:ea typeface="Cambria" panose="02040503050406030204" pitchFamily="18" charset="0"/>
                <a:cs typeface="Calibri" panose="020F0502020204030204" pitchFamily="34" charset="0"/>
              </a:rPr>
              <a:t>Ethische Nutzung der digitalen Technologie</a:t>
            </a:r>
            <a:endParaRPr lang="en-US" b="1" dirty="0">
              <a:solidFill>
                <a:srgbClr val="FFAA5A"/>
              </a:solidFill>
              <a:latin typeface="+mn-lt"/>
              <a:ea typeface="Cambria" panose="02040503050406030204" pitchFamily="18" charset="0"/>
              <a:cs typeface="Calibri" panose="020F0502020204030204" pitchFamily="34" charset="0"/>
            </a:endParaRPr>
          </a:p>
        </p:txBody>
      </p:sp>
      <p:sp>
        <p:nvSpPr>
          <p:cNvPr id="18" name="Freeform: Shape 17">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9" name="Obrázok 18" descr="Obrázok, na ktorom je text">
            <a:extLst>
              <a:ext uri="{FF2B5EF4-FFF2-40B4-BE49-F238E27FC236}">
                <a16:creationId xmlns:a16="http://schemas.microsoft.com/office/drawing/2014/main" id="{A34B1F93-7319-3B02-1A2A-A41863D32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616" y="963504"/>
            <a:ext cx="2406814" cy="529376"/>
          </a:xfrm>
          <a:prstGeom prst="rect">
            <a:avLst/>
          </a:prstGeom>
        </p:spPr>
      </p:pic>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380" y="5242752"/>
            <a:ext cx="773010" cy="1016004"/>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sp>
        <p:nvSpPr>
          <p:cNvPr id="34" name="Nadpis 1">
            <a:extLst>
              <a:ext uri="{FF2B5EF4-FFF2-40B4-BE49-F238E27FC236}">
                <a16:creationId xmlns:a16="http://schemas.microsoft.com/office/drawing/2014/main" id="{D631E33B-7141-87BC-7265-49AEB99568AD}"/>
              </a:ext>
            </a:extLst>
          </p:cNvPr>
          <p:cNvSpPr txBox="1">
            <a:spLocks/>
          </p:cNvSpPr>
          <p:nvPr/>
        </p:nvSpPr>
        <p:spPr>
          <a:xfrm>
            <a:off x="7622071" y="3686794"/>
            <a:ext cx="2480219" cy="137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Aufbau digitaler Resilienz </a:t>
            </a:r>
            <a:br>
              <a:rPr kumimoji="0" lang="sk-SK"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indem wir digitales Wohlbefinden </a:t>
            </a:r>
            <a:br>
              <a:rPr kumimoji="0" lang="sk-SK"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und Sicherheit für alle zugänglich machen</a:t>
            </a:r>
            <a:b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100" b="0" i="0" u="none" strike="noStrike" kern="1200" cap="none" spc="0" normalizeH="0" baseline="0" noProof="0" dirty="0">
                <a:ln>
                  <a:noFill/>
                </a:ln>
                <a:solidFill>
                  <a:prstClr val="black"/>
                </a:solidFill>
                <a:effectLst/>
                <a:uLnTx/>
                <a:uFillTx/>
                <a:latin typeface="Aptos" panose="02110004020202020204"/>
                <a:ea typeface="+mj-ea"/>
                <a:cs typeface="+mj-cs"/>
              </a:rPr>
              <a:t>2022-2-SK01-KA220-ADU-000096888</a:t>
            </a:r>
            <a:endParaRPr kumimoji="0" lang="en-GB" sz="1400" b="0" i="0" u="none" strike="noStrike" kern="1200" cap="none" spc="0" normalizeH="0" baseline="0" noProof="0" dirty="0">
              <a:ln>
                <a:noFill/>
              </a:ln>
              <a:solidFill>
                <a:prstClr val="black"/>
              </a:solidFill>
              <a:effectLst/>
              <a:uLnTx/>
              <a:uFillTx/>
              <a:latin typeface="Aptos" panose="02110004020202020204"/>
              <a:ea typeface="+mj-ea"/>
              <a:cs typeface="+mj-cs"/>
            </a:endParaRPr>
          </a:p>
        </p:txBody>
      </p:sp>
      <p:pic>
        <p:nvPicPr>
          <p:cNvPr id="1026" name="Picture 2" descr="Is digital citizenship really that different than citizens… | Flickr">
            <a:extLst>
              <a:ext uri="{FF2B5EF4-FFF2-40B4-BE49-F238E27FC236}">
                <a16:creationId xmlns:a16="http://schemas.microsoft.com/office/drawing/2014/main" id="{3F8A124C-7493-AF86-605C-584A40A8BAF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271" t="11652" r="1051" b="6954"/>
          <a:stretch/>
        </p:blipFill>
        <p:spPr bwMode="auto">
          <a:xfrm>
            <a:off x="1099553" y="1611198"/>
            <a:ext cx="3686091" cy="304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4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Einführung in die Sozialpsychologie</a:t>
            </a:r>
            <a:br>
              <a:rPr lang="sk-SK" sz="4000" dirty="0">
                <a:latin typeface="Aptos" panose="020B0004020202020204" pitchFamily="34" charset="0"/>
                <a:cs typeface="Calibri" panose="020F0502020204030204" pitchFamily="34" charset="0"/>
              </a:rPr>
            </a:br>
            <a:r>
              <a:rPr lang="sk-SK" sz="3600" dirty="0" err="1">
                <a:solidFill>
                  <a:srgbClr val="FFAA5A"/>
                </a:solidFill>
                <a:latin typeface="Aptos" panose="020B0004020202020204" pitchFamily="34" charset="0"/>
                <a:cs typeface="Calibri" panose="020F0502020204030204" pitchFamily="34" charset="0"/>
              </a:rPr>
              <a:t>Was ist soziale Kategorisierung</a:t>
            </a:r>
            <a:r>
              <a:rPr lang="sk-SK" sz="3600" dirty="0">
                <a:solidFill>
                  <a:srgbClr val="FFAA5A"/>
                </a:solidFill>
                <a:latin typeface="Aptos" panose="020B0004020202020204" pitchFamily="34" charset="0"/>
                <a:cs typeface="Calibri" panose="020F0502020204030204" pitchFamily="34" charset="0"/>
              </a:rPr>
              <a:t>?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2071899"/>
            <a:ext cx="6312381" cy="4136053"/>
          </a:xfrm>
        </p:spPr>
        <p:txBody>
          <a:bodyPr>
            <a:normAutofit/>
          </a:bodyPr>
          <a:lstStyle/>
          <a:p>
            <a:pPr>
              <a:spcAft>
                <a:spcPts val="600"/>
              </a:spcAft>
            </a:pPr>
            <a:r>
              <a:rPr lang="en-GB" sz="4000" b="1" dirty="0">
                <a:latin typeface="Aptos" panose="020B0004020202020204" pitchFamily="34" charset="0"/>
              </a:rPr>
              <a:t> Warum? </a:t>
            </a:r>
            <a:r>
              <a:rPr lang="en-GB" sz="4000" dirty="0">
                <a:latin typeface="Aptos" panose="020B0004020202020204" pitchFamily="34" charset="0"/>
              </a:rPr>
              <a:t>Um die Komplexität der Realität zu reduzieren.</a:t>
            </a:r>
          </a:p>
          <a:p>
            <a:pPr>
              <a:spcAft>
                <a:spcPts val="600"/>
              </a:spcAft>
            </a:pPr>
            <a:r>
              <a:rPr lang="en-GB" sz="4000" b="1" dirty="0">
                <a:latin typeface="Aptos" panose="020B0004020202020204" pitchFamily="34" charset="0"/>
              </a:rPr>
              <a:t>Risiko? </a:t>
            </a:r>
            <a:r>
              <a:rPr lang="en-GB" sz="4000" dirty="0">
                <a:latin typeface="Aptos" panose="020B0004020202020204" pitchFamily="34" charset="0"/>
              </a:rPr>
              <a:t>Die Besonderheit jedes Einzelnen zu verlieren. </a:t>
            </a:r>
          </a:p>
          <a:p>
            <a:pPr marL="0" indent="0">
              <a:spcAft>
                <a:spcPts val="600"/>
              </a:spcAft>
              <a:buNone/>
            </a:pPr>
            <a:endParaRPr lang="en-GB" sz="40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Einführung in die Sozialpsychologie</a:t>
            </a:r>
            <a:br>
              <a:rPr lang="sk-SK" sz="4000" dirty="0">
                <a:latin typeface="Aptos" panose="020B0004020202020204" pitchFamily="34" charset="0"/>
                <a:cs typeface="Calibri" panose="020F0502020204030204" pitchFamily="34" charset="0"/>
              </a:rPr>
            </a:br>
            <a:r>
              <a:rPr lang="en-GB" sz="3600" dirty="0">
                <a:solidFill>
                  <a:srgbClr val="FFAA5A"/>
                </a:solidFill>
                <a:latin typeface="Aptos" panose="020B0004020202020204" pitchFamily="34" charset="0"/>
                <a:cs typeface="Calibri" panose="020F0502020204030204" pitchFamily="34" charset="0"/>
              </a:rPr>
              <a:t>Wie kann man soziale Kategorisierung überwinden?</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lnSpcReduction="20000"/>
          </a:bodyPr>
          <a:lstStyle/>
          <a:p>
            <a:pPr>
              <a:spcAft>
                <a:spcPts val="600"/>
              </a:spcAft>
            </a:pPr>
            <a:r>
              <a:rPr lang="en-GB" sz="3600" b="1" dirty="0">
                <a:latin typeface="Aptos" panose="020B0004020202020204" pitchFamily="34" charset="0"/>
              </a:rPr>
              <a:t> Schaffung einer neuen gemeinsamen kulturellen In-Group</a:t>
            </a:r>
            <a:r>
              <a:rPr lang="sk-SK" sz="3600" b="1" dirty="0">
                <a:latin typeface="Aptos" panose="020B0004020202020204" pitchFamily="34" charset="0"/>
              </a:rPr>
              <a:t>.</a:t>
            </a:r>
            <a:endParaRPr lang="en-GB" sz="3600" b="1" dirty="0">
              <a:latin typeface="Aptos" panose="020B0004020202020204" pitchFamily="34" charset="0"/>
            </a:endParaRPr>
          </a:p>
          <a:p>
            <a:pPr lvl="1">
              <a:spcAft>
                <a:spcPts val="600"/>
              </a:spcAft>
              <a:buClr>
                <a:srgbClr val="FFAA5A"/>
              </a:buClr>
              <a:buFont typeface="Wingdings" panose="05000000000000000000" pitchFamily="2" charset="2"/>
              <a:buChar char="§"/>
            </a:pPr>
            <a:r>
              <a:rPr lang="en-GB" sz="3200" b="1" dirty="0">
                <a:latin typeface="Aptos" panose="020B0004020202020204" pitchFamily="34" charset="0"/>
              </a:rPr>
              <a:t>Kleiner Tipp: </a:t>
            </a:r>
            <a:r>
              <a:rPr lang="en-GB" sz="3200" dirty="0">
                <a:latin typeface="Aptos" panose="020B0004020202020204" pitchFamily="34" charset="0"/>
              </a:rPr>
              <a:t>Ziehen Sie Personen in Betracht, die einer anderen kulturellen Gruppe angehören als Sie. Zum Beispiel einer anderen Religion und/oder </a:t>
            </a:r>
            <a:r>
              <a:rPr lang="en-GB" sz="3200" dirty="0" err="1">
                <a:latin typeface="Aptos" panose="020B0004020202020204" pitchFamily="34" charset="0"/>
              </a:rPr>
              <a:t>Ethnie</a:t>
            </a:r>
            <a:r>
              <a:rPr lang="en-GB" sz="3200" dirty="0">
                <a:latin typeface="Aptos" panose="020B0004020202020204" pitchFamily="34" charset="0"/>
              </a:rPr>
              <a:t>. Können Sie sich eine gemeinsame kulturelle Gruppe mit diesen Personen vorstellen? </a:t>
            </a:r>
          </a:p>
          <a:p>
            <a:pPr>
              <a:spcAft>
                <a:spcPts val="600"/>
              </a:spcAft>
            </a:pPr>
            <a:r>
              <a:rPr lang="en-GB" sz="3600" b="1" dirty="0">
                <a:latin typeface="Aptos" panose="020B0004020202020204" pitchFamily="34" charset="0"/>
              </a:rPr>
              <a:t>Denken Sie an die kulturellen Gruppen, denen Sie angehören!</a:t>
            </a:r>
          </a:p>
          <a:p>
            <a:pPr marL="0" indent="0">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46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440657"/>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Einführung in die Sozialpsychologie</a:t>
            </a:r>
            <a:br>
              <a:rPr lang="sk-SK" sz="4000" dirty="0">
                <a:latin typeface="Aptos" panose="020B0004020202020204" pitchFamily="34" charset="0"/>
                <a:cs typeface="Calibri" panose="020F0502020204030204" pitchFamily="34" charset="0"/>
              </a:rPr>
            </a:br>
            <a:br>
              <a:rPr lang="sk-SK" sz="4000" dirty="0">
                <a:latin typeface="Aptos" panose="020B0004020202020204" pitchFamily="34" charset="0"/>
                <a:cs typeface="Calibri" panose="020F0502020204030204" pitchFamily="34" charset="0"/>
              </a:rPr>
            </a:br>
            <a:r>
              <a:rPr lang="en-GB" sz="2700" dirty="0">
                <a:solidFill>
                  <a:srgbClr val="FFAA5A"/>
                </a:solidFill>
                <a:latin typeface="Aptos" panose="020B0004020202020204" pitchFamily="34" charset="0"/>
                <a:cs typeface="Calibri" panose="020F0502020204030204" pitchFamily="34" charset="0"/>
              </a:rPr>
              <a:t>Das von </a:t>
            </a:r>
            <a:r>
              <a:rPr lang="en-GB" sz="2700" dirty="0" err="1">
                <a:solidFill>
                  <a:srgbClr val="FFAA5A"/>
                </a:solidFill>
                <a:latin typeface="Aptos" panose="020B0004020202020204" pitchFamily="34" charset="0"/>
                <a:cs typeface="Calibri" panose="020F0502020204030204" pitchFamily="34" charset="0"/>
              </a:rPr>
              <a:t>Muzafer </a:t>
            </a:r>
            <a:r>
              <a:rPr lang="en-GB" sz="2700" dirty="0">
                <a:solidFill>
                  <a:srgbClr val="FFAA5A"/>
                </a:solidFill>
                <a:latin typeface="Aptos" panose="020B0004020202020204" pitchFamily="34" charset="0"/>
                <a:cs typeface="Calibri" panose="020F0502020204030204" pitchFamily="34" charset="0"/>
              </a:rPr>
              <a:t>Sherif in den 1950er Jahren durchgeführte Räuberhöhlenexperiment mit 22 Jungen in Sommerlagern in Oklahoma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952385"/>
            <a:ext cx="6312381" cy="4255568"/>
          </a:xfrm>
        </p:spPr>
        <p:txBody>
          <a:bodyPr vert="horz" lIns="91440" tIns="45720" rIns="91440" bIns="45720" rtlCol="0" anchor="t">
            <a:noAutofit/>
          </a:bodyPr>
          <a:lstStyle/>
          <a:p>
            <a:pPr>
              <a:spcAft>
                <a:spcPts val="600"/>
              </a:spcAft>
            </a:pPr>
            <a:r>
              <a:rPr lang="en-GB" sz="2000" dirty="0">
                <a:latin typeface="Aptos"/>
                <a:ea typeface="Cambria"/>
              </a:rPr>
              <a:t>Es wurden Gruppen gebildet, indem diejenigen, die eine Affinität zeigten, getrennt wurden.</a:t>
            </a:r>
          </a:p>
          <a:p>
            <a:pPr>
              <a:spcAft>
                <a:spcPts val="600"/>
              </a:spcAft>
            </a:pPr>
            <a:r>
              <a:rPr lang="en-GB" sz="2000" dirty="0">
                <a:latin typeface="Aptos"/>
                <a:ea typeface="Cambria"/>
              </a:rPr>
              <a:t>Als der Wettbewerb zwischen den Gruppen eingeführt wurde, überlagerte die Gruppenidentität die individuelle Zugehörigkeit.</a:t>
            </a:r>
          </a:p>
          <a:p>
            <a:pPr>
              <a:spcAft>
                <a:spcPts val="600"/>
              </a:spcAft>
            </a:pPr>
            <a:r>
              <a:rPr lang="en-GB" sz="2000" dirty="0">
                <a:latin typeface="Aptos"/>
                <a:ea typeface="Cambria"/>
              </a:rPr>
              <a:t>Spätere kooperative Aufgaben reduzierten diesen Konflikt, was die Rolle gemeinsamer Ziele bei der Lösung von Gruppenspannungen verdeutlicht.</a:t>
            </a:r>
            <a:endParaRPr lang="sk-SK" sz="2000">
              <a:latin typeface="Aptos"/>
              <a:ea typeface="Cambria"/>
            </a:endParaRPr>
          </a:p>
          <a:p>
            <a:pPr marL="0" indent="0">
              <a:spcAft>
                <a:spcPts val="600"/>
              </a:spcAft>
              <a:buNone/>
            </a:pPr>
            <a:r>
              <a:rPr lang="en-GB" sz="1800" b="1" dirty="0">
                <a:latin typeface="Aptos"/>
                <a:ea typeface="Cambria"/>
              </a:rPr>
              <a:t>Kurzer Tipp: Fällt </a:t>
            </a:r>
            <a:r>
              <a:rPr lang="en-GB" sz="1800" dirty="0">
                <a:latin typeface="Aptos"/>
                <a:ea typeface="Cambria"/>
              </a:rPr>
              <a:t>Ihnen ein Beispiel für eine Online-Zusammenarbeit ein, die zur Überwindung von Vorurteilen und Konflikten zwischen Gruppen beigetragen hat?</a:t>
            </a:r>
          </a:p>
          <a:p>
            <a:pPr marL="0" indent="0">
              <a:spcAft>
                <a:spcPts val="600"/>
              </a:spcAft>
              <a:buNone/>
            </a:pPr>
            <a:endParaRPr lang="en-GB" sz="2000" dirty="0">
              <a:latin typeface="Aptos" panose="020B0004020202020204" pitchFamily="34" charset="0"/>
            </a:endParaRPr>
          </a:p>
          <a:p>
            <a:pPr marL="0" indent="0">
              <a:spcAft>
                <a:spcPts val="600"/>
              </a:spcAft>
              <a:buNone/>
            </a:pPr>
            <a:endParaRPr lang="en-GB" sz="20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023" y="2175442"/>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79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r>
              <a:rPr lang="en-US" sz="4400" dirty="0">
                <a:latin typeface="Aptos" panose="020B0004020202020204" pitchFamily="34" charset="0"/>
                <a:ea typeface="Cambria"/>
              </a:rPr>
              <a:t>Einführung in die Sozialpsychologie</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644801" y="1883216"/>
            <a:ext cx="6466221" cy="4368954"/>
          </a:xfrm>
        </p:spPr>
        <p:txBody>
          <a:bodyPr vert="horz" lIns="91440" tIns="45720" rIns="91440" bIns="45720" rtlCol="0">
            <a:normAutofit/>
          </a:bodyPr>
          <a:lstStyle/>
          <a:p>
            <a:r>
              <a:rPr lang="en-GB" sz="3200" b="1" dirty="0">
                <a:latin typeface="Aptos" panose="020B0004020202020204" pitchFamily="34" charset="0"/>
                <a:ea typeface="Cambria"/>
              </a:rPr>
              <a:t> Was ist Ethnozentrismus? </a:t>
            </a:r>
            <a:br>
              <a:rPr lang="sk-SK" sz="3200" b="1" dirty="0">
                <a:latin typeface="Aptos" panose="020B0004020202020204" pitchFamily="34" charset="0"/>
                <a:ea typeface="Cambria"/>
              </a:rPr>
            </a:br>
            <a:r>
              <a:rPr lang="en-GB" sz="3200" dirty="0">
                <a:latin typeface="Aptos" panose="020B0004020202020204" pitchFamily="34" charset="0"/>
                <a:ea typeface="Cambria"/>
              </a:rPr>
              <a:t>Eine Tendenz, die Werte der eigenen kulturellen Gruppe als überlegen und absolut zu betrachten. </a:t>
            </a:r>
          </a:p>
          <a:p>
            <a:r>
              <a:rPr lang="en-GB" sz="3200" b="1" dirty="0">
                <a:latin typeface="Aptos" panose="020B0004020202020204" pitchFamily="34" charset="0"/>
                <a:ea typeface="Cambria"/>
              </a:rPr>
              <a:t> Was ist ein Vorurteil? </a:t>
            </a:r>
            <a:br>
              <a:rPr lang="sk-SK" sz="3200" b="1" dirty="0">
                <a:latin typeface="Aptos" panose="020B0004020202020204" pitchFamily="34" charset="0"/>
                <a:ea typeface="Cambria"/>
              </a:rPr>
            </a:br>
            <a:r>
              <a:rPr lang="en-GB" sz="3200" dirty="0">
                <a:latin typeface="Aptos" panose="020B0004020202020204" pitchFamily="34" charset="0"/>
                <a:ea typeface="Cambria"/>
              </a:rPr>
              <a:t>Eine Tendenz, Personen, die einer anderen kulturellen Gruppe angehören, negativ zu beurteilen. </a:t>
            </a:r>
          </a:p>
        </p:txBody>
      </p:sp>
      <p:pic>
        <p:nvPicPr>
          <p:cNvPr id="4" name="Picture 2" descr="Ethnocentrism">
            <a:extLst>
              <a:ext uri="{FF2B5EF4-FFF2-40B4-BE49-F238E27FC236}">
                <a16:creationId xmlns:a16="http://schemas.microsoft.com/office/drawing/2014/main" id="{A7F60C36-23F5-814A-D862-0CAAEA38D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15"/>
          <a:stretch/>
        </p:blipFill>
        <p:spPr bwMode="auto">
          <a:xfrm>
            <a:off x="251315" y="1810613"/>
            <a:ext cx="3941691" cy="323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744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n-US" sz="4400">
                <a:latin typeface="Aptos" panose="020B0004020202020204" pitchFamily="34" charset="0"/>
                <a:ea typeface="Cambria"/>
              </a:rPr>
              <a:t>Einführung in die Sozialpsychologie</a:t>
            </a:r>
            <a:br>
              <a:rPr lang="en-US" sz="4400">
                <a:latin typeface="Aptos" panose="020B0004020202020204" pitchFamily="34" charset="0"/>
                <a:ea typeface="Cambria"/>
              </a:rPr>
            </a:br>
            <a:r>
              <a:rPr lang="en-US" sz="4000">
                <a:solidFill>
                  <a:srgbClr val="FFAA5A"/>
                </a:solidFill>
                <a:latin typeface="Aptos" panose="020B0004020202020204" pitchFamily="34" charset="0"/>
                <a:ea typeface="Cambria"/>
              </a:rPr>
              <a:t>Die Komponenten von Vorurteilen</a:t>
            </a:r>
            <a:endParaRPr lang="en-US" sz="440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5879803" cy="4368954"/>
          </a:xfrm>
        </p:spPr>
        <p:txBody>
          <a:bodyPr vert="horz" lIns="91440" tIns="45720" rIns="91440" bIns="45720" rtlCol="0">
            <a:normAutofit fontScale="92500" lnSpcReduction="20000"/>
          </a:bodyPr>
          <a:lstStyle/>
          <a:p>
            <a:pPr algn="just"/>
            <a:r>
              <a:rPr lang="en-GB" sz="3200" b="1" dirty="0">
                <a:latin typeface="Aptos" panose="020B0004020202020204" pitchFamily="34" charset="0"/>
                <a:ea typeface="Cambria"/>
              </a:rPr>
              <a:t> Stereotyp: </a:t>
            </a:r>
            <a:r>
              <a:rPr lang="en-GB" sz="3200" dirty="0">
                <a:latin typeface="Aptos" panose="020B0004020202020204" pitchFamily="34" charset="0"/>
                <a:ea typeface="Cambria"/>
              </a:rPr>
              <a:t>Dies ist das kognitive Element, das sich auf die Informationen über eine kulturelle Gruppe bezieht. </a:t>
            </a:r>
          </a:p>
          <a:p>
            <a:pPr algn="just"/>
            <a:r>
              <a:rPr lang="en-GB" sz="3200" b="1" dirty="0">
                <a:latin typeface="Aptos" panose="020B0004020202020204" pitchFamily="34" charset="0"/>
                <a:ea typeface="Cambria"/>
              </a:rPr>
              <a:t> Emotionen: </a:t>
            </a:r>
            <a:r>
              <a:rPr lang="en-GB" sz="3200" dirty="0">
                <a:latin typeface="Aptos" panose="020B0004020202020204" pitchFamily="34" charset="0"/>
                <a:ea typeface="Cambria"/>
              </a:rPr>
              <a:t>Dies ist das Schlüsselelement des Vorurteils, aus dem ein negatives Urteil hervorgeht.</a:t>
            </a:r>
          </a:p>
          <a:p>
            <a:pPr algn="just"/>
            <a:r>
              <a:rPr lang="en-GB" sz="3200" b="1" dirty="0">
                <a:latin typeface="Aptos" panose="020B0004020202020204" pitchFamily="34" charset="0"/>
                <a:ea typeface="Cambria"/>
              </a:rPr>
              <a:t> Diskriminierung: </a:t>
            </a:r>
            <a:r>
              <a:rPr lang="en-GB" sz="3200" dirty="0">
                <a:latin typeface="Aptos" panose="020B0004020202020204" pitchFamily="34" charset="0"/>
                <a:ea typeface="Cambria"/>
              </a:rPr>
              <a:t>Dies ist das Verhaltenselement, das dazu führt, dass Maßnahmen gegen die kulturelle Zielgruppe ergriffen werden. </a:t>
            </a: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731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n-US" sz="4400" dirty="0">
                <a:latin typeface="Aptos" panose="020B0004020202020204" pitchFamily="34" charset="0"/>
                <a:ea typeface="Cambria"/>
              </a:rPr>
              <a:t>Einführung in die Sozialpsychologie</a:t>
            </a:r>
            <a:br>
              <a:rPr lang="en-US" sz="4400" dirty="0">
                <a:latin typeface="Aptos" panose="020B0004020202020204" pitchFamily="34" charset="0"/>
                <a:ea typeface="Cambria"/>
              </a:rPr>
            </a:br>
            <a:r>
              <a:rPr lang="en-US" sz="4000" dirty="0">
                <a:solidFill>
                  <a:srgbClr val="FFAA5A"/>
                </a:solidFill>
                <a:latin typeface="Aptos" panose="020B0004020202020204" pitchFamily="34" charset="0"/>
                <a:ea typeface="Cambria"/>
              </a:rPr>
              <a:t>Ein Beispiel für Vorurteile</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lnSpcReduction="10000"/>
          </a:bodyPr>
          <a:lstStyle/>
          <a:p>
            <a:r>
              <a:rPr lang="en-GB" sz="3200" b="1" dirty="0">
                <a:latin typeface="Aptos" panose="020B0004020202020204" pitchFamily="34" charset="0"/>
                <a:ea typeface="Cambria"/>
              </a:rPr>
              <a:t>Stereotyp: </a:t>
            </a:r>
            <a:r>
              <a:rPr lang="en-GB" sz="3200" dirty="0">
                <a:latin typeface="Aptos" panose="020B0004020202020204" pitchFamily="34" charset="0"/>
                <a:ea typeface="Cambria"/>
              </a:rPr>
              <a:t>"Alle Romani sind Diebe". </a:t>
            </a:r>
          </a:p>
          <a:p>
            <a:r>
              <a:rPr lang="en-GB" sz="3200" b="1" dirty="0">
                <a:latin typeface="Aptos" panose="020B0004020202020204" pitchFamily="34" charset="0"/>
                <a:ea typeface="Cambria"/>
              </a:rPr>
              <a:t> Emotionen: </a:t>
            </a:r>
            <a:r>
              <a:rPr lang="en-GB" sz="3200" dirty="0">
                <a:latin typeface="Aptos" panose="020B0004020202020204" pitchFamily="34" charset="0"/>
                <a:ea typeface="Cambria"/>
              </a:rPr>
              <a:t>"Das macht mich wütend und nachtragend".</a:t>
            </a:r>
          </a:p>
          <a:p>
            <a:r>
              <a:rPr lang="en-GB" sz="3200" b="1" dirty="0">
                <a:latin typeface="Aptos" panose="020B0004020202020204" pitchFamily="34" charset="0"/>
                <a:ea typeface="Cambria"/>
              </a:rPr>
              <a:t> Diskriminierung: </a:t>
            </a:r>
            <a:r>
              <a:rPr lang="en-GB" sz="3200" dirty="0">
                <a:latin typeface="Aptos" panose="020B0004020202020204" pitchFamily="34" charset="0"/>
                <a:ea typeface="Cambria"/>
              </a:rPr>
              <a:t>"Deshalb beleidige ich sie im Bus".</a:t>
            </a:r>
          </a:p>
          <a:p>
            <a:pPr marL="0" indent="0">
              <a:buNone/>
            </a:pPr>
            <a:r>
              <a:rPr lang="en-GB" sz="3200" b="1" dirty="0">
                <a:latin typeface="Aptos" panose="020B0004020202020204" pitchFamily="34" charset="0"/>
                <a:ea typeface="Cambria"/>
              </a:rPr>
              <a:t>Kurzer Tipp: </a:t>
            </a:r>
            <a:r>
              <a:rPr lang="en-GB" sz="3200" dirty="0">
                <a:latin typeface="Aptos" panose="020B0004020202020204" pitchFamily="34" charset="0"/>
                <a:ea typeface="Cambria"/>
              </a:rPr>
              <a:t>Fällt Ihnen ein Beispiel für Vorurteile in den sozialen Medien ein? </a:t>
            </a: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752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n-US" sz="4400" dirty="0">
                <a:latin typeface="Aptos" panose="020B0004020202020204" pitchFamily="34" charset="0"/>
                <a:ea typeface="Cambria"/>
              </a:rPr>
              <a:t>Einführung in die Sozialpsychologie</a:t>
            </a:r>
            <a:br>
              <a:rPr lang="en-US" sz="4400" dirty="0">
                <a:latin typeface="Aptos" panose="020B0004020202020204" pitchFamily="34" charset="0"/>
                <a:ea typeface="Cambria"/>
              </a:rPr>
            </a:br>
            <a:r>
              <a:rPr lang="en-GB" sz="4000" dirty="0">
                <a:solidFill>
                  <a:srgbClr val="FFAA5A"/>
                </a:solidFill>
                <a:latin typeface="Aptos" panose="020B0004020202020204" pitchFamily="34" charset="0"/>
                <a:ea typeface="Cambria"/>
              </a:rPr>
              <a:t>Ein Beispiel für Vorurteile online</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69236" y="2239442"/>
            <a:ext cx="5988127" cy="3669415"/>
          </a:xfrm>
        </p:spPr>
        <p:txBody>
          <a:bodyPr vert="horz" lIns="91440" tIns="45720" rIns="91440" bIns="45720" rtlCol="0" anchor="t">
            <a:noAutofit/>
          </a:bodyPr>
          <a:lstStyle/>
          <a:p>
            <a:pPr marL="0" indent="0" algn="ctr">
              <a:buNone/>
            </a:pPr>
            <a:r>
              <a:rPr lang="en-GB" i="1" dirty="0">
                <a:latin typeface="Aptos"/>
                <a:ea typeface="Cambria"/>
              </a:rPr>
              <a:t>Vorurteile gegenüber asiatischen Amerikanern in den Covid-19-Pandemien</a:t>
            </a:r>
          </a:p>
          <a:p>
            <a:pPr marL="0" indent="0" algn="just">
              <a:buNone/>
            </a:pPr>
            <a:r>
              <a:rPr lang="en-GB" sz="2000" dirty="0">
                <a:latin typeface="Aptos"/>
                <a:ea typeface="Cambria"/>
              </a:rPr>
              <a:t>Der Ausbruch von Covid-19 führte zu vermehrten Vorfällen von Rassismus, Diskriminierung und Gewalt gegen "Asiaten". Seit Januar 2020 berichteten viele asiatische Amerikaner über rassistische Beleidigungen, unrechtmäßige Kündigungen am Arbeitsplatz, Bespuckung, körperliche Gewalt, extreme körperliche Distanzierung usw.</a:t>
            </a:r>
          </a:p>
          <a:p>
            <a:pPr marL="0" indent="0" algn="ctr">
              <a:buNone/>
            </a:pPr>
            <a:r>
              <a:rPr lang="en-GB" sz="1400" dirty="0">
                <a:latin typeface="Aptos"/>
                <a:ea typeface="Cambria"/>
              </a:rPr>
              <a:t>Croucher S.M., Nguyen T. und Rahmani D. (2020). Vorurteile gegenüber asiatischen Amerikanern in der Covid-19-Pandemie: The Effects of Social Media Use in the United States.</a:t>
            </a:r>
          </a:p>
        </p:txBody>
      </p:sp>
      <p:pic>
        <p:nvPicPr>
          <p:cNvPr id="4" name="Picture 4" descr="Taking the measure of prejudice in a pandemic">
            <a:extLst>
              <a:ext uri="{FF2B5EF4-FFF2-40B4-BE49-F238E27FC236}">
                <a16:creationId xmlns:a16="http://schemas.microsoft.com/office/drawing/2014/main" id="{F45AB197-C77A-D3A4-9785-13A816A8BF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785" y="2396172"/>
            <a:ext cx="4331321" cy="245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970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151381" y="607087"/>
            <a:ext cx="8051587" cy="1907175"/>
          </a:xfrm>
        </p:spPr>
        <p:txBody>
          <a:bodyPr>
            <a:normAutofit fontScale="90000"/>
          </a:bodyPr>
          <a:lstStyle/>
          <a:p>
            <a:pPr algn="l"/>
            <a:r>
              <a:rPr lang="en-US" sz="4400" dirty="0">
                <a:latin typeface="Aptos"/>
                <a:ea typeface="Cambria"/>
              </a:rPr>
              <a:t>Einführung in die </a:t>
            </a:r>
            <a:r>
              <a:rPr lang="en-US" sz="4400" dirty="0" err="1">
                <a:latin typeface="Aptos"/>
                <a:ea typeface="Cambria"/>
              </a:rPr>
              <a:t>Sozialpsychologie</a:t>
            </a:r>
            <a:br>
              <a:rPr lang="en-US" sz="4400" dirty="0">
                <a:latin typeface="Aptos" panose="020B0004020202020204" pitchFamily="34" charset="0"/>
                <a:ea typeface="Cambria"/>
              </a:rPr>
            </a:br>
            <a:br>
              <a:rPr lang="en-US" sz="4400" dirty="0">
                <a:latin typeface="Aptos"/>
                <a:ea typeface="Cambria"/>
              </a:rPr>
            </a:br>
            <a:r>
              <a:rPr lang="en-GB" sz="3100" dirty="0" err="1">
                <a:solidFill>
                  <a:srgbClr val="FFAA5A"/>
                </a:solidFill>
                <a:latin typeface="Aptos"/>
                <a:ea typeface="Cambria"/>
              </a:rPr>
              <a:t>Welche</a:t>
            </a:r>
            <a:r>
              <a:rPr lang="en-GB" sz="3100" dirty="0">
                <a:solidFill>
                  <a:srgbClr val="FFAA5A"/>
                </a:solidFill>
                <a:latin typeface="Aptos"/>
                <a:ea typeface="Cambria"/>
              </a:rPr>
              <a:t> Rolle </a:t>
            </a:r>
            <a:r>
              <a:rPr lang="en-GB" sz="3100" dirty="0" err="1">
                <a:solidFill>
                  <a:srgbClr val="FFAA5A"/>
                </a:solidFill>
                <a:latin typeface="Aptos"/>
                <a:ea typeface="Cambria"/>
              </a:rPr>
              <a:t>spielten</a:t>
            </a:r>
            <a:r>
              <a:rPr lang="en-GB" sz="3100" dirty="0">
                <a:solidFill>
                  <a:srgbClr val="FFAA5A"/>
                </a:solidFill>
                <a:latin typeface="Aptos"/>
                <a:ea typeface="Cambria"/>
              </a:rPr>
              <a:t> die Medien und die </a:t>
            </a:r>
            <a:r>
              <a:rPr lang="en-GB" sz="3100" dirty="0" err="1">
                <a:solidFill>
                  <a:srgbClr val="FFAA5A"/>
                </a:solidFill>
                <a:latin typeface="Aptos"/>
                <a:ea typeface="Cambria"/>
              </a:rPr>
              <a:t>sozialen</a:t>
            </a:r>
            <a:r>
              <a:rPr lang="en-GB" sz="3100" dirty="0">
                <a:solidFill>
                  <a:srgbClr val="FFAA5A"/>
                </a:solidFill>
                <a:latin typeface="Aptos"/>
                <a:ea typeface="Cambria"/>
              </a:rPr>
              <a:t> Medien bei der Verbreitung von Vorurteilen?</a:t>
            </a:r>
            <a:endParaRPr lang="en-US" sz="4400" dirty="0">
              <a:solidFill>
                <a:srgbClr val="FFAA5A"/>
              </a:solidFill>
              <a:latin typeface="Aptos"/>
              <a:ea typeface="Cambria"/>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281793" y="2889017"/>
            <a:ext cx="6212979" cy="3769348"/>
          </a:xfrm>
        </p:spPr>
        <p:txBody>
          <a:bodyPr vert="horz" lIns="91440" tIns="45720" rIns="91440" bIns="45720" rtlCol="0" anchor="t">
            <a:noAutofit/>
          </a:bodyPr>
          <a:lstStyle/>
          <a:p>
            <a:pPr marL="0" indent="0" algn="ctr">
              <a:lnSpc>
                <a:spcPct val="150000"/>
              </a:lnSpc>
              <a:buNone/>
            </a:pPr>
            <a:r>
              <a:rPr lang="en-GB" sz="2400" b="1" u="none" strike="noStrike" baseline="0" dirty="0">
                <a:latin typeface="Aptos"/>
                <a:ea typeface="Cambria"/>
              </a:rPr>
              <a:t>Irreführende Schlagzeilen in den Medien</a:t>
            </a:r>
          </a:p>
          <a:p>
            <a:pPr marL="0" indent="0" algn="ctr">
              <a:lnSpc>
                <a:spcPct val="150000"/>
              </a:lnSpc>
              <a:buNone/>
            </a:pPr>
            <a:r>
              <a:rPr lang="en-GB" sz="2400" dirty="0">
                <a:latin typeface="Aptos"/>
                <a:ea typeface="Cambria"/>
                <a:cs typeface="Calibri"/>
              </a:rPr>
              <a:t>"Chinesisches Virus-Pandemonium"</a:t>
            </a:r>
          </a:p>
          <a:p>
            <a:pPr marL="0" indent="0" algn="ctr">
              <a:lnSpc>
                <a:spcPct val="150000"/>
              </a:lnSpc>
              <a:buNone/>
            </a:pPr>
            <a:r>
              <a:rPr lang="en-GB" sz="2400" dirty="0">
                <a:latin typeface="Aptos"/>
                <a:ea typeface="Cambria"/>
                <a:cs typeface="Calibri"/>
              </a:rPr>
              <a:t>"China-Kinder bleiben zu Hause"</a:t>
            </a:r>
          </a:p>
          <a:p>
            <a:pPr marL="0" indent="0" algn="ctr">
              <a:lnSpc>
                <a:spcPct val="150000"/>
              </a:lnSpc>
              <a:buNone/>
            </a:pPr>
            <a:r>
              <a:rPr lang="en-GB" sz="2400" b="1" dirty="0">
                <a:latin typeface="Aptos"/>
                <a:ea typeface="Cambria"/>
                <a:cs typeface="Calibri"/>
              </a:rPr>
              <a:t>Hashtag für soziale Medien</a:t>
            </a:r>
          </a:p>
          <a:p>
            <a:pPr marL="0" indent="0" algn="ctr">
              <a:lnSpc>
                <a:spcPct val="150000"/>
              </a:lnSpc>
              <a:buNone/>
            </a:pPr>
            <a:r>
              <a:rPr lang="en-GB" sz="2400" dirty="0">
                <a:latin typeface="Aptos"/>
                <a:ea typeface="Cambria"/>
                <a:cs typeface="Calibri"/>
              </a:rPr>
              <a:t>#WuhanVirus </a:t>
            </a:r>
          </a:p>
          <a:p>
            <a:pPr marL="0" indent="0" algn="ctr">
              <a:lnSpc>
                <a:spcPct val="150000"/>
              </a:lnSpc>
              <a:buNone/>
            </a:pPr>
            <a:r>
              <a:rPr lang="en-GB" sz="2400" dirty="0">
                <a:latin typeface="Aptos"/>
                <a:ea typeface="Cambria"/>
                <a:cs typeface="Calibri"/>
              </a:rPr>
              <a:t>#KungFlu</a:t>
            </a:r>
          </a:p>
        </p:txBody>
      </p:sp>
      <p:pic>
        <p:nvPicPr>
          <p:cNvPr id="4" name="Picture 4" descr="Taking the measure of prejudice in a pandemic">
            <a:extLst>
              <a:ext uri="{FF2B5EF4-FFF2-40B4-BE49-F238E27FC236}">
                <a16:creationId xmlns:a16="http://schemas.microsoft.com/office/drawing/2014/main" id="{F45AB197-C77A-D3A4-9785-13A816A8BF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785" y="3545418"/>
            <a:ext cx="4331321" cy="245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68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Einführung in die Sozialpsychologie</a:t>
            </a:r>
            <a:br>
              <a:rPr lang="sk-SK" sz="4000" dirty="0">
                <a:latin typeface="Aptos" panose="020B0004020202020204" pitchFamily="34" charset="0"/>
                <a:cs typeface="Calibri" panose="020F0502020204030204" pitchFamily="34" charset="0"/>
              </a:rPr>
            </a:br>
            <a:r>
              <a:rPr lang="en-GB" sz="3600" dirty="0">
                <a:solidFill>
                  <a:srgbClr val="FFAA5A"/>
                </a:solidFill>
                <a:latin typeface="Aptos" panose="020B0004020202020204" pitchFamily="34" charset="0"/>
                <a:cs typeface="Calibri" panose="020F0502020204030204" pitchFamily="34" charset="0"/>
              </a:rPr>
              <a:t>Kulturelle Modelle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lnSpcReduction="20000"/>
          </a:bodyPr>
          <a:lstStyle/>
          <a:p>
            <a:pPr>
              <a:spcAft>
                <a:spcPts val="600"/>
              </a:spcAft>
            </a:pPr>
            <a:r>
              <a:rPr lang="en-GB" sz="3200" b="1" dirty="0">
                <a:latin typeface="Aptos" panose="020B0004020202020204" pitchFamily="34" charset="0"/>
              </a:rPr>
              <a:t>Kulturelle Assimilierung: </a:t>
            </a:r>
            <a:r>
              <a:rPr lang="en-GB" sz="3200" dirty="0">
                <a:latin typeface="Aptos" panose="020B0004020202020204" pitchFamily="34" charset="0"/>
              </a:rPr>
              <a:t>Die kulturellen Unterschiede werden langsam abgebaut. </a:t>
            </a:r>
          </a:p>
          <a:p>
            <a:pPr>
              <a:spcAft>
                <a:spcPts val="600"/>
              </a:spcAft>
            </a:pPr>
            <a:r>
              <a:rPr lang="en-GB" sz="3200" b="1" dirty="0" err="1">
                <a:latin typeface="Aptos" panose="020B0004020202020204" pitchFamily="34" charset="0"/>
              </a:rPr>
              <a:t>Multikulturalität</a:t>
            </a:r>
            <a:r>
              <a:rPr lang="en-GB" sz="3200" b="1" dirty="0">
                <a:latin typeface="Aptos" panose="020B0004020202020204" pitchFamily="34" charset="0"/>
              </a:rPr>
              <a:t>: </a:t>
            </a:r>
            <a:r>
              <a:rPr lang="en-GB" sz="3200" dirty="0">
                <a:latin typeface="Aptos" panose="020B0004020202020204" pitchFamily="34" charset="0"/>
              </a:rPr>
              <a:t>Kulturen werden als starre und stabile Einheiten betrachtet. </a:t>
            </a:r>
          </a:p>
          <a:p>
            <a:pPr>
              <a:spcAft>
                <a:spcPts val="600"/>
              </a:spcAft>
            </a:pPr>
            <a:r>
              <a:rPr lang="en-GB" sz="3200" b="1" dirty="0" err="1">
                <a:latin typeface="Aptos" panose="020B0004020202020204" pitchFamily="34" charset="0"/>
              </a:rPr>
              <a:t>Interkulturalität</a:t>
            </a:r>
            <a:r>
              <a:rPr lang="en-GB" sz="3200" b="1" dirty="0">
                <a:latin typeface="Aptos" panose="020B0004020202020204" pitchFamily="34" charset="0"/>
              </a:rPr>
              <a:t>: </a:t>
            </a:r>
            <a:r>
              <a:rPr lang="en-GB" sz="3200" dirty="0">
                <a:latin typeface="Aptos" panose="020B0004020202020204" pitchFamily="34" charset="0"/>
              </a:rPr>
              <a:t>Dies impliziert die Hybridisierung kultureller Prozesse. Die kulturelle Grenze eint und trennt nicht verschiedene Gruppen.</a:t>
            </a:r>
          </a:p>
          <a:p>
            <a:pPr marL="0" indent="0">
              <a:spcAft>
                <a:spcPts val="600"/>
              </a:spcAft>
              <a:buNone/>
            </a:pPr>
            <a:r>
              <a:rPr lang="en-GB" sz="3200" b="1" dirty="0">
                <a:latin typeface="Aptos" panose="020B0004020202020204" pitchFamily="34" charset="0"/>
              </a:rPr>
              <a:t>Kurzer Tipp: </a:t>
            </a:r>
            <a:r>
              <a:rPr lang="en-GB" sz="3200" dirty="0">
                <a:latin typeface="Aptos" panose="020B0004020202020204" pitchFamily="34" charset="0"/>
              </a:rPr>
              <a:t>Welches Kulturmodell halten Sie für erstrebenswert? </a:t>
            </a:r>
          </a:p>
          <a:p>
            <a:pPr marL="0" indent="0">
              <a:spcAft>
                <a:spcPts val="600"/>
              </a:spcAft>
              <a:buNone/>
            </a:pPr>
            <a:endParaRPr lang="en-GB" sz="3200" dirty="0">
              <a:latin typeface="Aptos" panose="020B0004020202020204" pitchFamily="34" charset="0"/>
            </a:endParaRPr>
          </a:p>
        </p:txBody>
      </p:sp>
      <p:pic>
        <p:nvPicPr>
          <p:cNvPr id="5" name="Picture 6">
            <a:extLst>
              <a:ext uri="{FF2B5EF4-FFF2-40B4-BE49-F238E27FC236}">
                <a16:creationId xmlns:a16="http://schemas.microsoft.com/office/drawing/2014/main" id="{26F45579-37C3-F081-2506-FDD046624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023" y="2230601"/>
            <a:ext cx="4763773" cy="2642405"/>
          </a:xfrm>
          <a:prstGeom prst="rect">
            <a:avLst/>
          </a:prstGeom>
        </p:spPr>
      </p:pic>
    </p:spTree>
    <p:extLst>
      <p:ext uri="{BB962C8B-B14F-4D97-AF65-F5344CB8AC3E}">
        <p14:creationId xmlns:p14="http://schemas.microsoft.com/office/powerpoint/2010/main" val="3788681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Einführung in die Sozialpsychologie</a:t>
            </a:r>
            <a:br>
              <a:rPr lang="sk-SK" sz="4000" dirty="0">
                <a:latin typeface="Aptos" panose="020B0004020202020204" pitchFamily="34" charset="0"/>
                <a:cs typeface="Calibri" panose="020F0502020204030204" pitchFamily="34" charset="0"/>
              </a:rPr>
            </a:br>
            <a:r>
              <a:rPr lang="en-GB" sz="3600" dirty="0">
                <a:solidFill>
                  <a:srgbClr val="FFAA5A"/>
                </a:solidFill>
                <a:latin typeface="Aptos" panose="020B0004020202020204" pitchFamily="34" charset="0"/>
                <a:cs typeface="Calibri" panose="020F0502020204030204" pitchFamily="34" charset="0"/>
              </a:rPr>
              <a:t>Kulturelle Modelle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92500"/>
          </a:bodyPr>
          <a:lstStyle/>
          <a:p>
            <a:pPr>
              <a:spcAft>
                <a:spcPts val="600"/>
              </a:spcAft>
            </a:pPr>
            <a:r>
              <a:rPr lang="en-GB" sz="3200" b="1" dirty="0">
                <a:latin typeface="Aptos" panose="020B0004020202020204" pitchFamily="34" charset="0"/>
              </a:rPr>
              <a:t>Kulturelle Assimilierung: </a:t>
            </a:r>
            <a:r>
              <a:rPr lang="en-GB" sz="3200" dirty="0">
                <a:latin typeface="Aptos" panose="020B0004020202020204" pitchFamily="34" charset="0"/>
              </a:rPr>
              <a:t>Die kulturellen Unterschiede werden langsam abgebaut. </a:t>
            </a:r>
          </a:p>
          <a:p>
            <a:pPr>
              <a:spcAft>
                <a:spcPts val="600"/>
              </a:spcAft>
            </a:pPr>
            <a:r>
              <a:rPr lang="en-GB" sz="3200" b="1" dirty="0" err="1">
                <a:latin typeface="Aptos" panose="020B0004020202020204" pitchFamily="34" charset="0"/>
              </a:rPr>
              <a:t>Multikulturalität</a:t>
            </a:r>
            <a:r>
              <a:rPr lang="en-GB" sz="3200" b="1" dirty="0">
                <a:latin typeface="Aptos" panose="020B0004020202020204" pitchFamily="34" charset="0"/>
              </a:rPr>
              <a:t>: </a:t>
            </a:r>
            <a:r>
              <a:rPr lang="en-GB" sz="3200" dirty="0">
                <a:latin typeface="Aptos" panose="020B0004020202020204" pitchFamily="34" charset="0"/>
              </a:rPr>
              <a:t>Kulturen werden als starre und stabile Einheiten betrachtet. </a:t>
            </a:r>
          </a:p>
          <a:p>
            <a:pPr>
              <a:spcAft>
                <a:spcPts val="600"/>
              </a:spcAft>
            </a:pPr>
            <a:r>
              <a:rPr lang="en-GB" sz="3200" b="1" dirty="0" err="1">
                <a:latin typeface="Aptos" panose="020B0004020202020204" pitchFamily="34" charset="0"/>
              </a:rPr>
              <a:t>Interkulturalität</a:t>
            </a:r>
            <a:r>
              <a:rPr lang="en-GB" sz="3200" b="1" dirty="0">
                <a:latin typeface="Aptos" panose="020B0004020202020204" pitchFamily="34" charset="0"/>
              </a:rPr>
              <a:t>: </a:t>
            </a:r>
            <a:r>
              <a:rPr lang="en-GB" sz="3200" dirty="0">
                <a:latin typeface="Aptos" panose="020B0004020202020204" pitchFamily="34" charset="0"/>
              </a:rPr>
              <a:t>Dies impliziert die Hybridisierung kultureller Prozesse. Die kulturelle Grenze eint und trennt nicht verschiedene Gruppen.</a:t>
            </a:r>
          </a:p>
          <a:p>
            <a:pPr marL="0" indent="0">
              <a:spcAft>
                <a:spcPts val="600"/>
              </a:spcAft>
              <a:buNone/>
            </a:pPr>
            <a:endParaRPr lang="en-GB" sz="3200" dirty="0">
              <a:latin typeface="Aptos" panose="020B0004020202020204" pitchFamily="34" charset="0"/>
            </a:endParaRPr>
          </a:p>
        </p:txBody>
      </p:sp>
      <p:pic>
        <p:nvPicPr>
          <p:cNvPr id="5" name="Picture 6">
            <a:extLst>
              <a:ext uri="{FF2B5EF4-FFF2-40B4-BE49-F238E27FC236}">
                <a16:creationId xmlns:a16="http://schemas.microsoft.com/office/drawing/2014/main" id="{26F45579-37C3-F081-2506-FDD046624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023" y="2230601"/>
            <a:ext cx="4763773" cy="2642405"/>
          </a:xfrm>
          <a:prstGeom prst="rect">
            <a:avLst/>
          </a:prstGeom>
        </p:spPr>
      </p:pic>
    </p:spTree>
    <p:extLst>
      <p:ext uri="{BB962C8B-B14F-4D97-AF65-F5344CB8AC3E}">
        <p14:creationId xmlns:p14="http://schemas.microsoft.com/office/powerpoint/2010/main" val="378028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p:cNvSpPr>
            <a:spLocks noGrp="1"/>
          </p:cNvSpPr>
          <p:nvPr>
            <p:ph type="title"/>
          </p:nvPr>
        </p:nvSpPr>
        <p:spPr>
          <a:xfrm>
            <a:off x="630936" y="639520"/>
            <a:ext cx="3429000" cy="1719072"/>
          </a:xfrm>
        </p:spPr>
        <p:txBody>
          <a:bodyPr anchor="b">
            <a:normAutofit/>
          </a:bodyPr>
          <a:lstStyle/>
          <a:p>
            <a:r>
              <a:rPr lang="en-GB" sz="3800" dirty="0">
                <a:latin typeface="Aptos" panose="020B0004020202020204" pitchFamily="34" charset="0"/>
                <a:cs typeface="Calibri Light" panose="020F0302020204030204" pitchFamily="34" charset="0"/>
              </a:rPr>
              <a:t>Ethische Nutzung der digitalen Technologie</a:t>
            </a:r>
            <a:endParaRPr lang="en-US" sz="3800" dirty="0">
              <a:latin typeface="Aptos" panose="020B0004020202020204" pitchFamily="34" charset="0"/>
              <a:cs typeface="Calibri Light" panose="020F0302020204030204" pitchFamily="34" charset="0"/>
            </a:endParaRP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303836"/>
            <a:ext cx="3856004" cy="1924241"/>
          </a:xfrm>
        </p:spPr>
        <p:txBody>
          <a:bodyPr anchor="t">
            <a:normAutofit/>
          </a:bodyPr>
          <a:lstStyle/>
          <a:p>
            <a:pPr marL="0" indent="0">
              <a:buNone/>
            </a:pPr>
            <a:endParaRPr lang="en-US" b="1" dirty="0">
              <a:latin typeface="Aptos" panose="020B0004020202020204" pitchFamily="34" charset="0"/>
            </a:endParaRPr>
          </a:p>
          <a:p>
            <a:pPr marL="0" indent="0">
              <a:buNone/>
            </a:pPr>
            <a:r>
              <a:rPr lang="en-US" sz="3200" b="1" dirty="0">
                <a:solidFill>
                  <a:srgbClr val="FFAA5A"/>
                </a:solidFill>
                <a:latin typeface="Aptos" panose="020B0004020202020204" pitchFamily="34" charset="0"/>
                <a:cs typeface="Calibri" panose="020F0502020204030204" pitchFamily="34" charset="0"/>
              </a:rPr>
              <a:t>Einführungsvideo</a:t>
            </a:r>
          </a:p>
        </p:txBody>
      </p:sp>
      <p:pic>
        <p:nvPicPr>
          <p:cNvPr id="2" name="The ethics of social media and online communication">
            <a:hlinkClick r:id="" action="ppaction://media"/>
            <a:extLst>
              <a:ext uri="{FF2B5EF4-FFF2-40B4-BE49-F238E27FC236}">
                <a16:creationId xmlns:a16="http://schemas.microsoft.com/office/drawing/2014/main" id="{8A3DAE9D-1320-370A-3F55-E17F4B07A9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38474" y="1315036"/>
            <a:ext cx="5774987" cy="3248430"/>
          </a:xfrm>
          <a:prstGeom prst="rect">
            <a:avLst/>
          </a:prstGeom>
        </p:spPr>
      </p:pic>
    </p:spTree>
    <p:extLst>
      <p:ext uri="{BB962C8B-B14F-4D97-AF65-F5344CB8AC3E}">
        <p14:creationId xmlns:p14="http://schemas.microsoft.com/office/powerpoint/2010/main" val="275466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n-US" sz="4400" dirty="0">
                <a:latin typeface="Aptos" panose="020B0004020202020204" pitchFamily="34" charset="0"/>
                <a:ea typeface="Cambria"/>
              </a:rPr>
              <a:t>Einführung in die Sozialpsychologie</a:t>
            </a:r>
            <a:br>
              <a:rPr lang="en-US" sz="4400" dirty="0">
                <a:latin typeface="Aptos" panose="020B0004020202020204" pitchFamily="34" charset="0"/>
                <a:ea typeface="Cambria"/>
              </a:rPr>
            </a:br>
            <a:r>
              <a:rPr lang="en-US" sz="4000" dirty="0">
                <a:solidFill>
                  <a:srgbClr val="FFAA5A"/>
                </a:solidFill>
                <a:latin typeface="Aptos" panose="020B0004020202020204" pitchFamily="34" charset="0"/>
                <a:ea typeface="Cambria"/>
              </a:rPr>
              <a:t>Ethisches Dilemma - Kultureller Relativismus </a:t>
            </a:r>
            <a:endParaRPr lang="en-US" sz="4400" dirty="0">
              <a:solidFill>
                <a:srgbClr val="FFAA5A"/>
              </a:solidFill>
              <a:latin typeface="Aptos" panose="020B0004020202020204" pitchFamily="34" charset="0"/>
              <a:ea typeface="Cambria"/>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chor="t">
            <a:normAutofit/>
          </a:bodyPr>
          <a:lstStyle/>
          <a:p>
            <a:pPr marL="0" indent="0" algn="ctr">
              <a:buNone/>
            </a:pPr>
            <a:r>
              <a:rPr lang="en-GB" dirty="0">
                <a:latin typeface="Aptos"/>
                <a:ea typeface="Cambria"/>
              </a:rPr>
              <a:t>Der Kulturrelativismus vertritt den Standpunkt, dass </a:t>
            </a:r>
            <a:r>
              <a:rPr lang="en-GB" b="1" dirty="0">
                <a:latin typeface="Aptos"/>
                <a:ea typeface="Cambria"/>
              </a:rPr>
              <a:t>es keinen universellen Standard gibt, an dem Kulturen gemessen werden können</a:t>
            </a:r>
            <a:r>
              <a:rPr lang="en-GB" dirty="0">
                <a:latin typeface="Aptos"/>
                <a:ea typeface="Cambria"/>
              </a:rPr>
              <a:t>, und dass alle kulturellen Werte und Überzeugungen im Zusammenhang mit ihrem kulturellen Kontext verstanden und nicht auf der Grundlage von Normen und Werten von außen beurteilt werden müssen. </a:t>
            </a: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1" y="2140945"/>
            <a:ext cx="4665346" cy="2612013"/>
          </a:xfrm>
          <a:prstGeom prst="rect">
            <a:avLst/>
          </a:prstGeom>
        </p:spPr>
      </p:pic>
    </p:spTree>
    <p:extLst>
      <p:ext uri="{BB962C8B-B14F-4D97-AF65-F5344CB8AC3E}">
        <p14:creationId xmlns:p14="http://schemas.microsoft.com/office/powerpoint/2010/main" val="1603212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n-US" sz="4400" dirty="0">
                <a:latin typeface="Aptos" panose="020B0004020202020204" pitchFamily="34" charset="0"/>
                <a:ea typeface="Cambria"/>
              </a:rPr>
              <a:t>Einführung in die Sozialpsychologie</a:t>
            </a:r>
            <a:br>
              <a:rPr lang="en-US" sz="4400" dirty="0">
                <a:latin typeface="Aptos" panose="020B0004020202020204" pitchFamily="34" charset="0"/>
                <a:ea typeface="Cambria"/>
              </a:rPr>
            </a:br>
            <a:r>
              <a:rPr lang="en-US" sz="4000" dirty="0">
                <a:solidFill>
                  <a:srgbClr val="FFAA5A"/>
                </a:solidFill>
                <a:latin typeface="Aptos" panose="020B0004020202020204" pitchFamily="34" charset="0"/>
                <a:ea typeface="Cambria"/>
              </a:rPr>
              <a:t>Ethisches Dilemma - Kultureller Relativismus </a:t>
            </a:r>
            <a:endParaRPr lang="en-US" sz="4400" dirty="0">
              <a:solidFill>
                <a:srgbClr val="FFAA5A"/>
              </a:solidFill>
              <a:latin typeface="Aptos" panose="020B0004020202020204" pitchFamily="34" charset="0"/>
              <a:ea typeface="Cambria"/>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chor="t">
            <a:noAutofit/>
          </a:bodyPr>
          <a:lstStyle/>
          <a:p>
            <a:pPr algn="just"/>
            <a:r>
              <a:rPr lang="en-GB" b="1" dirty="0">
                <a:latin typeface="Aptos"/>
                <a:ea typeface="Cambria"/>
              </a:rPr>
              <a:t>Bedeutet Kulturrelativismus, dass es keine absoluten Menschenrechte und moralischen Werte gibt? </a:t>
            </a:r>
            <a:r>
              <a:rPr lang="en-GB" dirty="0">
                <a:latin typeface="Aptos"/>
                <a:ea typeface="Cambria"/>
              </a:rPr>
              <a:t>Nein, aber die Grenze zwischen der Verletzung von Menschenrechten und kultureller Pluralität ist schmal.</a:t>
            </a:r>
          </a:p>
          <a:p>
            <a:pPr marL="0" indent="0" algn="just">
              <a:buNone/>
            </a:pPr>
            <a:r>
              <a:rPr lang="en-GB" b="1" dirty="0">
                <a:latin typeface="Aptos"/>
                <a:ea typeface="Cambria"/>
              </a:rPr>
              <a:t>Kurzer Tipp: </a:t>
            </a:r>
            <a:r>
              <a:rPr lang="en-GB" dirty="0">
                <a:latin typeface="Aptos"/>
                <a:ea typeface="Cambria"/>
              </a:rPr>
              <a:t>Verstößt die Kinderehe in einigen Ländern gegen die Menschenrechte oder spiegelt sie die kulturelle Vielfalt wider? </a:t>
            </a: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1" y="2140945"/>
            <a:ext cx="4665346" cy="2612013"/>
          </a:xfrm>
          <a:prstGeom prst="rect">
            <a:avLst/>
          </a:prstGeom>
        </p:spPr>
      </p:pic>
    </p:spTree>
    <p:extLst>
      <p:ext uri="{BB962C8B-B14F-4D97-AF65-F5344CB8AC3E}">
        <p14:creationId xmlns:p14="http://schemas.microsoft.com/office/powerpoint/2010/main" val="2778293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0"/>
            <a:ext cx="11567404" cy="5557996"/>
          </a:xfrm>
          <a:prstGeom prst="rect">
            <a:avLst/>
          </a:prstGeom>
        </p:spPr>
        <p:txBody>
          <a:bodyPr lIns="0" tIns="0" rIns="0" bIns="0" rtlCol="0" anchor="t">
            <a:spAutoFit/>
          </a:bodyPr>
          <a:lstStyle/>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667" b="1" i="0" u="none" strike="noStrike" kern="1200" cap="none" spc="0" normalizeH="0" baseline="0" noProof="0" dirty="0">
                <a:ln>
                  <a:noFill/>
                </a:ln>
                <a:solidFill>
                  <a:srgbClr val="92BAB5"/>
                </a:solidFill>
                <a:effectLst/>
                <a:uLnTx/>
                <a:uFillTx/>
                <a:latin typeface="Aptos" panose="020B0004020202020204" pitchFamily="34" charset="0"/>
                <a:ea typeface="Inter"/>
                <a:cs typeface="Inter"/>
                <a:sym typeface="Inter"/>
              </a:rPr>
              <a:t>Freie Lizenz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Das hier im Rahmen des Projekts "Building Digital Resilience by Making Digital Wellbeing and Security Accessible to All 2022-2-SK01-KA220-ADU-000096888" entwickelte Produkt wurde mit Unterstützung der Europäischen Kommission entwickelt und gibt ausschließlich die Meinung des Autors wieder. Die Europäische Kommission ist nicht für den Inhalt der Dokumente verantwortlich.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Die Veröffentlichung steht unter der Creative Commons Lizenz CC BY- NC SA.</a:t>
            </a: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Diese Lizenz erlaubt Ihnen, das Werk zu verbreiten, zu remixen, zu verbessern und darauf aufzubauen, jedoch nur nicht kommerziell. Bei der Verwendung des Werkes sowie von Auszügen daraus </a:t>
            </a:r>
            <a:r>
              <a:rPr kumimoji="0" lang="sk-SK"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muss</a:t>
            </a: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müssen die Quelle und ein Link zur Lizenz angegeben werden, und eventuelle Änderungen müssen erwähnt werden. Die Urheberrechte verbleiben bei den Autoren der Dokumente.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das Werk darf nicht zu kommerziellen Zwecken genutzt werden.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Wenn Sie das Werk neu komponieren, konvertieren oder darauf aufbauen, müssen Ihre Beiträge unter derselben Lizenz wie das Original veröffentlicht werden.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1" i="0" u="none" strike="noStrike" kern="1200" cap="none" spc="0" normalizeH="0" baseline="0" noProof="0" dirty="0">
                <a:ln>
                  <a:noFill/>
                </a:ln>
                <a:solidFill>
                  <a:srgbClr val="FFAA5A"/>
                </a:solidFill>
                <a:effectLst/>
                <a:uLnTx/>
                <a:uFillTx/>
                <a:latin typeface="Aptos" panose="020B0004020202020204" pitchFamily="34" charset="0"/>
                <a:ea typeface="Inter"/>
                <a:cs typeface="Inter"/>
                <a:sym typeface="Inter"/>
              </a:rPr>
              <a:t>Haftungsausschluss:</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p:txBody>
      </p:sp>
      <p:sp>
        <p:nvSpPr>
          <p:cNvPr id="4" name="Freeform 4"/>
          <p:cNvSpPr/>
          <p:nvPr/>
        </p:nvSpPr>
        <p:spPr>
          <a:xfrm>
            <a:off x="406400" y="2362200"/>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25F85EE-0741-464A-89E5-9FE05AD7F2C3}"/>
              </a:ext>
            </a:extLst>
          </p:cNvPr>
          <p:cNvSpPr>
            <a:spLocks noGrp="1"/>
          </p:cNvSpPr>
          <p:nvPr>
            <p:ph type="title"/>
          </p:nvPr>
        </p:nvSpPr>
        <p:spPr>
          <a:xfrm>
            <a:off x="176934" y="0"/>
            <a:ext cx="6861819" cy="1212112"/>
          </a:xfrm>
        </p:spPr>
        <p:txBody>
          <a:bodyPr>
            <a:noAutofit/>
          </a:bodyPr>
          <a:lstStyle/>
          <a:p>
            <a:pPr algn="l"/>
            <a:r>
              <a:rPr lang="en-GB" sz="3600" dirty="0">
                <a:latin typeface="Aptos" panose="020B0004020202020204" pitchFamily="34" charset="0"/>
              </a:rPr>
              <a:t>Die Komponenten der digitalen Kompetenz</a:t>
            </a: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4D43C8CB-ADCB-F147-B1DE-A917435214D0}"/>
              </a:ext>
            </a:extLst>
          </p:cNvPr>
          <p:cNvSpPr>
            <a:spLocks noGrp="1"/>
          </p:cNvSpPr>
          <p:nvPr>
            <p:ph idx="1"/>
          </p:nvPr>
        </p:nvSpPr>
        <p:spPr>
          <a:xfrm>
            <a:off x="311422" y="1325880"/>
            <a:ext cx="6284544" cy="4851083"/>
          </a:xfrm>
        </p:spPr>
        <p:txBody>
          <a:bodyPr>
            <a:normAutofit lnSpcReduction="10000"/>
          </a:bodyPr>
          <a:lstStyle/>
          <a:p>
            <a:pPr algn="just">
              <a:spcAft>
                <a:spcPts val="600"/>
              </a:spcAft>
            </a:pPr>
            <a:r>
              <a:rPr lang="en-GB" sz="2400" b="1" dirty="0">
                <a:latin typeface="Aptos" panose="020B0004020202020204" pitchFamily="34" charset="0"/>
              </a:rPr>
              <a:t>IT-Kenntnisse oder Computerkenntnisse: </a:t>
            </a:r>
            <a:r>
              <a:rPr lang="en-GB" sz="2400" dirty="0">
                <a:latin typeface="Aptos" panose="020B0004020202020204" pitchFamily="34" charset="0"/>
              </a:rPr>
              <a:t>Dies ist die technische Komponente der digitalen Kompetenz, da sie sich auf das Erlernen technischer Fähigkeiten im Umgang mit Hardware und Software bezieht. </a:t>
            </a:r>
          </a:p>
          <a:p>
            <a:pPr algn="just">
              <a:spcAft>
                <a:spcPts val="600"/>
              </a:spcAft>
            </a:pPr>
            <a:r>
              <a:rPr lang="en-GB" sz="2400" b="1" dirty="0">
                <a:latin typeface="Aptos" panose="020B0004020202020204" pitchFamily="34" charset="0"/>
              </a:rPr>
              <a:t>Informationskompetenz: </a:t>
            </a:r>
            <a:r>
              <a:rPr lang="en-GB" sz="2400" dirty="0">
                <a:latin typeface="Aptos" panose="020B0004020202020204" pitchFamily="34" charset="0"/>
              </a:rPr>
              <a:t>Hier werden kognitive Aspekte der digitalen Technologien wie kritisches Denken, Problemlösung usw. vermittelt.</a:t>
            </a:r>
          </a:p>
          <a:p>
            <a:pPr algn="just">
              <a:spcAft>
                <a:spcPts val="600"/>
              </a:spcAft>
            </a:pPr>
            <a:r>
              <a:rPr lang="en-GB" sz="2400" b="1" dirty="0">
                <a:latin typeface="Aptos" panose="020B0004020202020204" pitchFamily="34" charset="0"/>
              </a:rPr>
              <a:t>Medienkompetenz (Medienerziehung): </a:t>
            </a:r>
            <a:r>
              <a:rPr lang="en-GB" sz="2400" dirty="0">
                <a:latin typeface="Aptos" panose="020B0004020202020204" pitchFamily="34" charset="0"/>
              </a:rPr>
              <a:t>Dies bezieht sich auf die ethischen Aspekte der Nutzung digitaler Technologien und sozialer Medien. Sie impliziert die Fähigkeit, die Bedeutung digitaler Werkzeuge und Inhalte zu verstehen, zu interpretieren und kritisch zu bewerten.</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2" descr="Dimensions of digital competency [10]. | Download Scientific Diagram">
            <a:extLst>
              <a:ext uri="{FF2B5EF4-FFF2-40B4-BE49-F238E27FC236}">
                <a16:creationId xmlns:a16="http://schemas.microsoft.com/office/drawing/2014/main" id="{24D2872B-2E9F-5954-2388-707C00B82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348" y="1584007"/>
            <a:ext cx="5324379" cy="376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85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n-GB" sz="4000" dirty="0">
                <a:latin typeface="Aptos" panose="020B0004020202020204" pitchFamily="34" charset="0"/>
                <a:cs typeface="Calibri" panose="020F0502020204030204" pitchFamily="34" charset="0"/>
              </a:rPr>
              <a:t>Was ist Medienerziehung?</a:t>
            </a:r>
          </a:p>
        </p:txBody>
      </p:sp>
      <p:sp>
        <p:nvSpPr>
          <p:cNvPr id="3" name="Content Placeholder 2"/>
          <p:cNvSpPr>
            <a:spLocks noGrp="1"/>
          </p:cNvSpPr>
          <p:nvPr>
            <p:ph idx="1"/>
          </p:nvPr>
        </p:nvSpPr>
        <p:spPr>
          <a:xfrm>
            <a:off x="390064" y="1127051"/>
            <a:ext cx="6861341" cy="5338529"/>
          </a:xfrm>
        </p:spPr>
        <p:txBody>
          <a:bodyPr vert="horz" lIns="91440" tIns="45720" rIns="91440" bIns="45720" rtlCol="0" anchor="t">
            <a:noAutofit/>
          </a:bodyPr>
          <a:lstStyle/>
          <a:p>
            <a:pPr marL="0" indent="0" algn="just">
              <a:spcAft>
                <a:spcPts val="600"/>
              </a:spcAft>
              <a:buNone/>
            </a:pPr>
            <a:r>
              <a:rPr lang="en-GB" sz="2000" dirty="0">
                <a:latin typeface="Aptos"/>
                <a:ea typeface="Cambria"/>
              </a:rPr>
              <a:t>Medienerziehung ist der Prozess, durch den der Einzelne Medienkompetenz erlangt und in der Lage ist, die Art, die Techniken und die Auswirkungen von Medienbotschaften und -produktionen kritisch zu verstehen. </a:t>
            </a:r>
          </a:p>
          <a:p>
            <a:pPr algn="just">
              <a:spcAft>
                <a:spcPts val="600"/>
              </a:spcAft>
            </a:pPr>
            <a:r>
              <a:rPr lang="en-GB" sz="2000" dirty="0">
                <a:latin typeface="Aptos"/>
                <a:ea typeface="Cambria"/>
              </a:rPr>
              <a:t>Kritische Bewertung und Verständnis von Botschaften, Symbolen und Sprachen der sozialen Medien</a:t>
            </a:r>
            <a:r>
              <a:rPr lang="sk-SK" sz="2000" dirty="0">
                <a:latin typeface="Aptos"/>
                <a:ea typeface="Cambria"/>
              </a:rPr>
              <a:t>.</a:t>
            </a:r>
            <a:endParaRPr lang="en-GB" sz="2000" dirty="0">
              <a:latin typeface="Aptos"/>
              <a:ea typeface="Cambria"/>
            </a:endParaRPr>
          </a:p>
          <a:p>
            <a:pPr algn="just">
              <a:spcAft>
                <a:spcPts val="600"/>
              </a:spcAft>
            </a:pPr>
            <a:r>
              <a:rPr lang="en-GB" sz="2000" dirty="0">
                <a:latin typeface="Aptos"/>
                <a:ea typeface="Cambria"/>
              </a:rPr>
              <a:t>Sich des eigenen Verhaltens und der eigenen Kommunikation im Internet bewusst werden</a:t>
            </a:r>
            <a:r>
              <a:rPr lang="sk-SK" sz="2000" dirty="0">
                <a:latin typeface="Aptos"/>
                <a:ea typeface="Cambria"/>
              </a:rPr>
              <a:t>.</a:t>
            </a:r>
            <a:endParaRPr lang="en-GB" sz="2000" dirty="0">
              <a:latin typeface="Aptos"/>
              <a:ea typeface="Cambria"/>
            </a:endParaRPr>
          </a:p>
          <a:p>
            <a:pPr algn="just">
              <a:spcAft>
                <a:spcPts val="600"/>
              </a:spcAft>
            </a:pPr>
            <a:r>
              <a:rPr lang="en-GB" sz="2000" dirty="0">
                <a:latin typeface="Aptos"/>
                <a:ea typeface="Cambria"/>
              </a:rPr>
              <a:t>Verstehen, wie soziale Medienplattformen funktionieren und in wessen Interesse</a:t>
            </a:r>
            <a:r>
              <a:rPr lang="sk-SK" sz="2000" dirty="0">
                <a:latin typeface="Aptos"/>
                <a:ea typeface="Cambria"/>
              </a:rPr>
              <a:t>.</a:t>
            </a:r>
            <a:endParaRPr lang="en-GB" sz="2000" dirty="0">
              <a:latin typeface="Aptos"/>
              <a:ea typeface="Cambria"/>
            </a:endParaRPr>
          </a:p>
          <a:p>
            <a:pPr algn="just">
              <a:spcAft>
                <a:spcPts val="600"/>
              </a:spcAft>
            </a:pPr>
            <a:r>
              <a:rPr lang="en-GB" sz="2000" dirty="0">
                <a:latin typeface="Aptos"/>
                <a:ea typeface="Cambria"/>
              </a:rPr>
              <a:t>Wie soziale Medien Bedeutung erzeugen und Realität darstellen</a:t>
            </a:r>
            <a:r>
              <a:rPr lang="sk-SK" sz="2000" dirty="0">
                <a:latin typeface="Aptos"/>
                <a:ea typeface="Cambria"/>
              </a:rPr>
              <a:t>.</a:t>
            </a:r>
            <a:endParaRPr lang="en-GB" sz="2000" dirty="0">
              <a:latin typeface="Aptos"/>
              <a:ea typeface="Cambria"/>
            </a:endParaRPr>
          </a:p>
          <a:p>
            <a:pPr algn="just">
              <a:spcAft>
                <a:spcPts val="600"/>
              </a:spcAft>
            </a:pPr>
            <a:r>
              <a:rPr lang="en-GB" sz="2000" dirty="0">
                <a:latin typeface="Aptos"/>
                <a:ea typeface="Cambria"/>
              </a:rPr>
              <a:t>Wie diese Darstellungen der Realität von der Öffentlichkeit interpretiert </a:t>
            </a:r>
            <a:r>
              <a:rPr lang="sk-SK" sz="2000" dirty="0">
                <a:latin typeface="Aptos"/>
                <a:ea typeface="Cambria"/>
              </a:rPr>
              <a:t>werden.</a:t>
            </a:r>
            <a:endParaRPr lang="en-GB" sz="2000" dirty="0">
              <a:latin typeface="Aptos"/>
              <a:ea typeface="Cambria"/>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7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n-GB" sz="4000" dirty="0">
                <a:latin typeface="Aptos" panose="020B0004020202020204" pitchFamily="34" charset="0"/>
                <a:cs typeface="Calibri" panose="020F0502020204030204" pitchFamily="34" charset="0"/>
              </a:rPr>
              <a:t>Warum Medienerziehung?</a:t>
            </a:r>
          </a:p>
        </p:txBody>
      </p:sp>
      <p:sp>
        <p:nvSpPr>
          <p:cNvPr id="3" name="Content Placeholder 2"/>
          <p:cNvSpPr>
            <a:spLocks noGrp="1"/>
          </p:cNvSpPr>
          <p:nvPr>
            <p:ph idx="1"/>
          </p:nvPr>
        </p:nvSpPr>
        <p:spPr>
          <a:xfrm>
            <a:off x="390064" y="1828800"/>
            <a:ext cx="6861341" cy="4636780"/>
          </a:xfrm>
        </p:spPr>
        <p:txBody>
          <a:bodyPr>
            <a:normAutofit/>
          </a:bodyPr>
          <a:lstStyle/>
          <a:p>
            <a:pPr marL="0" indent="0" algn="just">
              <a:spcAft>
                <a:spcPts val="600"/>
              </a:spcAft>
              <a:buNone/>
            </a:pPr>
            <a:r>
              <a:rPr lang="en-GB" sz="3600" b="1" dirty="0">
                <a:solidFill>
                  <a:srgbClr val="FFAA5A"/>
                </a:solidFill>
                <a:latin typeface="Aptos" panose="020B0004020202020204" pitchFamily="34" charset="0"/>
              </a:rPr>
              <a:t>Wir leben in einer Post-Wahrheits-Gesellschaft</a:t>
            </a:r>
          </a:p>
          <a:p>
            <a:pPr marL="0" indent="0" algn="just">
              <a:spcAft>
                <a:spcPts val="600"/>
              </a:spcAft>
              <a:buNone/>
            </a:pPr>
            <a:r>
              <a:rPr lang="en-GB" sz="3600" dirty="0">
                <a:latin typeface="Aptos" panose="020B0004020202020204" pitchFamily="34" charset="0"/>
              </a:rPr>
              <a:t>Objektive Fakten haben weniger Einfluss auf die öffentliche Meinungsbildung als Appelle an Gefühle und persönliche/kulturelle Überzeugungen.</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9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n-GB" sz="4000" dirty="0">
                <a:latin typeface="Aptos" panose="020B0004020202020204" pitchFamily="34" charset="0"/>
                <a:cs typeface="Calibri" panose="020F0502020204030204" pitchFamily="34" charset="0"/>
              </a:rPr>
              <a:t>Einführung in die Sozialpsychologie</a:t>
            </a:r>
          </a:p>
        </p:txBody>
      </p:sp>
      <p:sp>
        <p:nvSpPr>
          <p:cNvPr id="3" name="Content Placeholder 2"/>
          <p:cNvSpPr>
            <a:spLocks noGrp="1"/>
          </p:cNvSpPr>
          <p:nvPr>
            <p:ph idx="1"/>
          </p:nvPr>
        </p:nvSpPr>
        <p:spPr>
          <a:xfrm>
            <a:off x="226642" y="1571173"/>
            <a:ext cx="6312381" cy="4636780"/>
          </a:xfrm>
        </p:spPr>
        <p:txBody>
          <a:bodyPr>
            <a:normAutofit/>
          </a:bodyPr>
          <a:lstStyle/>
          <a:p>
            <a:pPr marL="0" indent="0" algn="ctr">
              <a:spcAft>
                <a:spcPts val="600"/>
              </a:spcAft>
              <a:buNone/>
            </a:pPr>
            <a:r>
              <a:rPr lang="en-GB" sz="3600" dirty="0">
                <a:latin typeface="Aptos" panose="020B0004020202020204" pitchFamily="34" charset="0"/>
              </a:rPr>
              <a:t>Die Sozialpsychologie zielt darauf ab, die Gedanken, Gefühle und Handlungen des Einzelnen in Bezug auf die implizite Anwesenheit anderer, also in Bezug auf die soziale Struktur, zu verstehen. </a:t>
            </a:r>
            <a:endParaRPr lang="sk-SK" sz="3600" dirty="0">
              <a:latin typeface="Aptos" panose="020B0004020202020204" pitchFamily="34" charset="0"/>
            </a:endParaRPr>
          </a:p>
          <a:p>
            <a:pPr marL="0" indent="0" algn="ctr">
              <a:spcAft>
                <a:spcPts val="600"/>
              </a:spcAft>
              <a:buNone/>
            </a:pPr>
            <a:r>
              <a:rPr lang="en-GB" sz="3600" b="1" dirty="0">
                <a:solidFill>
                  <a:srgbClr val="FFAA5A"/>
                </a:solidFill>
                <a:latin typeface="Aptos" panose="020B0004020202020204" pitchFamily="34" charset="0"/>
              </a:rPr>
              <a:t>Das gilt auch online!</a:t>
            </a:r>
          </a:p>
          <a:p>
            <a:pPr marL="0" indent="0" algn="ctr">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Pursuing a Career in Social Psychology">
            <a:extLst>
              <a:ext uri="{FF2B5EF4-FFF2-40B4-BE49-F238E27FC236}">
                <a16:creationId xmlns:a16="http://schemas.microsoft.com/office/drawing/2014/main" id="{BD40CD5E-CC12-CA02-9608-AD7C88C13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670" y="2230601"/>
            <a:ext cx="5036271" cy="227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626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n-GB" sz="4000" dirty="0">
                <a:latin typeface="Aptos" panose="020B0004020202020204" pitchFamily="34" charset="0"/>
                <a:cs typeface="Calibri" panose="020F0502020204030204" pitchFamily="34" charset="0"/>
              </a:rPr>
              <a:t>Einführung in die Sozialpsychologie</a:t>
            </a:r>
          </a:p>
        </p:txBody>
      </p:sp>
      <p:sp>
        <p:nvSpPr>
          <p:cNvPr id="3" name="Content Placeholder 2"/>
          <p:cNvSpPr>
            <a:spLocks noGrp="1"/>
          </p:cNvSpPr>
          <p:nvPr>
            <p:ph idx="1"/>
          </p:nvPr>
        </p:nvSpPr>
        <p:spPr>
          <a:xfrm>
            <a:off x="226642" y="1571173"/>
            <a:ext cx="6312381" cy="4636780"/>
          </a:xfrm>
        </p:spPr>
        <p:txBody>
          <a:bodyPr vert="horz" lIns="91440" tIns="45720" rIns="91440" bIns="45720" rtlCol="0" anchor="t">
            <a:normAutofit fontScale="77500" lnSpcReduction="20000"/>
          </a:bodyPr>
          <a:lstStyle/>
          <a:p>
            <a:pPr>
              <a:spcAft>
                <a:spcPts val="600"/>
              </a:spcAft>
            </a:pPr>
            <a:r>
              <a:rPr lang="en-GB" sz="3600" dirty="0">
                <a:latin typeface="Aptos" panose="020B0004020202020204" pitchFamily="34" charset="0"/>
              </a:rPr>
              <a:t> Nach dem konstruktivistischen Ansatz sind die sozialen und kulturellen Dimensionen konstitutiv für den Geist und seine kognitiven und emotionalen Prozesse.</a:t>
            </a:r>
            <a:endParaRPr lang="de-DE"/>
          </a:p>
          <a:p>
            <a:pPr>
              <a:spcAft>
                <a:spcPts val="600"/>
              </a:spcAft>
            </a:pPr>
            <a:r>
              <a:rPr lang="en-GB" sz="3600" dirty="0">
                <a:latin typeface="Aptos" panose="020B0004020202020204" pitchFamily="34" charset="0"/>
              </a:rPr>
              <a:t> Die Realität ist als eine gesellschaftlich geteilte und ausgehandelte Vision gedacht. </a:t>
            </a:r>
          </a:p>
          <a:p>
            <a:pPr>
              <a:spcAft>
                <a:spcPts val="600"/>
              </a:spcAft>
            </a:pPr>
            <a:r>
              <a:rPr lang="en-GB" sz="3600" dirty="0">
                <a:latin typeface="Aptos" panose="020B0004020202020204" pitchFamily="34" charset="0"/>
              </a:rPr>
              <a:t> Die Kenntnis der Realität ist als ein kontinuierlicher Prozess der kollektiven Organisation und Bedeutungszuweisung zu verstehen. </a:t>
            </a:r>
          </a:p>
          <a:p>
            <a:pPr marL="0" indent="0">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2" descr="The social psychology of viral transmission | IPR blog">
            <a:extLst>
              <a:ext uri="{FF2B5EF4-FFF2-40B4-BE49-F238E27FC236}">
                <a16:creationId xmlns:a16="http://schemas.microsoft.com/office/drawing/2014/main" id="{7CECB791-C2E5-A7D8-8FCB-F09963174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777" y="2071900"/>
            <a:ext cx="4673355" cy="263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859593"/>
          </a:xfrm>
        </p:spPr>
        <p:txBody>
          <a:bodyPr anchor="b">
            <a:normAutofit/>
          </a:bodyPr>
          <a:lstStyle/>
          <a:p>
            <a:r>
              <a:rPr lang="en-US" sz="5400" dirty="0">
                <a:latin typeface="Aptos" panose="020B0004020202020204" pitchFamily="34" charset="0"/>
                <a:cs typeface="Calibri Light" panose="020F0302020204030204" pitchFamily="34" charset="0"/>
              </a:rPr>
              <a:t>Einführung in die Sozialpsychologie</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xamples of Culture | YourDictionary">
            <a:extLst>
              <a:ext uri="{FF2B5EF4-FFF2-40B4-BE49-F238E27FC236}">
                <a16:creationId xmlns:a16="http://schemas.microsoft.com/office/drawing/2014/main" id="{93101DEC-47CC-AAE3-9FB7-0075958D7A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17" r="24169"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2">
            <a:extLst>
              <a:ext uri="{FF2B5EF4-FFF2-40B4-BE49-F238E27FC236}">
                <a16:creationId xmlns:a16="http://schemas.microsoft.com/office/drawing/2014/main" id="{0294E8A8-F03D-B828-0E81-670AEEE75561}"/>
              </a:ext>
            </a:extLst>
          </p:cNvPr>
          <p:cNvGraphicFramePr>
            <a:graphicFrameLocks noGrp="1"/>
          </p:cNvGraphicFramePr>
          <p:nvPr>
            <p:ph idx="1"/>
            <p:extLst>
              <p:ext uri="{D42A27DB-BD31-4B8C-83A1-F6EECF244321}">
                <p14:modId xmlns:p14="http://schemas.microsoft.com/office/powerpoint/2010/main" val="3266222498"/>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109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Einführung in die Sozialpsychologie</a:t>
            </a:r>
            <a:br>
              <a:rPr lang="sk-SK" sz="4000" dirty="0">
                <a:latin typeface="Aptos" panose="020B0004020202020204" pitchFamily="34" charset="0"/>
                <a:cs typeface="Calibri" panose="020F0502020204030204" pitchFamily="34" charset="0"/>
              </a:rPr>
            </a:br>
            <a:r>
              <a:rPr lang="sk-SK" sz="3600" dirty="0" err="1">
                <a:solidFill>
                  <a:srgbClr val="FFAA5A"/>
                </a:solidFill>
                <a:latin typeface="Aptos" panose="020B0004020202020204" pitchFamily="34" charset="0"/>
                <a:cs typeface="Calibri" panose="020F0502020204030204" pitchFamily="34" charset="0"/>
              </a:rPr>
              <a:t>Soziale Kategorisierung</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77500" lnSpcReduction="20000"/>
          </a:bodyPr>
          <a:lstStyle/>
          <a:p>
            <a:pPr>
              <a:spcAft>
                <a:spcPts val="600"/>
              </a:spcAft>
            </a:pPr>
            <a:r>
              <a:rPr lang="en-GB" sz="3600" dirty="0">
                <a:latin typeface="Aptos" panose="020B0004020202020204" pitchFamily="34" charset="0"/>
              </a:rPr>
              <a:t> Soziale Kategorisierung ist der Prozess, durch den </a:t>
            </a:r>
            <a:r>
              <a:rPr lang="en-GB" sz="3600" b="1" dirty="0">
                <a:latin typeface="Aptos" panose="020B0004020202020204" pitchFamily="34" charset="0"/>
              </a:rPr>
              <a:t>wir Individuen </a:t>
            </a:r>
            <a:r>
              <a:rPr lang="en-GB" sz="3600" dirty="0">
                <a:latin typeface="Aptos" panose="020B0004020202020204" pitchFamily="34" charset="0"/>
              </a:rPr>
              <a:t>auf der Grundlage sozialer Informationen </a:t>
            </a:r>
            <a:r>
              <a:rPr lang="en-GB" sz="3600" b="1" dirty="0">
                <a:latin typeface="Aptos" panose="020B0004020202020204" pitchFamily="34" charset="0"/>
              </a:rPr>
              <a:t>gruppieren</a:t>
            </a:r>
            <a:r>
              <a:rPr lang="en-GB" sz="3600" dirty="0">
                <a:latin typeface="Aptos" panose="020B0004020202020204" pitchFamily="34" charset="0"/>
              </a:rPr>
              <a:t>. </a:t>
            </a:r>
          </a:p>
          <a:p>
            <a:pPr>
              <a:spcAft>
                <a:spcPts val="600"/>
              </a:spcAft>
            </a:pPr>
            <a:r>
              <a:rPr lang="en-GB" sz="3600" dirty="0">
                <a:latin typeface="Aptos" panose="020B0004020202020204" pitchFamily="34" charset="0"/>
              </a:rPr>
              <a:t>Die "großen Drei" sind </a:t>
            </a:r>
            <a:r>
              <a:rPr lang="en-GB" sz="3600" b="1" dirty="0">
                <a:latin typeface="Aptos" panose="020B0004020202020204" pitchFamily="34" charset="0"/>
              </a:rPr>
              <a:t>Geschlecht, Ethnie und Alter</a:t>
            </a:r>
            <a:r>
              <a:rPr lang="en-GB" sz="3600" dirty="0">
                <a:latin typeface="Aptos" panose="020B0004020202020204" pitchFamily="34" charset="0"/>
              </a:rPr>
              <a:t>, aber auch andere Dimensionen wie sozialer Status, Beruf und sogar sexuelle Orientierung werden kategorisiert. </a:t>
            </a:r>
          </a:p>
          <a:p>
            <a:pPr>
              <a:spcAft>
                <a:spcPts val="600"/>
              </a:spcAft>
            </a:pPr>
            <a:r>
              <a:rPr lang="en-GB" sz="3600" dirty="0">
                <a:latin typeface="Aptos" panose="020B0004020202020204" pitchFamily="34" charset="0"/>
              </a:rPr>
              <a:t>Einmal festgelegt, </a:t>
            </a:r>
            <a:r>
              <a:rPr lang="en-GB" sz="3600" b="1" dirty="0">
                <a:latin typeface="Aptos" panose="020B0004020202020204" pitchFamily="34" charset="0"/>
              </a:rPr>
              <a:t>prägen </a:t>
            </a:r>
            <a:r>
              <a:rPr lang="en-GB" sz="3600" dirty="0">
                <a:latin typeface="Aptos" panose="020B0004020202020204" pitchFamily="34" charset="0"/>
              </a:rPr>
              <a:t>soziale Kategorisierungen anderer </a:t>
            </a:r>
            <a:r>
              <a:rPr lang="en-GB" sz="3600" b="1" dirty="0">
                <a:latin typeface="Aptos" panose="020B0004020202020204" pitchFamily="34" charset="0"/>
              </a:rPr>
              <a:t>unsere Bewertung und unser Verhalten</a:t>
            </a:r>
            <a:r>
              <a:rPr lang="en-GB" sz="3600" dirty="0">
                <a:latin typeface="Aptos" panose="020B0004020202020204" pitchFamily="34" charset="0"/>
              </a:rPr>
              <a:t>, oft ohne dass wir uns dessen bewusst sind.</a:t>
            </a:r>
          </a:p>
          <a:p>
            <a:pPr marL="0" indent="0">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49493"/>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39A8C05164174D8B0CC0E9EA7C08B6" ma:contentTypeVersion="15" ma:contentTypeDescription="Create a new document." ma:contentTypeScope="" ma:versionID="5e34536f7e5372aa8996aa909db675fa">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77f63ab45eca9933f37a9aec6ea1e437"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52C5EB-28A8-44F6-95DE-40B4B9DF1814}">
  <ds:schemaRefs>
    <ds:schemaRef ds:uri="http://schemas.microsoft.com/office/2006/metadata/properties"/>
    <ds:schemaRef ds:uri="http://schemas.microsoft.com/office/infopath/2007/PartnerControls"/>
    <ds:schemaRef ds:uri="86c132ca-d2ce-4f1f-9992-28ad6e1060fc"/>
    <ds:schemaRef ds:uri="48bc9dea-9bf6-49de-a95a-f1fa7fcbbbfa"/>
  </ds:schemaRefs>
</ds:datastoreItem>
</file>

<file path=customXml/itemProps2.xml><?xml version="1.0" encoding="utf-8"?>
<ds:datastoreItem xmlns:ds="http://schemas.openxmlformats.org/officeDocument/2006/customXml" ds:itemID="{E5203973-E6A2-487A-9D68-831011F835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bc9dea-9bf6-49de-a95a-f1fa7fcbbbfa"/>
    <ds:schemaRef ds:uri="86c132ca-d2ce-4f1f-9992-28ad6e1060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4DD3EB-C14A-441F-A680-01594E3989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1003</Words>
  <Application>Microsoft Office PowerPoint</Application>
  <PresentationFormat>Breitbild</PresentationFormat>
  <Paragraphs>65</Paragraphs>
  <Slides>22</Slides>
  <Notes>0</Notes>
  <HiddenSlides>0</HiddenSlides>
  <MMClips>1</MMClips>
  <ScaleCrop>false</ScaleCrop>
  <HeadingPairs>
    <vt:vector size="4" baseType="variant">
      <vt:variant>
        <vt:lpstr>Design</vt:lpstr>
      </vt:variant>
      <vt:variant>
        <vt:i4>2</vt:i4>
      </vt:variant>
      <vt:variant>
        <vt:lpstr>Folientitel</vt:lpstr>
      </vt:variant>
      <vt:variant>
        <vt:i4>22</vt:i4>
      </vt:variant>
    </vt:vector>
  </HeadingPairs>
  <TitlesOfParts>
    <vt:vector size="24" baseType="lpstr">
      <vt:lpstr>Motív Office</vt:lpstr>
      <vt:lpstr>1_Motív Office</vt:lpstr>
      <vt:lpstr>Digitale Bürgerschaft - Ethische Nutzung der digitalen Technologie</vt:lpstr>
      <vt:lpstr>Ethische Nutzung der digitalen Technologie</vt:lpstr>
      <vt:lpstr>Die Komponenten der digitalen Kompetenz</vt:lpstr>
      <vt:lpstr>Was ist Medienerziehung?</vt:lpstr>
      <vt:lpstr>Warum Medienerziehung?</vt:lpstr>
      <vt:lpstr>Einführung in die Sozialpsychologie</vt:lpstr>
      <vt:lpstr>Einführung in die Sozialpsychologie</vt:lpstr>
      <vt:lpstr>Einführung in die Sozialpsychologie</vt:lpstr>
      <vt:lpstr>Einführung in die Sozialpsychologie Soziale Kategorisierung</vt:lpstr>
      <vt:lpstr>Einführung in die Sozialpsychologie Was ist soziale Kategorisierung? </vt:lpstr>
      <vt:lpstr>Einführung in die Sozialpsychologie Wie kann man soziale Kategorisierung überwinden?</vt:lpstr>
      <vt:lpstr>Einführung in die Sozialpsychologie  Das von Muzafer Sherif in den 1950er Jahren durchgeführte Räuberhöhlenexperiment mit 22 Jungen in Sommerlagern in Oklahoma </vt:lpstr>
      <vt:lpstr>Einführung in die Sozialpsychologie</vt:lpstr>
      <vt:lpstr>Einführung in die Sozialpsychologie Die Komponenten von Vorurteilen</vt:lpstr>
      <vt:lpstr>Einführung in die Sozialpsychologie Ein Beispiel für Vorurteile</vt:lpstr>
      <vt:lpstr>Einführung in die Sozialpsychologie Ein Beispiel für Vorurteile online</vt:lpstr>
      <vt:lpstr>Einführung in die Sozialpsychologie  Welche Rolle spielten die Medien und die sozialen Medien bei der Verbreitung von Vorurteilen?</vt:lpstr>
      <vt:lpstr>Einführung in die Sozialpsychologie Kulturelle Modelle </vt:lpstr>
      <vt:lpstr>Einführung in die Sozialpsychologie Kulturelle Modelle </vt:lpstr>
      <vt:lpstr>Einführung in die Sozialpsychologie Ethisches Dilemma - Kultureller Relativismus </vt:lpstr>
      <vt:lpstr>Einführung in die Sozialpsychologie Ethisches Dilemma - Kultureller Relativismus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Digital Resilience by Making Digital Wellbeing and Security Accessible to All 2022-2-SK01-KA220-ADU-000096888</dc:title>
  <dc:creator>Alexandros Koumanis</dc:creator>
  <cp:keywords>, docId:54880A329E04C96BE12DD7F4C15FE866</cp:keywords>
  <cp:lastModifiedBy>Madeline Langlois</cp:lastModifiedBy>
  <cp:revision>45</cp:revision>
  <dcterms:created xsi:type="dcterms:W3CDTF">2024-06-25T09:05:50Z</dcterms:created>
  <dcterms:modified xsi:type="dcterms:W3CDTF">2024-10-14T15:50:19Z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