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Play"/>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3A6bs4xiODlB2kU6i6WTZffte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Play-bold.fntdata"/><Relationship Id="rId14" Type="http://schemas.openxmlformats.org/officeDocument/2006/relationships/font" Target="fonts/Play-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jpg"/><Relationship Id="rId4" Type="http://schemas.openxmlformats.org/officeDocument/2006/relationships/image" Target="../media/image6.png"/><Relationship Id="rId10" Type="http://schemas.openxmlformats.org/officeDocument/2006/relationships/image" Target="../media/image8.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19.jpg"/><Relationship Id="rId8" Type="http://schemas.openxmlformats.org/officeDocument/2006/relationships/image" Target="../media/image1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12"/>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1" name="Shape 91"/>
        <p:cNvGrpSpPr/>
        <p:nvPr/>
      </p:nvGrpSpPr>
      <p:grpSpPr>
        <a:xfrm>
          <a:off x="0" y="0"/>
          <a:ext cx="0" cy="0"/>
          <a:chOff x="0" y="0"/>
          <a:chExt cx="0" cy="0"/>
        </a:xfrm>
      </p:grpSpPr>
      <p:sp>
        <p:nvSpPr>
          <p:cNvPr id="92" name="Google Shape;92;p24"/>
          <p:cNvSpPr txBox="1"/>
          <p:nvPr/>
        </p:nvSpPr>
        <p:spPr>
          <a:xfrm>
            <a:off x="1524000" y="2649480"/>
            <a:ext cx="9144000" cy="745313"/>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mbria"/>
              <a:buNone/>
            </a:pPr>
            <a:r>
              <a:rPr b="1" i="0" lang="en-US" sz="2000" u="none" cap="none" strike="noStrike">
                <a:solidFill>
                  <a:srgbClr val="FFAA5A"/>
                </a:solidFill>
                <a:latin typeface="Cambria"/>
                <a:ea typeface="Cambria"/>
                <a:cs typeface="Cambria"/>
                <a:sym typeface="Cambria"/>
              </a:rPr>
              <a:t>ERASMUS+KA220-ADU - Cooperation partnerships in adult education</a:t>
            </a:r>
            <a:endParaRPr b="1" i="0" sz="2000" u="none" cap="none" strike="noStrike">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2000"/>
              <a:buFont typeface="Cambria"/>
              <a:buNone/>
            </a:pPr>
            <a:r>
              <a:rPr b="1" i="0" lang="en-US" sz="2000" u="none" cap="none" strike="noStrike">
                <a:solidFill>
                  <a:srgbClr val="FFAA5A"/>
                </a:solidFill>
                <a:latin typeface="Cambria"/>
                <a:ea typeface="Cambria"/>
                <a:cs typeface="Cambria"/>
                <a:sym typeface="Cambria"/>
              </a:rPr>
              <a:t>KA220-ADU-2BF13E10 </a:t>
            </a:r>
            <a:endParaRPr b="1" i="0" sz="2000" u="none" cap="none" strike="noStrike">
              <a:solidFill>
                <a:srgbClr val="FFAA5A"/>
              </a:solidFill>
              <a:latin typeface="Cambria"/>
              <a:ea typeface="Cambria"/>
              <a:cs typeface="Cambria"/>
              <a:sym typeface="Cambria"/>
            </a:endParaRPr>
          </a:p>
        </p:txBody>
      </p:sp>
      <p:sp>
        <p:nvSpPr>
          <p:cNvPr id="93" name="Google Shape;93;p24"/>
          <p:cNvSpPr txBox="1"/>
          <p:nvPr/>
        </p:nvSpPr>
        <p:spPr>
          <a:xfrm>
            <a:off x="1297172" y="1042061"/>
            <a:ext cx="9597656"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mbria"/>
                <a:ea typeface="Cambria"/>
                <a:cs typeface="Cambria"/>
                <a:sym typeface="Cambria"/>
              </a:rPr>
              <a:t>Building Digital Resilience by Making Digital Wellbeing and</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Security Accessible to All</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&lt;&lt;DigiWELL&gt;&gt;</a:t>
            </a:r>
            <a:endParaRPr b="0" i="0" sz="2600" u="none" cap="none" strike="noStrike">
              <a:solidFill>
                <a:schemeClr val="dk1"/>
              </a:solidFill>
              <a:latin typeface="Calibri"/>
              <a:ea typeface="Calibri"/>
              <a:cs typeface="Calibri"/>
              <a:sym typeface="Calibri"/>
            </a:endParaRPr>
          </a:p>
        </p:txBody>
      </p:sp>
      <p:grpSp>
        <p:nvGrpSpPr>
          <p:cNvPr id="94" name="Google Shape;94;p24"/>
          <p:cNvGrpSpPr/>
          <p:nvPr/>
        </p:nvGrpSpPr>
        <p:grpSpPr>
          <a:xfrm>
            <a:off x="404037" y="5915131"/>
            <a:ext cx="11602577" cy="790052"/>
            <a:chOff x="435935" y="5851336"/>
            <a:chExt cx="11602577" cy="790052"/>
          </a:xfrm>
        </p:grpSpPr>
        <p:pic>
          <p:nvPicPr>
            <p:cNvPr descr="Obrázok, na ktorom je text" id="95" name="Google Shape;95;p24"/>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6" name="Google Shape;96;p24"/>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7" name="Google Shape;97;p24"/>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8" name="Google Shape;98;p24"/>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9" name="Google Shape;99;p24"/>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100" name="Google Shape;100;p24"/>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1" name="Google Shape;101;p24"/>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2" name="Google Shape;102;p24"/>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3" name="Google Shape;103;p24"/>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4" name="Shape 104"/>
        <p:cNvGrpSpPr/>
        <p:nvPr/>
      </p:nvGrpSpPr>
      <p:grpSpPr>
        <a:xfrm>
          <a:off x="0" y="0"/>
          <a:ext cx="0" cy="0"/>
          <a:chOff x="0" y="0"/>
          <a:chExt cx="0" cy="0"/>
        </a:xfrm>
      </p:grpSpPr>
      <p:sp>
        <p:nvSpPr>
          <p:cNvPr id="105" name="Google Shape;105;p2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8" name="Shape 108"/>
        <p:cNvGrpSpPr/>
        <p:nvPr/>
      </p:nvGrpSpPr>
      <p:grpSpPr>
        <a:xfrm>
          <a:off x="0" y="0"/>
          <a:ext cx="0" cy="0"/>
          <a:chOff x="0" y="0"/>
          <a:chExt cx="0" cy="0"/>
        </a:xfrm>
      </p:grpSpPr>
      <p:sp>
        <p:nvSpPr>
          <p:cNvPr id="109" name="Google Shape;109;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4" name="Shape 114"/>
        <p:cNvGrpSpPr/>
        <p:nvPr/>
      </p:nvGrpSpPr>
      <p:grpSpPr>
        <a:xfrm>
          <a:off x="0" y="0"/>
          <a:ext cx="0" cy="0"/>
          <a:chOff x="0" y="0"/>
          <a:chExt cx="0" cy="0"/>
        </a:xfrm>
      </p:grpSpPr>
      <p:sp>
        <p:nvSpPr>
          <p:cNvPr id="115" name="Google Shape;115;p2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9" name="Google Shape;119;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29"/>
          <p:cNvSpPr/>
          <p:nvPr>
            <p:ph idx="2" type="pic"/>
          </p:nvPr>
        </p:nvSpPr>
        <p:spPr>
          <a:xfrm>
            <a:off x="5183188" y="987425"/>
            <a:ext cx="6172200" cy="4873625"/>
          </a:xfrm>
          <a:prstGeom prst="rect">
            <a:avLst/>
          </a:prstGeom>
          <a:noFill/>
          <a:ln>
            <a:noFill/>
          </a:ln>
        </p:spPr>
      </p:sp>
      <p:sp>
        <p:nvSpPr>
          <p:cNvPr id="126" name="Google Shape;126;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1"/>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7.png"/><Relationship Id="rId11" Type="http://schemas.openxmlformats.org/officeDocument/2006/relationships/image" Target="../media/image8.png"/><Relationship Id="rId10" Type="http://schemas.openxmlformats.org/officeDocument/2006/relationships/image" Target="../media/image4.png"/><Relationship Id="rId12" Type="http://schemas.openxmlformats.org/officeDocument/2006/relationships/image" Target="../media/image13.png"/><Relationship Id="rId9" Type="http://schemas.openxmlformats.org/officeDocument/2006/relationships/image" Target="../media/image16.jp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23.png"/><Relationship Id="rId8"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22.png"/><Relationship Id="rId6" Type="http://schemas.openxmlformats.org/officeDocument/2006/relationships/image" Target="../media/image31.png"/><Relationship Id="rId7" Type="http://schemas.openxmlformats.org/officeDocument/2006/relationships/image" Target="../media/image12.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5" name="Google Shape;135;p1"/>
          <p:cNvSpPr txBox="1"/>
          <p:nvPr>
            <p:ph type="title"/>
          </p:nvPr>
        </p:nvSpPr>
        <p:spPr>
          <a:xfrm>
            <a:off x="6269558" y="1583993"/>
            <a:ext cx="5334930" cy="14775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AA5A"/>
              </a:buClr>
              <a:buSzPts val="4400"/>
              <a:buFont typeface="Arial"/>
              <a:buNone/>
            </a:pPr>
            <a:r>
              <a:rPr b="1" lang="en-US">
                <a:solidFill>
                  <a:srgbClr val="FFAA5A"/>
                </a:solidFill>
                <a:latin typeface="Arial"/>
                <a:ea typeface="Arial"/>
                <a:cs typeface="Arial"/>
                <a:sym typeface="Arial"/>
              </a:rPr>
              <a:t>Digitale Bürgerschaft - Einführung</a:t>
            </a:r>
            <a:endParaRPr/>
          </a:p>
        </p:txBody>
      </p:sp>
      <p:sp>
        <p:nvSpPr>
          <p:cNvPr id="136" name="Google Shape;136;p1"/>
          <p:cNvSpPr/>
          <p:nvPr/>
        </p:nvSpPr>
        <p:spPr>
          <a:xfrm flipH="1">
            <a:off x="530529" y="1"/>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7" name="Google Shape;137;p1"/>
          <p:cNvSpPr/>
          <p:nvPr/>
        </p:nvSpPr>
        <p:spPr>
          <a:xfrm flipH="1">
            <a:off x="4349052"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
          <p:cNvSpPr/>
          <p:nvPr/>
        </p:nvSpPr>
        <p:spPr>
          <a:xfrm flipH="1">
            <a:off x="0"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9" name="Google Shape;139;p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
          <p:cNvSpPr/>
          <p:nvPr/>
        </p:nvSpPr>
        <p:spPr>
          <a:xfrm flipH="1">
            <a:off x="3697761"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1"/>
          <p:cNvSpPr/>
          <p:nvPr/>
        </p:nvSpPr>
        <p:spPr>
          <a:xfrm flipH="1">
            <a:off x="4520513"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Obrázok, na ktorom je text" id="142" name="Google Shape;142;p1"/>
          <p:cNvPicPr preferRelativeResize="0"/>
          <p:nvPr/>
        </p:nvPicPr>
        <p:blipFill rotWithShape="1">
          <a:blip r:embed="rId3">
            <a:alphaModFix/>
          </a:blip>
          <a:srcRect b="0" l="0" r="0" t="0"/>
          <a:stretch/>
        </p:blipFill>
        <p:spPr>
          <a:xfrm>
            <a:off x="7694870" y="472725"/>
            <a:ext cx="2406814" cy="529376"/>
          </a:xfrm>
          <a:prstGeom prst="rect">
            <a:avLst/>
          </a:prstGeom>
          <a:noFill/>
          <a:ln>
            <a:noFill/>
          </a:ln>
        </p:spPr>
      </p:pic>
      <p:pic>
        <p:nvPicPr>
          <p:cNvPr id="143" name="Google Shape;143;p1"/>
          <p:cNvPicPr preferRelativeResize="0"/>
          <p:nvPr/>
        </p:nvPicPr>
        <p:blipFill rotWithShape="1">
          <a:blip r:embed="rId4">
            <a:alphaModFix/>
          </a:blip>
          <a:srcRect b="0" l="0" r="0" t="0"/>
          <a:stretch/>
        </p:blipFill>
        <p:spPr>
          <a:xfrm>
            <a:off x="5822658" y="5151053"/>
            <a:ext cx="817175" cy="777669"/>
          </a:xfrm>
          <a:prstGeom prst="rect">
            <a:avLst/>
          </a:prstGeom>
          <a:noFill/>
          <a:ln>
            <a:noFill/>
          </a:ln>
        </p:spPr>
      </p:pic>
      <p:pic>
        <p:nvPicPr>
          <p:cNvPr descr="Slovenská poľnohospodárska univerzita v Nitre" id="144" name="Google Shape;144;p1"/>
          <p:cNvPicPr preferRelativeResize="0"/>
          <p:nvPr/>
        </p:nvPicPr>
        <p:blipFill rotWithShape="1">
          <a:blip r:embed="rId5">
            <a:alphaModFix/>
          </a:blip>
          <a:srcRect b="0" l="0" r="0" t="0"/>
          <a:stretch/>
        </p:blipFill>
        <p:spPr>
          <a:xfrm>
            <a:off x="6746258" y="5272445"/>
            <a:ext cx="1185350" cy="504492"/>
          </a:xfrm>
          <a:prstGeom prst="rect">
            <a:avLst/>
          </a:prstGeom>
          <a:noFill/>
          <a:ln>
            <a:noFill/>
          </a:ln>
        </p:spPr>
      </p:pic>
      <p:pic>
        <p:nvPicPr>
          <p:cNvPr id="145" name="Google Shape;145;p1"/>
          <p:cNvPicPr preferRelativeResize="0"/>
          <p:nvPr/>
        </p:nvPicPr>
        <p:blipFill rotWithShape="1">
          <a:blip r:embed="rId6">
            <a:alphaModFix/>
          </a:blip>
          <a:srcRect b="0" l="0" r="0" t="0"/>
          <a:stretch/>
        </p:blipFill>
        <p:spPr>
          <a:xfrm>
            <a:off x="8059380" y="5242752"/>
            <a:ext cx="773010" cy="1016004"/>
          </a:xfrm>
          <a:prstGeom prst="rect">
            <a:avLst/>
          </a:prstGeom>
          <a:noFill/>
          <a:ln>
            <a:noFill/>
          </a:ln>
        </p:spPr>
      </p:pic>
      <p:pic>
        <p:nvPicPr>
          <p:cNvPr descr="Logo" id="146" name="Google Shape;146;p1"/>
          <p:cNvPicPr preferRelativeResize="0"/>
          <p:nvPr/>
        </p:nvPicPr>
        <p:blipFill rotWithShape="1">
          <a:blip r:embed="rId7">
            <a:alphaModFix/>
          </a:blip>
          <a:srcRect b="0" l="0" r="0" t="0"/>
          <a:stretch/>
        </p:blipFill>
        <p:spPr>
          <a:xfrm>
            <a:off x="8832390" y="5213414"/>
            <a:ext cx="1017490" cy="504492"/>
          </a:xfrm>
          <a:prstGeom prst="rect">
            <a:avLst/>
          </a:prstGeom>
          <a:noFill/>
          <a:ln>
            <a:noFill/>
          </a:ln>
        </p:spPr>
      </p:pic>
      <p:pic>
        <p:nvPicPr>
          <p:cNvPr id="147" name="Google Shape;147;p1"/>
          <p:cNvPicPr preferRelativeResize="0"/>
          <p:nvPr/>
        </p:nvPicPr>
        <p:blipFill rotWithShape="1">
          <a:blip r:embed="rId8">
            <a:alphaModFix/>
          </a:blip>
          <a:srcRect b="0" l="0" r="0" t="0"/>
          <a:stretch/>
        </p:blipFill>
        <p:spPr>
          <a:xfrm>
            <a:off x="9965882" y="5208372"/>
            <a:ext cx="1215490" cy="564513"/>
          </a:xfrm>
          <a:prstGeom prst="rect">
            <a:avLst/>
          </a:prstGeom>
          <a:noFill/>
          <a:ln>
            <a:noFill/>
          </a:ln>
        </p:spPr>
      </p:pic>
      <p:pic>
        <p:nvPicPr>
          <p:cNvPr descr="AIFED - Formación, cultura y empleo en Granada" id="148" name="Google Shape;148;p1"/>
          <p:cNvPicPr preferRelativeResize="0"/>
          <p:nvPr/>
        </p:nvPicPr>
        <p:blipFill rotWithShape="1">
          <a:blip r:embed="rId9">
            <a:alphaModFix/>
          </a:blip>
          <a:srcRect b="0" l="0" r="0" t="0"/>
          <a:stretch/>
        </p:blipFill>
        <p:spPr>
          <a:xfrm>
            <a:off x="6223099" y="5771248"/>
            <a:ext cx="1598293" cy="523875"/>
          </a:xfrm>
          <a:prstGeom prst="rect">
            <a:avLst/>
          </a:prstGeom>
          <a:noFill/>
          <a:ln>
            <a:noFill/>
          </a:ln>
        </p:spPr>
      </p:pic>
      <p:pic>
        <p:nvPicPr>
          <p:cNvPr id="149" name="Google Shape;149;p1"/>
          <p:cNvPicPr preferRelativeResize="0"/>
          <p:nvPr/>
        </p:nvPicPr>
        <p:blipFill rotWithShape="1">
          <a:blip r:embed="rId10">
            <a:alphaModFix/>
          </a:blip>
          <a:srcRect b="0" l="0" r="0" t="0"/>
          <a:stretch/>
        </p:blipFill>
        <p:spPr>
          <a:xfrm>
            <a:off x="8937023" y="5889422"/>
            <a:ext cx="1575172" cy="228600"/>
          </a:xfrm>
          <a:prstGeom prst="rect">
            <a:avLst/>
          </a:prstGeom>
          <a:noFill/>
          <a:ln>
            <a:noFill/>
          </a:ln>
        </p:spPr>
      </p:pic>
      <p:pic>
        <p:nvPicPr>
          <p:cNvPr descr="Syzygia Foundation" id="150" name="Google Shape;150;p1"/>
          <p:cNvPicPr preferRelativeResize="0"/>
          <p:nvPr/>
        </p:nvPicPr>
        <p:blipFill rotWithShape="1">
          <a:blip r:embed="rId11">
            <a:alphaModFix/>
          </a:blip>
          <a:srcRect b="0" l="0" r="0" t="0"/>
          <a:stretch/>
        </p:blipFill>
        <p:spPr>
          <a:xfrm>
            <a:off x="10621679" y="5862581"/>
            <a:ext cx="1491323" cy="282282"/>
          </a:xfrm>
          <a:prstGeom prst="rect">
            <a:avLst/>
          </a:prstGeom>
          <a:noFill/>
          <a:ln>
            <a:noFill/>
          </a:ln>
        </p:spPr>
      </p:pic>
      <p:sp>
        <p:nvSpPr>
          <p:cNvPr id="151" name="Google Shape;151;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Aufbau digitaler Resilienz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indem wir digitales Wohlbefinden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und Sicherheit für alle zugänglich machen</a:t>
            </a:r>
            <a:br>
              <a:rPr b="0" i="0" lang="en-US" sz="14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2022-2-SK01-KA220-ADU-000096888</a:t>
            </a:r>
            <a:endParaRPr b="0" i="0" sz="1400" u="none" cap="none" strike="noStrike">
              <a:solidFill>
                <a:srgbClr val="000000"/>
              </a:solidFill>
              <a:latin typeface="Arial"/>
              <a:ea typeface="Arial"/>
              <a:cs typeface="Arial"/>
              <a:sym typeface="Arial"/>
            </a:endParaRPr>
          </a:p>
        </p:txBody>
      </p:sp>
      <p:pic>
        <p:nvPicPr>
          <p:cNvPr descr="Is digital citizenship really that different than citizens… | Flickr" id="152" name="Google Shape;152;p1"/>
          <p:cNvPicPr preferRelativeResize="0"/>
          <p:nvPr/>
        </p:nvPicPr>
        <p:blipFill rotWithShape="1">
          <a:blip r:embed="rId12">
            <a:alphaModFix/>
          </a:blip>
          <a:srcRect b="6954" l="271" r="1050" t="11652"/>
          <a:stretch/>
        </p:blipFill>
        <p:spPr>
          <a:xfrm>
            <a:off x="1099553" y="1611198"/>
            <a:ext cx="3686091" cy="304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
          <p:cNvSpPr/>
          <p:nvPr/>
        </p:nvSpPr>
        <p:spPr>
          <a:xfrm>
            <a:off x="0" y="8313"/>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 name="Google Shape;158;p2"/>
          <p:cNvSpPr txBox="1"/>
          <p:nvPr>
            <p:ph type="title"/>
          </p:nvPr>
        </p:nvSpPr>
        <p:spPr>
          <a:xfrm>
            <a:off x="479394" y="1070800"/>
            <a:ext cx="3939688"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en-US">
                <a:solidFill>
                  <a:srgbClr val="FFAA5A"/>
                </a:solidFill>
              </a:rPr>
              <a:t>DIGITALE STAATSBÜRGERSCHAFT </a:t>
            </a:r>
            <a:br>
              <a:rPr lang="en-US"/>
            </a:br>
            <a:endParaRPr/>
          </a:p>
        </p:txBody>
      </p:sp>
      <p:cxnSp>
        <p:nvCxnSpPr>
          <p:cNvPr id="159" name="Google Shape;159;p2"/>
          <p:cNvCxnSpPr/>
          <p:nvPr/>
        </p:nvCxnSpPr>
        <p:spPr>
          <a:xfrm>
            <a:off x="4728053" y="1132114"/>
            <a:ext cx="0" cy="5717573"/>
          </a:xfrm>
          <a:prstGeom prst="straightConnector1">
            <a:avLst/>
          </a:prstGeom>
          <a:noFill/>
          <a:ln cap="sq" cmpd="sng" w="25400">
            <a:solidFill>
              <a:schemeClr val="accent1"/>
            </a:solidFill>
            <a:prstDash val="solid"/>
            <a:bevel/>
            <a:headEnd len="sm" w="sm" type="none"/>
            <a:tailEnd len="sm" w="sm" type="none"/>
          </a:ln>
        </p:spPr>
      </p:cxnSp>
      <p:grpSp>
        <p:nvGrpSpPr>
          <p:cNvPr id="160" name="Google Shape;160;p2"/>
          <p:cNvGrpSpPr/>
          <p:nvPr/>
        </p:nvGrpSpPr>
        <p:grpSpPr>
          <a:xfrm>
            <a:off x="5108535" y="1072608"/>
            <a:ext cx="6245265" cy="5585730"/>
            <a:chOff x="0" y="1808"/>
            <a:chExt cx="6245265" cy="5585730"/>
          </a:xfrm>
        </p:grpSpPr>
        <p:sp>
          <p:nvSpPr>
            <p:cNvPr id="161" name="Google Shape;161;p2"/>
            <p:cNvSpPr/>
            <p:nvPr/>
          </p:nvSpPr>
          <p:spPr>
            <a:xfrm>
              <a:off x="0" y="1808"/>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233059" y="175158"/>
              <a:ext cx="423745" cy="42374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889864" y="1808"/>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txBox="1"/>
            <p:nvPr/>
          </p:nvSpPr>
          <p:spPr>
            <a:xfrm>
              <a:off x="889864" y="1808"/>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INHALT</a:t>
              </a:r>
              <a:endParaRPr b="0" i="0" sz="2800" u="none" cap="none" strike="noStrike">
                <a:solidFill>
                  <a:schemeClr val="dk1"/>
                </a:solidFill>
                <a:latin typeface="Arial"/>
                <a:ea typeface="Arial"/>
                <a:cs typeface="Arial"/>
                <a:sym typeface="Arial"/>
              </a:endParaRPr>
            </a:p>
          </p:txBody>
        </p:sp>
        <p:sp>
          <p:nvSpPr>
            <p:cNvPr id="165" name="Google Shape;165;p2"/>
            <p:cNvSpPr/>
            <p:nvPr/>
          </p:nvSpPr>
          <p:spPr>
            <a:xfrm>
              <a:off x="0" y="964865"/>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233059" y="1138215"/>
              <a:ext cx="423745" cy="42374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889864" y="964865"/>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txBox="1"/>
            <p:nvPr/>
          </p:nvSpPr>
          <p:spPr>
            <a:xfrm>
              <a:off x="889864" y="964865"/>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Einführung</a:t>
              </a:r>
              <a:endParaRPr/>
            </a:p>
          </p:txBody>
        </p:sp>
        <p:sp>
          <p:nvSpPr>
            <p:cNvPr id="169" name="Google Shape;169;p2"/>
            <p:cNvSpPr/>
            <p:nvPr/>
          </p:nvSpPr>
          <p:spPr>
            <a:xfrm>
              <a:off x="0" y="1927922"/>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233059" y="2101272"/>
              <a:ext cx="423745" cy="42374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889864" y="1927922"/>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txBox="1"/>
            <p:nvPr/>
          </p:nvSpPr>
          <p:spPr>
            <a:xfrm>
              <a:off x="889864" y="1927922"/>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Die digitale Bürgerschaft verstehen</a:t>
              </a:r>
              <a:endParaRPr b="0" i="0" sz="2000" u="none" cap="none" strike="noStrike">
                <a:solidFill>
                  <a:schemeClr val="dk1"/>
                </a:solidFill>
                <a:latin typeface="Arial"/>
                <a:ea typeface="Arial"/>
                <a:cs typeface="Arial"/>
                <a:sym typeface="Arial"/>
              </a:endParaRPr>
            </a:p>
          </p:txBody>
        </p:sp>
        <p:sp>
          <p:nvSpPr>
            <p:cNvPr id="173" name="Google Shape;173;p2"/>
            <p:cNvSpPr/>
            <p:nvPr/>
          </p:nvSpPr>
          <p:spPr>
            <a:xfrm>
              <a:off x="0" y="2890979"/>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233059" y="3064329"/>
              <a:ext cx="423745" cy="42374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889864" y="2890979"/>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txBox="1"/>
            <p:nvPr/>
          </p:nvSpPr>
          <p:spPr>
            <a:xfrm>
              <a:off x="889864" y="2890979"/>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Online-Sicherheit und digitale Rechte</a:t>
              </a:r>
              <a:endParaRPr b="0" i="0" sz="2000" u="none" cap="none" strike="noStrike">
                <a:solidFill>
                  <a:schemeClr val="dk1"/>
                </a:solidFill>
                <a:latin typeface="Arial"/>
                <a:ea typeface="Arial"/>
                <a:cs typeface="Arial"/>
                <a:sym typeface="Arial"/>
              </a:endParaRPr>
            </a:p>
          </p:txBody>
        </p:sp>
        <p:sp>
          <p:nvSpPr>
            <p:cNvPr id="177" name="Google Shape;177;p2"/>
            <p:cNvSpPr/>
            <p:nvPr/>
          </p:nvSpPr>
          <p:spPr>
            <a:xfrm>
              <a:off x="0" y="3854036"/>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233059" y="4027386"/>
              <a:ext cx="423745" cy="423745"/>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889864" y="3854036"/>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txBox="1"/>
            <p:nvPr/>
          </p:nvSpPr>
          <p:spPr>
            <a:xfrm>
              <a:off x="889864" y="3854036"/>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Ethische Nutzung der digitalen Technologie</a:t>
              </a:r>
              <a:endParaRPr b="0" i="0" sz="2000" u="none" cap="none" strike="noStrike">
                <a:solidFill>
                  <a:schemeClr val="dk1"/>
                </a:solidFill>
                <a:latin typeface="Arial"/>
                <a:ea typeface="Arial"/>
                <a:cs typeface="Arial"/>
                <a:sym typeface="Arial"/>
              </a:endParaRPr>
            </a:p>
          </p:txBody>
        </p:sp>
        <p:sp>
          <p:nvSpPr>
            <p:cNvPr id="181" name="Google Shape;181;p2"/>
            <p:cNvSpPr/>
            <p:nvPr/>
          </p:nvSpPr>
          <p:spPr>
            <a:xfrm>
              <a:off x="0" y="4817093"/>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233059" y="4990443"/>
              <a:ext cx="423745" cy="423745"/>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889864" y="4817093"/>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txBox="1"/>
            <p:nvPr/>
          </p:nvSpPr>
          <p:spPr>
            <a:xfrm>
              <a:off x="889864" y="4817093"/>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Rekapitulation</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3"/>
          <p:cNvSpPr txBox="1"/>
          <p:nvPr>
            <p:ph type="title"/>
          </p:nvPr>
        </p:nvSpPr>
        <p:spPr>
          <a:xfrm>
            <a:off x="838201" y="345810"/>
            <a:ext cx="5120561"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t>EINFÜHRUNG</a:t>
            </a:r>
            <a:endParaRPr/>
          </a:p>
        </p:txBody>
      </p:sp>
      <p:sp>
        <p:nvSpPr>
          <p:cNvPr id="192" name="Google Shape;192;p3"/>
          <p:cNvSpPr txBox="1"/>
          <p:nvPr>
            <p:ph idx="1" type="body"/>
          </p:nvPr>
        </p:nvSpPr>
        <p:spPr>
          <a:xfrm>
            <a:off x="838201" y="1825625"/>
            <a:ext cx="509219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t>Willkommen zum Modul "Digital Citizenship", das Ihnen die wesentlichen Fähigkeiten und Kenntnisse vermittelt, um sich sicher und ethisch korrekt in der digitalen Welt zu bewegen. </a:t>
            </a:r>
            <a:endParaRPr sz="2400"/>
          </a:p>
          <a:p>
            <a:pPr indent="-228600" lvl="0" marL="228600" rtl="0" algn="l">
              <a:lnSpc>
                <a:spcPct val="90000"/>
              </a:lnSpc>
              <a:spcBef>
                <a:spcPts val="1000"/>
              </a:spcBef>
              <a:spcAft>
                <a:spcPts val="0"/>
              </a:spcAft>
              <a:buSzPts val="2400"/>
              <a:buChar char="❑"/>
            </a:pPr>
            <a:r>
              <a:rPr lang="en-US" sz="2400"/>
              <a:t>In diesem Modul werden wir uns mit den Schlüsselkonzepten der digitalen Bürgerschaft befassen, einschließlich Ihrer Rechte und Pflichten im Internet, wie Sie Ihre digitale Identität schützen können und wie wichtig die digitale Ethik ist. </a:t>
            </a:r>
            <a:endParaRPr/>
          </a:p>
        </p:txBody>
      </p:sp>
      <p:sp>
        <p:nvSpPr>
          <p:cNvPr id="193" name="Google Shape;193;p3"/>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brázok, na ktorom je snímka obrazovky, animovaná rozprávka, animák, kreslený obrázok&#10;&#10;Automaticky generovaný popis" id="194" name="Google Shape;194;p3"/>
          <p:cNvPicPr preferRelativeResize="0"/>
          <p:nvPr/>
        </p:nvPicPr>
        <p:blipFill rotWithShape="1">
          <a:blip r:embed="rId3">
            <a:alphaModFix/>
          </a:blip>
          <a:srcRect b="-2" l="15164" r="19647" t="0"/>
          <a:stretch/>
        </p:blipFill>
        <p:spPr>
          <a:xfrm>
            <a:off x="7901259" y="2727729"/>
            <a:ext cx="4290741" cy="4130271"/>
          </a:xfrm>
          <a:custGeom>
            <a:rect b="b" l="l" r="r" t="t"/>
            <a:pathLst>
              <a:path extrusionOk="0" h="4130271" w="429074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195" name="Google Shape;195;p3"/>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Obrázok, na ktorom je text, písmo, snímka obrazovky, grafika&#10;&#10;Automaticky generovaný popis" id="196" name="Google Shape;196;p3"/>
          <p:cNvPicPr preferRelativeResize="0"/>
          <p:nvPr/>
        </p:nvPicPr>
        <p:blipFill rotWithShape="1">
          <a:blip r:embed="rId4">
            <a:alphaModFix/>
          </a:blip>
          <a:srcRect b="3" l="13003" r="12116" t="0"/>
          <a:stretch/>
        </p:blipFill>
        <p:spPr>
          <a:xfrm>
            <a:off x="6261607" y="1"/>
            <a:ext cx="3519312" cy="3007909"/>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 name="Google Shape;202;p4"/>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Arial"/>
              <a:buNone/>
            </a:pPr>
            <a:r>
              <a:rPr lang="en-US">
                <a:solidFill>
                  <a:srgbClr val="FFFFFF"/>
                </a:solidFill>
              </a:rPr>
              <a:t>Ziel des Moduls</a:t>
            </a:r>
            <a:endParaRPr/>
          </a:p>
        </p:txBody>
      </p:sp>
      <p:sp>
        <p:nvSpPr>
          <p:cNvPr id="204" name="Google Shape;204;p4"/>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205" name="Google Shape;205;p4"/>
          <p:cNvGrpSpPr/>
          <p:nvPr/>
        </p:nvGrpSpPr>
        <p:grpSpPr>
          <a:xfrm>
            <a:off x="5075247" y="706909"/>
            <a:ext cx="5776787" cy="4907086"/>
            <a:chOff x="907975" y="739"/>
            <a:chExt cx="5776787" cy="4907086"/>
          </a:xfrm>
        </p:grpSpPr>
        <p:sp>
          <p:nvSpPr>
            <p:cNvPr id="206" name="Google Shape;206;p4"/>
            <p:cNvSpPr/>
            <p:nvPr/>
          </p:nvSpPr>
          <p:spPr>
            <a:xfrm>
              <a:off x="1244236" y="739"/>
              <a:ext cx="1051892" cy="1051892"/>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1468410" y="224913"/>
              <a:ext cx="603544" cy="60354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907975" y="1380270"/>
              <a:ext cx="1724414" cy="35275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txBox="1"/>
            <p:nvPr/>
          </p:nvSpPr>
          <p:spPr>
            <a:xfrm>
              <a:off x="907975" y="1380270"/>
              <a:ext cx="1724414" cy="352755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Unser Ziel ist es, Sie mit den Kompetenzen auszustatten, die für digitales Wohlergehen und Sicherheit erforderlich sind, und so die digitale Widerstandsfähigkeit für alle zu fördern.</a:t>
              </a:r>
              <a:endParaRPr b="0" i="0" sz="1800" u="none" cap="none" strike="noStrike">
                <a:solidFill>
                  <a:schemeClr val="dk1"/>
                </a:solidFill>
                <a:latin typeface="Arial"/>
                <a:ea typeface="Arial"/>
                <a:cs typeface="Arial"/>
                <a:sym typeface="Arial"/>
              </a:endParaRPr>
            </a:p>
          </p:txBody>
        </p:sp>
        <p:sp>
          <p:nvSpPr>
            <p:cNvPr id="210" name="Google Shape;210;p4"/>
            <p:cNvSpPr/>
            <p:nvPr/>
          </p:nvSpPr>
          <p:spPr>
            <a:xfrm>
              <a:off x="3270422" y="739"/>
              <a:ext cx="1051892" cy="1051892"/>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3494596" y="224913"/>
              <a:ext cx="603544" cy="60354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2934161" y="1380270"/>
              <a:ext cx="1724414" cy="35275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txBox="1"/>
            <p:nvPr/>
          </p:nvSpPr>
          <p:spPr>
            <a:xfrm>
              <a:off x="2934161" y="1380270"/>
              <a:ext cx="1724414" cy="352755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Wir freuen uns auf Ihre aktive Teilnahme und die einzigartigen Perspektiven, die Sie in unsere Lerngemeinschaft einbringen. </a:t>
              </a:r>
              <a:endParaRPr b="0" i="0" sz="1800" u="none" cap="none" strike="noStrike">
                <a:solidFill>
                  <a:schemeClr val="dk1"/>
                </a:solidFill>
                <a:latin typeface="Arial"/>
                <a:ea typeface="Arial"/>
                <a:cs typeface="Arial"/>
                <a:sym typeface="Arial"/>
              </a:endParaRPr>
            </a:p>
          </p:txBody>
        </p:sp>
        <p:sp>
          <p:nvSpPr>
            <p:cNvPr id="214" name="Google Shape;214;p4"/>
            <p:cNvSpPr/>
            <p:nvPr/>
          </p:nvSpPr>
          <p:spPr>
            <a:xfrm>
              <a:off x="5296609" y="739"/>
              <a:ext cx="1051892" cy="1051892"/>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5520783" y="224913"/>
              <a:ext cx="603544" cy="60354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4960348" y="1380270"/>
              <a:ext cx="1724414" cy="35275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txBox="1"/>
            <p:nvPr/>
          </p:nvSpPr>
          <p:spPr>
            <a:xfrm>
              <a:off x="4960348" y="1380270"/>
              <a:ext cx="1724414" cy="352755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Lassen Sie uns gemeinsam diese transformative Reise antreten, um unsere digitalen Kompetenzen zu verbessern und ein sichereres, integrativeres digitales Umfeld für alle zu schaffen.</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5"/>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en-US" sz="5200"/>
              <a:t>LERNZIELE</a:t>
            </a:r>
            <a:endParaRPr/>
          </a:p>
        </p:txBody>
      </p:sp>
      <p:grpSp>
        <p:nvGrpSpPr>
          <p:cNvPr id="224" name="Google Shape;224;p5"/>
          <p:cNvGrpSpPr/>
          <p:nvPr/>
        </p:nvGrpSpPr>
        <p:grpSpPr>
          <a:xfrm>
            <a:off x="838200" y="1426446"/>
            <a:ext cx="10808969" cy="5112642"/>
            <a:chOff x="0" y="-1120201"/>
            <a:chExt cx="10808969" cy="5112642"/>
          </a:xfrm>
        </p:grpSpPr>
        <p:sp>
          <p:nvSpPr>
            <p:cNvPr id="225" name="Google Shape;225;p5"/>
            <p:cNvSpPr/>
            <p:nvPr/>
          </p:nvSpPr>
          <p:spPr>
            <a:xfrm>
              <a:off x="2437"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txBox="1"/>
            <p:nvPr/>
          </p:nvSpPr>
          <p:spPr>
            <a:xfrm>
              <a:off x="2437"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Die digitale Bürgerschaft verstehen</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Die Lernenden sind in der Lage, digitale Bürgerschaft zu definieren und ihre Bedeutung im Kontext der heutigen digitalen Gesellschaft zu erklären.</a:t>
              </a:r>
              <a:endParaRPr/>
            </a:p>
          </p:txBody>
        </p:sp>
        <p:sp>
          <p:nvSpPr>
            <p:cNvPr id="227" name="Google Shape;227;p5"/>
            <p:cNvSpPr/>
            <p:nvPr/>
          </p:nvSpPr>
          <p:spPr>
            <a:xfrm>
              <a:off x="1034715"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txBox="1"/>
            <p:nvPr/>
          </p:nvSpPr>
          <p:spPr>
            <a:xfrm>
              <a:off x="1160904"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Arial"/>
                  <a:ea typeface="Arial"/>
                  <a:cs typeface="Arial"/>
                  <a:sym typeface="Arial"/>
                </a:rPr>
                <a:t>1</a:t>
              </a:r>
              <a:endParaRPr/>
            </a:p>
          </p:txBody>
        </p:sp>
        <p:sp>
          <p:nvSpPr>
            <p:cNvPr id="229" name="Google Shape;229;p5"/>
            <p:cNvSpPr/>
            <p:nvPr/>
          </p:nvSpPr>
          <p:spPr>
            <a:xfrm>
              <a:off x="0"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3387102" y="-1120201"/>
              <a:ext cx="4034765"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txBox="1"/>
            <p:nvPr/>
          </p:nvSpPr>
          <p:spPr>
            <a:xfrm>
              <a:off x="3387102" y="822602"/>
              <a:ext cx="4034765"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Online-Sicherheit und digitale Rechte</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Die Lernenden wissen, wie sie ihre persönlichen Daten online schützen können und welche Rechte und Pflichten sie im digitalen Bereich haben.</a:t>
              </a:r>
              <a:endParaRPr/>
            </a:p>
          </p:txBody>
        </p:sp>
        <p:sp>
          <p:nvSpPr>
            <p:cNvPr id="232" name="Google Shape;232;p5"/>
            <p:cNvSpPr/>
            <p:nvPr/>
          </p:nvSpPr>
          <p:spPr>
            <a:xfrm>
              <a:off x="486519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txBox="1"/>
            <p:nvPr/>
          </p:nvSpPr>
          <p:spPr>
            <a:xfrm>
              <a:off x="499138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Arial"/>
                  <a:ea typeface="Arial"/>
                  <a:cs typeface="Arial"/>
                  <a:sym typeface="Arial"/>
                </a:rPr>
                <a:t>2</a:t>
              </a:r>
              <a:endParaRPr b="0" i="0" sz="5400" u="none" cap="none" strike="noStrike">
                <a:solidFill>
                  <a:schemeClr val="lt1"/>
                </a:solidFill>
                <a:latin typeface="Arial"/>
                <a:ea typeface="Arial"/>
                <a:cs typeface="Arial"/>
                <a:sym typeface="Arial"/>
              </a:endParaRPr>
            </a:p>
          </p:txBody>
        </p:sp>
        <p:sp>
          <p:nvSpPr>
            <p:cNvPr id="234" name="Google Shape;234;p5"/>
            <p:cNvSpPr/>
            <p:nvPr/>
          </p:nvSpPr>
          <p:spPr>
            <a:xfrm>
              <a:off x="3773199"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7729564"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txBox="1"/>
            <p:nvPr/>
          </p:nvSpPr>
          <p:spPr>
            <a:xfrm>
              <a:off x="7729564"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Ethische Nutzung der digitalen Technologie</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Die Lernenden sind in der Lage, ethische Dilemmata in digitalen Räumen zu erkennen und ethische Entscheidungsprozesse anzuwenden, um sie zu lösen.</a:t>
              </a:r>
              <a:endParaRPr/>
            </a:p>
          </p:txBody>
        </p:sp>
        <p:sp>
          <p:nvSpPr>
            <p:cNvPr id="237" name="Google Shape;237;p5"/>
            <p:cNvSpPr/>
            <p:nvPr/>
          </p:nvSpPr>
          <p:spPr>
            <a:xfrm>
              <a:off x="883560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txBox="1"/>
            <p:nvPr/>
          </p:nvSpPr>
          <p:spPr>
            <a:xfrm>
              <a:off x="896179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Arial"/>
                  <a:ea typeface="Arial"/>
                  <a:cs typeface="Arial"/>
                  <a:sym typeface="Arial"/>
                </a:rPr>
                <a:t>3</a:t>
              </a:r>
              <a:endParaRPr/>
            </a:p>
          </p:txBody>
        </p:sp>
        <p:sp>
          <p:nvSpPr>
            <p:cNvPr id="239" name="Google Shape;239;p5"/>
            <p:cNvSpPr/>
            <p:nvPr/>
          </p:nvSpPr>
          <p:spPr>
            <a:xfrm>
              <a:off x="7732002" y="724536"/>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5" name="Google Shape;245;p6"/>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en-US" sz="5200"/>
              <a:t>LERNRESULTATE</a:t>
            </a:r>
            <a:endParaRPr/>
          </a:p>
        </p:txBody>
      </p:sp>
      <p:grpSp>
        <p:nvGrpSpPr>
          <p:cNvPr id="246" name="Google Shape;246;p6"/>
          <p:cNvGrpSpPr/>
          <p:nvPr/>
        </p:nvGrpSpPr>
        <p:grpSpPr>
          <a:xfrm>
            <a:off x="847442" y="2593658"/>
            <a:ext cx="10497114" cy="2822826"/>
            <a:chOff x="9242" y="764858"/>
            <a:chExt cx="10497114" cy="2822826"/>
          </a:xfrm>
        </p:grpSpPr>
        <p:sp>
          <p:nvSpPr>
            <p:cNvPr id="247" name="Google Shape;247;p6"/>
            <p:cNvSpPr/>
            <p:nvPr/>
          </p:nvSpPr>
          <p:spPr>
            <a:xfrm>
              <a:off x="9242" y="764858"/>
              <a:ext cx="2762398" cy="2822826"/>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txBox="1"/>
            <p:nvPr/>
          </p:nvSpPr>
          <p:spPr>
            <a:xfrm>
              <a:off x="90150" y="845766"/>
              <a:ext cx="2600582" cy="266101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US" sz="1500" u="none" cap="none" strike="noStrike">
                  <a:solidFill>
                    <a:schemeClr val="lt1"/>
                  </a:solidFill>
                  <a:latin typeface="Arial"/>
                  <a:ea typeface="Arial"/>
                  <a:cs typeface="Arial"/>
                  <a:sym typeface="Arial"/>
                </a:rPr>
                <a:t>DIE TEILNEHMERINNEN WERDEN IN DER LAGE SEIN, DAS KONZEPT DER DIGITALEN BÜRGERSCHAFT ZU ERKLÄREN UND EIN VERSTÄNDNIS FÜR DESSEN BEDEUTUNG BEI DER FÖRDERUNG EINER VERANTWORTUNGSVOLLEN, ETHISCHEN UND SICHEREN ONLINE-GEMEINSCHAFT ZU ZEIGEN.</a:t>
              </a:r>
              <a:endParaRPr/>
            </a:p>
          </p:txBody>
        </p:sp>
        <p:sp>
          <p:nvSpPr>
            <p:cNvPr id="249" name="Google Shape;249;p6"/>
            <p:cNvSpPr/>
            <p:nvPr/>
          </p:nvSpPr>
          <p:spPr>
            <a:xfrm>
              <a:off x="3047880" y="1833734"/>
              <a:ext cx="585628" cy="685074"/>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txBox="1"/>
            <p:nvPr/>
          </p:nvSpPr>
          <p:spPr>
            <a:xfrm>
              <a:off x="3047880"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Arial"/>
                <a:ea typeface="Arial"/>
                <a:cs typeface="Arial"/>
                <a:sym typeface="Arial"/>
              </a:endParaRPr>
            </a:p>
          </p:txBody>
        </p:sp>
        <p:sp>
          <p:nvSpPr>
            <p:cNvPr id="251" name="Google Shape;251;p6"/>
            <p:cNvSpPr/>
            <p:nvPr/>
          </p:nvSpPr>
          <p:spPr>
            <a:xfrm>
              <a:off x="3876600" y="764858"/>
              <a:ext cx="2762398" cy="2822826"/>
            </a:xfrm>
            <a:prstGeom prst="roundRect">
              <a:avLst>
                <a:gd fmla="val 10000" name="adj"/>
              </a:avLst>
            </a:prstGeom>
            <a:solidFill>
              <a:srgbClr val="C47F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txBox="1"/>
            <p:nvPr/>
          </p:nvSpPr>
          <p:spPr>
            <a:xfrm>
              <a:off x="3957508" y="845766"/>
              <a:ext cx="2600582" cy="266101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US" sz="1500" u="none" cap="none" strike="noStrike">
                  <a:solidFill>
                    <a:schemeClr val="lt1"/>
                  </a:solidFill>
                  <a:latin typeface="Arial"/>
                  <a:ea typeface="Arial"/>
                  <a:cs typeface="Arial"/>
                  <a:sym typeface="Arial"/>
                </a:rPr>
                <a:t>DIE TEILNEHMER WERDEN IN DER LAGE SEIN, STRATEGIEN ZUM SCHUTZ PERSÖNLICHER DATEN IM INTERNET UMZUSETZEN UND GLEICHZEITIG IHRE DIGITALEN RECHTE IN VERSCHIEDENEN ONLINE-BEREICHEN ZU ERKENNEN UND ZU VERTEIDIGEN.</a:t>
              </a:r>
              <a:endParaRPr/>
            </a:p>
          </p:txBody>
        </p:sp>
        <p:sp>
          <p:nvSpPr>
            <p:cNvPr id="253" name="Google Shape;253;p6"/>
            <p:cNvSpPr/>
            <p:nvPr/>
          </p:nvSpPr>
          <p:spPr>
            <a:xfrm>
              <a:off x="6915239" y="1833734"/>
              <a:ext cx="585628" cy="685074"/>
            </a:xfrm>
            <a:prstGeom prst="rightArrow">
              <a:avLst>
                <a:gd fmla="val 60000" name="adj1"/>
                <a:gd fmla="val 50000" name="adj2"/>
              </a:avLst>
            </a:prstGeom>
            <a:solidFill>
              <a:srgbClr val="A4A4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txBox="1"/>
            <p:nvPr/>
          </p:nvSpPr>
          <p:spPr>
            <a:xfrm>
              <a:off x="6915239"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t/>
              </a:r>
              <a:endParaRPr b="0" i="0" sz="1200" u="none" cap="none" strike="noStrike">
                <a:solidFill>
                  <a:schemeClr val="lt1"/>
                </a:solidFill>
                <a:latin typeface="Arial"/>
                <a:ea typeface="Arial"/>
                <a:cs typeface="Arial"/>
                <a:sym typeface="Arial"/>
              </a:endParaRPr>
            </a:p>
          </p:txBody>
        </p:sp>
        <p:sp>
          <p:nvSpPr>
            <p:cNvPr id="255" name="Google Shape;255;p6"/>
            <p:cNvSpPr/>
            <p:nvPr/>
          </p:nvSpPr>
          <p:spPr>
            <a:xfrm>
              <a:off x="7743958" y="764858"/>
              <a:ext cx="2762398" cy="2822826"/>
            </a:xfrm>
            <a:prstGeom prst="roundRect">
              <a:avLst>
                <a:gd fmla="val 10000"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txBox="1"/>
            <p:nvPr/>
          </p:nvSpPr>
          <p:spPr>
            <a:xfrm>
              <a:off x="7824866" y="845766"/>
              <a:ext cx="2600582" cy="266101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US" sz="1500" u="none" cap="none" strike="noStrike">
                  <a:solidFill>
                    <a:schemeClr val="lt1"/>
                  </a:solidFill>
                  <a:latin typeface="Arial"/>
                  <a:ea typeface="Arial"/>
                  <a:cs typeface="Arial"/>
                  <a:sym typeface="Arial"/>
                </a:rPr>
                <a:t>DIE TEILNEHMER WERDEN IN DER LAGE SEIN, ETHISCHE GRUNDSÄTZE UND ENTSCHEIDUNGSPROZESSE ANZUWENDEN, UM DIGITALE DILEMMATA ANZUGEHEN UND ZU LÖSEN UND INTEGRITÄT UND RESPEKT IN DIGITALEN INTERAKTIONEN ZU FÖRDERN.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2" name="Google Shape;262;p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3" name="Google Shape;263;p7"/>
          <p:cNvSpPr txBox="1"/>
          <p:nvPr>
            <p:ph type="title"/>
          </p:nvPr>
        </p:nvSpPr>
        <p:spPr>
          <a:xfrm>
            <a:off x="838200" y="365125"/>
            <a:ext cx="10515600" cy="8185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t>Erwartungen an die Lernenden</a:t>
            </a:r>
            <a:endParaRPr/>
          </a:p>
        </p:txBody>
      </p:sp>
      <p:sp>
        <p:nvSpPr>
          <p:cNvPr id="264" name="Google Shape;264;p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5" name="Google Shape;265;p7"/>
          <p:cNvSpPr txBox="1"/>
          <p:nvPr>
            <p:ph idx="1" type="body"/>
          </p:nvPr>
        </p:nvSpPr>
        <p:spPr>
          <a:xfrm>
            <a:off x="1257300" y="1477578"/>
            <a:ext cx="10515600" cy="514039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sz="2400"/>
              <a:t>Um das Modul "Digital Citizenship" erfolgreich zu absolvieren und die Lernergebnisse zu erreichen, wird von Ihnen als Lernende/r erwartet, dass Sie</a:t>
            </a:r>
            <a:endParaRPr/>
          </a:p>
          <a:p>
            <a:pPr indent="-228600" lvl="0" marL="228600" rtl="0" algn="l">
              <a:lnSpc>
                <a:spcPct val="90000"/>
              </a:lnSpc>
              <a:spcBef>
                <a:spcPts val="1600"/>
              </a:spcBef>
              <a:spcAft>
                <a:spcPts val="0"/>
              </a:spcAft>
              <a:buSzPts val="2000"/>
              <a:buChar char="❑"/>
            </a:pPr>
            <a:r>
              <a:rPr lang="en-US" sz="2000"/>
              <a:t>Nehmen Sie sich ca. 10 Stunden Zeit für dieses Modul, um ein umfassendes Verständnis des Inhalts zu gewährleisten.</a:t>
            </a:r>
            <a:endParaRPr/>
          </a:p>
          <a:p>
            <a:pPr indent="-228600" lvl="0" marL="228600" rtl="0" algn="l">
              <a:lnSpc>
                <a:spcPct val="90000"/>
              </a:lnSpc>
              <a:spcBef>
                <a:spcPts val="1600"/>
              </a:spcBef>
              <a:spcAft>
                <a:spcPts val="0"/>
              </a:spcAft>
              <a:buSzPts val="2000"/>
              <a:buChar char="❑"/>
            </a:pPr>
            <a:r>
              <a:rPr lang="en-US" sz="2000"/>
              <a:t>Sehen Sie sich alle zugewiesenen Videos an, um einen tieferen Einblick in die Grundsätze der digitalen Bürgerschaft zu erhalten.</a:t>
            </a:r>
            <a:endParaRPr/>
          </a:p>
          <a:p>
            <a:pPr indent="-228600" lvl="0" marL="228600" rtl="0" algn="l">
              <a:lnSpc>
                <a:spcPct val="90000"/>
              </a:lnSpc>
              <a:spcBef>
                <a:spcPts val="1600"/>
              </a:spcBef>
              <a:spcAft>
                <a:spcPts val="0"/>
              </a:spcAft>
              <a:buSzPts val="2000"/>
              <a:buChar char="❑"/>
            </a:pPr>
            <a:r>
              <a:rPr lang="en-US" sz="2000"/>
              <a:t>Lesen Sie alle Präsentationen aufmerksam durch, um die wichtigsten Konzepte und Strategien zu verstehen.</a:t>
            </a:r>
            <a:endParaRPr/>
          </a:p>
          <a:p>
            <a:pPr indent="-228600" lvl="0" marL="228600" rtl="0" algn="l">
              <a:lnSpc>
                <a:spcPct val="90000"/>
              </a:lnSpc>
              <a:spcBef>
                <a:spcPts val="1600"/>
              </a:spcBef>
              <a:spcAft>
                <a:spcPts val="0"/>
              </a:spcAft>
              <a:buSzPts val="2000"/>
              <a:buChar char="❑"/>
            </a:pPr>
            <a:r>
              <a:rPr lang="en-US" sz="2000"/>
              <a:t>Beantworten Sie alle Quizfragen, um Ihr Verständnis und Ihr Behalten der Informationen des Moduls selbst zu bewerten.</a:t>
            </a:r>
            <a:endParaRPr/>
          </a:p>
          <a:p>
            <a:pPr indent="-228600" lvl="0" marL="228600" rtl="0" algn="l">
              <a:lnSpc>
                <a:spcPct val="90000"/>
              </a:lnSpc>
              <a:spcBef>
                <a:spcPts val="1600"/>
              </a:spcBef>
              <a:spcAft>
                <a:spcPts val="0"/>
              </a:spcAft>
              <a:buSzPts val="2000"/>
              <a:buChar char="❑"/>
            </a:pPr>
            <a:r>
              <a:rPr lang="en-US" sz="2000"/>
              <a:t>Beteiligen Sie sich aktiv an Diskussionen und tragen Sie mit Respekt und Rücksicht auf andere zum gemeinsamen Lernumfeld bei.</a:t>
            </a:r>
            <a:endParaRPr/>
          </a:p>
          <a:p>
            <a:pPr indent="-228600" lvl="0" marL="228600" rtl="0" algn="l">
              <a:lnSpc>
                <a:spcPct val="90000"/>
              </a:lnSpc>
              <a:spcBef>
                <a:spcPts val="1600"/>
              </a:spcBef>
              <a:spcAft>
                <a:spcPts val="0"/>
              </a:spcAft>
              <a:buSzPts val="2000"/>
              <a:buChar char="❑"/>
            </a:pPr>
            <a:r>
              <a:rPr lang="en-US" sz="2000"/>
              <a:t>Ihre aktive Teilnahme und die Erledigung dieser Aufgaben sind entscheidend für den Aufbau einer soliden Grundlage für die digitale Bürgerschaft.</a:t>
            </a:r>
            <a:endParaRPr/>
          </a:p>
          <a:p>
            <a:pPr indent="0" lvl="0" marL="0" rtl="0" algn="l">
              <a:lnSpc>
                <a:spcPct val="90000"/>
              </a:lnSpc>
              <a:spcBef>
                <a:spcPts val="1600"/>
              </a:spcBef>
              <a:spcAft>
                <a:spcPts val="0"/>
              </a:spcAft>
              <a:buSzPts val="2000"/>
              <a:buNone/>
            </a:pPr>
            <a:r>
              <a:rPr lang="en-US" sz="2000"/>
              <a:t> </a:t>
            </a:r>
            <a:endParaRPr/>
          </a:p>
          <a:p>
            <a:pPr indent="-101600" lvl="0" marL="228600" rtl="0" algn="l">
              <a:lnSpc>
                <a:spcPct val="90000"/>
              </a:lnSpc>
              <a:spcBef>
                <a:spcPts val="1600"/>
              </a:spcBef>
              <a:spcAft>
                <a:spcPts val="0"/>
              </a:spcAft>
              <a:buSzPts val="20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nvSpPr>
        <p:spPr>
          <a:xfrm>
            <a:off x="312298" y="654050"/>
            <a:ext cx="11567404" cy="5557996"/>
          </a:xfrm>
          <a:prstGeom prst="rect">
            <a:avLst/>
          </a:prstGeom>
          <a:noFill/>
          <a:ln>
            <a:noFill/>
          </a:ln>
        </p:spPr>
        <p:txBody>
          <a:bodyPr anchorCtr="0" anchor="t" bIns="0" lIns="0" spcFirstLastPara="1" rIns="0" wrap="square" tIns="0">
            <a:spAutoFit/>
          </a:bodyPr>
          <a:lstStyle/>
          <a:p>
            <a:pPr indent="0" lvl="0" marL="0" marR="0" rtl="0" algn="just">
              <a:lnSpc>
                <a:spcPct val="67604"/>
              </a:lnSpc>
              <a:spcBef>
                <a:spcPts val="0"/>
              </a:spcBef>
              <a:spcAft>
                <a:spcPts val="0"/>
              </a:spcAft>
              <a:buNone/>
            </a:pPr>
            <a:r>
              <a:rPr b="1" i="0" lang="en-US" sz="2667" u="none" cap="none" strike="noStrike">
                <a:solidFill>
                  <a:srgbClr val="92BAB5"/>
                </a:solidFill>
                <a:latin typeface="Arial"/>
                <a:ea typeface="Arial"/>
                <a:cs typeface="Arial"/>
                <a:sym typeface="Arial"/>
              </a:rPr>
              <a:t>Freie Lizenz </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Das hier entwickelte Produkt im Rahmen des Projekts "Building Digital Resilience by Making Digital Wellbeing and Security Accessible to All 2022-2-SK01-KA220-ADU-000096888" wurde mit Unterstützung der Europäischen Kommission entwickelt und gibt ausschließlich die Meinung des Autors wieder. Die Europäische Kommission ist nicht für den Inhalt der Dokumente verantwortlich. </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Die Veröffentlichung steht unter der Creative Commons Lizenz CC BY- NC SA.</a:t>
            </a:r>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Diese Lizenz erlaubt Ihnen, das Werk zu verbreiten, zu remixen, zu verbessern und darauf aufzubauen, jedoch nur nicht kommerziell. Bei der Verwendung des Werkes sowie von Auszügen daraus muss: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en-US" sz="2133" u="none" cap="none" strike="noStrike">
                <a:solidFill>
                  <a:srgbClr val="000000"/>
                </a:solidFill>
                <a:latin typeface="Arial"/>
                <a:ea typeface="Arial"/>
                <a:cs typeface="Arial"/>
                <a:sym typeface="Arial"/>
              </a:rPr>
              <a:t>müssen die Quelle und ein Link zur Lizenz angegeben werden und eventuelle Änderungen müssen erwähnt werden. Die Urheberrechte verbleiben bei den Autoren der Dokumente.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en-US" sz="2133" u="none" cap="none" strike="noStrike">
                <a:solidFill>
                  <a:srgbClr val="000000"/>
                </a:solidFill>
                <a:latin typeface="Arial"/>
                <a:ea typeface="Arial"/>
                <a:cs typeface="Arial"/>
                <a:sym typeface="Arial"/>
              </a:rPr>
              <a:t>das Werk darf nicht zu kommerziellen Zwecken verwendet werden.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en-US" sz="2133" u="none" cap="none" strike="noStrike">
                <a:solidFill>
                  <a:srgbClr val="000000"/>
                </a:solidFill>
                <a:latin typeface="Arial"/>
                <a:ea typeface="Arial"/>
                <a:cs typeface="Arial"/>
                <a:sym typeface="Arial"/>
              </a:rPr>
              <a:t>Wenn Sie das Werk neu komponieren, konvertieren oder darauf aufbauen, müssen Ihre Beiträge unter derselben Lizenz wie das Original veröffentlicht werden.  </a:t>
            </a:r>
            <a:endParaRPr/>
          </a:p>
          <a:p>
            <a:pPr indent="0" lvl="0" marL="0" marR="0" rtl="0" algn="just">
              <a:lnSpc>
                <a:spcPct val="84528"/>
              </a:lnSpc>
              <a:spcBef>
                <a:spcPts val="0"/>
              </a:spcBef>
              <a:spcAft>
                <a:spcPts val="0"/>
              </a:spcAft>
              <a:buNone/>
            </a:pPr>
            <a:r>
              <a:rPr b="1" i="0" lang="en-US" sz="2133" u="none" cap="none" strike="noStrike">
                <a:solidFill>
                  <a:srgbClr val="FFAA5A"/>
                </a:solidFill>
                <a:latin typeface="Arial"/>
                <a:ea typeface="Arial"/>
                <a:cs typeface="Arial"/>
                <a:sym typeface="Arial"/>
              </a:rPr>
              <a:t>Haftungsausschluss:</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a:p>
          <a:p>
            <a:pPr indent="0" lvl="0" marL="0" marR="0" rtl="0" algn="just">
              <a:lnSpc>
                <a:spcPct val="84528"/>
              </a:lnSpc>
              <a:spcBef>
                <a:spcPts val="0"/>
              </a:spcBef>
              <a:spcAft>
                <a:spcPts val="0"/>
              </a:spcAft>
              <a:buNone/>
            </a:pPr>
            <a:r>
              <a:rPr b="0" i="0" lang="en-US" sz="2133" u="none" cap="none" strike="noStrike">
                <a:solidFill>
                  <a:srgbClr val="000000"/>
                </a:solidFill>
                <a:latin typeface="Arial"/>
                <a:ea typeface="Arial"/>
                <a:cs typeface="Arial"/>
                <a:sym typeface="Arial"/>
              </a:rPr>
              <a:t> </a:t>
            </a:r>
            <a:endParaRPr/>
          </a:p>
        </p:txBody>
      </p:sp>
      <p:sp>
        <p:nvSpPr>
          <p:cNvPr id="271" name="Google Shape;271;p8"/>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2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2024-06-25T08:54:12Z</dcterms:created>
  <dc:creator>Alexandros Koumanis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