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9"/>
  </p:notesMasterIdLst>
  <p:sldIdLst>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278" r:id="rId27"/>
    <p:sldId id="265" r:id="rId28"/>
  </p:sldIdLst>
  <p:sldSz cx="18288000" cy="10287000"/>
  <p:notesSz cx="6858000" cy="9144000"/>
  <p:embeddedFontLst>
    <p:embeddedFont>
      <p:font typeface="Cambria" panose="020405030504060302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92CD2-DA37-47DC-963B-E6627C0848FE}" v="3" dt="2024-10-23T12:28:21.594"/>
    <p1510:client id="{29F6E1D0-4C9F-4805-8B26-DCEBCF039C0D}" v="5" dt="2024-10-23T10:41:27.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9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09192CD2-DA37-47DC-963B-E6627C0848FE}"/>
    <pc:docChg chg="delSld">
      <pc:chgData name="Martina Hanová" userId="S::hanova@uniag.sk::3d22e42d-bb89-40fb-8988-9efa43568f68" providerId="AD" clId="Web-{09192CD2-DA37-47DC-963B-E6627C0848FE}" dt="2024-10-23T12:28:21.594" v="2"/>
      <pc:docMkLst>
        <pc:docMk/>
      </pc:docMkLst>
      <pc:sldChg chg="del">
        <pc:chgData name="Martina Hanová" userId="S::hanova@uniag.sk::3d22e42d-bb89-40fb-8988-9efa43568f68" providerId="AD" clId="Web-{09192CD2-DA37-47DC-963B-E6627C0848FE}" dt="2024-10-23T12:28:21.594" v="2"/>
        <pc:sldMkLst>
          <pc:docMk/>
          <pc:sldMk cId="0" sldId="282"/>
        </pc:sldMkLst>
      </pc:sldChg>
      <pc:sldChg chg="del">
        <pc:chgData name="Martina Hanová" userId="S::hanova@uniag.sk::3d22e42d-bb89-40fb-8988-9efa43568f68" providerId="AD" clId="Web-{09192CD2-DA37-47DC-963B-E6627C0848FE}" dt="2024-10-23T12:28:16.422" v="0"/>
        <pc:sldMkLst>
          <pc:docMk/>
          <pc:sldMk cId="3068211290" sldId="290"/>
        </pc:sldMkLst>
      </pc:sldChg>
      <pc:sldChg chg="del">
        <pc:chgData name="Martina Hanová" userId="S::hanova@uniag.sk::3d22e42d-bb89-40fb-8988-9efa43568f68" providerId="AD" clId="Web-{09192CD2-DA37-47DC-963B-E6627C0848FE}" dt="2024-10-23T12:28:20.406" v="1"/>
        <pc:sldMkLst>
          <pc:docMk/>
          <pc:sldMk cId="2546280741" sldId="328"/>
        </pc:sldMkLst>
      </pc:sldChg>
    </pc:docChg>
  </pc:docChgLst>
  <pc:docChgLst>
    <pc:chgData name="Marcela Hallová" userId="S::hallovam@uniag.sk::11c297e8-e2cf-40dc-b098-351a91ef2171" providerId="AD" clId="Web-{B5DAAF30-8D0D-442F-8A50-F390F7548B5A}"/>
    <pc:docChg chg="modSld">
      <pc:chgData name="Marcela Hallová" userId="S::hallovam@uniag.sk::11c297e8-e2cf-40dc-b098-351a91ef2171" providerId="AD" clId="Web-{B5DAAF30-8D0D-442F-8A50-F390F7548B5A}" dt="2024-09-25T12:46:20.259" v="1" actId="20577"/>
      <pc:docMkLst>
        <pc:docMk/>
      </pc:docMkLst>
      <pc:sldChg chg="modSp">
        <pc:chgData name="Marcela Hallová" userId="S::hallovam@uniag.sk::11c297e8-e2cf-40dc-b098-351a91ef2171" providerId="AD" clId="Web-{B5DAAF30-8D0D-442F-8A50-F390F7548B5A}" dt="2024-09-25T12:46:20.259" v="1" actId="20577"/>
        <pc:sldMkLst>
          <pc:docMk/>
          <pc:sldMk cId="0" sldId="265"/>
        </pc:sldMkLst>
        <pc:spChg chg="mod">
          <ac:chgData name="Marcela Hallová" userId="S::hallovam@uniag.sk::11c297e8-e2cf-40dc-b098-351a91ef2171" providerId="AD" clId="Web-{B5DAAF30-8D0D-442F-8A50-F390F7548B5A}" dt="2024-09-25T12:46:20.259" v="1" actId="20577"/>
          <ac:spMkLst>
            <pc:docMk/>
            <pc:sldMk cId="0" sldId="265"/>
            <ac:spMk id="3" creationId="{00000000-0000-0000-0000-000000000000}"/>
          </ac:spMkLst>
        </pc:spChg>
      </pc:sldChg>
    </pc:docChg>
  </pc:docChgLst>
  <pc:docChgLst>
    <pc:chgData name="Martina Hanová" userId="S::hanova@uniag.sk::3d22e42d-bb89-40fb-8988-9efa43568f68" providerId="AD" clId="Web-{29F6E1D0-4C9F-4805-8B26-DCEBCF039C0D}"/>
    <pc:docChg chg="modSld">
      <pc:chgData name="Martina Hanová" userId="S::hanova@uniag.sk::3d22e42d-bb89-40fb-8988-9efa43568f68" providerId="AD" clId="Web-{29F6E1D0-4C9F-4805-8B26-DCEBCF039C0D}" dt="2024-10-23T10:41:25.248" v="3" actId="20577"/>
      <pc:docMkLst>
        <pc:docMk/>
      </pc:docMkLst>
      <pc:sldChg chg="modSp">
        <pc:chgData name="Martina Hanová" userId="S::hanova@uniag.sk::3d22e42d-bb89-40fb-8988-9efa43568f68" providerId="AD" clId="Web-{29F6E1D0-4C9F-4805-8B26-DCEBCF039C0D}" dt="2024-10-23T10:41:19.638" v="1" actId="20577"/>
        <pc:sldMkLst>
          <pc:docMk/>
          <pc:sldMk cId="3068211290" sldId="290"/>
        </pc:sldMkLst>
        <pc:spChg chg="mod">
          <ac:chgData name="Martina Hanová" userId="S::hanova@uniag.sk::3d22e42d-bb89-40fb-8988-9efa43568f68" providerId="AD" clId="Web-{29F6E1D0-4C9F-4805-8B26-DCEBCF039C0D}" dt="2024-10-23T10:41:19.638" v="1" actId="20577"/>
          <ac:spMkLst>
            <pc:docMk/>
            <pc:sldMk cId="3068211290" sldId="290"/>
            <ac:spMk id="2" creationId="{C41D4CFD-612B-4C22-B1FF-FFF00CA4DCC6}"/>
          </ac:spMkLst>
        </pc:spChg>
      </pc:sldChg>
      <pc:sldChg chg="modSp">
        <pc:chgData name="Martina Hanová" userId="S::hanova@uniag.sk::3d22e42d-bb89-40fb-8988-9efa43568f68" providerId="AD" clId="Web-{29F6E1D0-4C9F-4805-8B26-DCEBCF039C0D}" dt="2024-10-23T10:41:25.248" v="3" actId="20577"/>
        <pc:sldMkLst>
          <pc:docMk/>
          <pc:sldMk cId="2546280741" sldId="328"/>
        </pc:sldMkLst>
        <pc:spChg chg="mod">
          <ac:chgData name="Martina Hanová" userId="S::hanova@uniag.sk::3d22e42d-bb89-40fb-8988-9efa43568f68" providerId="AD" clId="Web-{29F6E1D0-4C9F-4805-8B26-DCEBCF039C0D}" dt="2024-10-23T10:41:25.248" v="3" actId="20577"/>
          <ac:spMkLst>
            <pc:docMk/>
            <pc:sldMk cId="2546280741" sldId="328"/>
            <ac:spMk id="2" creationId="{C41D4CFD-612B-4C22-B1FF-FFF00CA4DCC6}"/>
          </ac:spMkLst>
        </pc:spChg>
      </pc:sldChg>
    </pc:docChg>
  </pc:docChgLst>
  <pc:docChgLst>
    <pc:chgData name="Madeline Langlois" userId="S::m.langlois_eifi-tech.eu#ext#@uniag1.onmicrosoft.com::e8be1d56-033d-4448-819b-72ce1326116f" providerId="AD" clId="Web-{A860E14B-F80B-4E82-6B9A-66B74449CDE3}"/>
    <pc:docChg chg="modSld">
      <pc:chgData name="Madeline Langlois" userId="S::m.langlois_eifi-tech.eu#ext#@uniag1.onmicrosoft.com::e8be1d56-033d-4448-819b-72ce1326116f" providerId="AD" clId="Web-{A860E14B-F80B-4E82-6B9A-66B74449CDE3}" dt="2024-10-14T16:02:31.631" v="79" actId="20577"/>
      <pc:docMkLst>
        <pc:docMk/>
      </pc:docMkLst>
      <pc:sldChg chg="modSp">
        <pc:chgData name="Madeline Langlois" userId="S::m.langlois_eifi-tech.eu#ext#@uniag1.onmicrosoft.com::e8be1d56-033d-4448-819b-72ce1326116f" providerId="AD" clId="Web-{A860E14B-F80B-4E82-6B9A-66B74449CDE3}" dt="2024-10-14T16:02:31.631" v="79" actId="20577"/>
        <pc:sldMkLst>
          <pc:docMk/>
          <pc:sldMk cId="1432895897" sldId="278"/>
        </pc:sldMkLst>
        <pc:spChg chg="mod">
          <ac:chgData name="Madeline Langlois" userId="S::m.langlois_eifi-tech.eu#ext#@uniag1.onmicrosoft.com::e8be1d56-033d-4448-819b-72ce1326116f" providerId="AD" clId="Web-{A860E14B-F80B-4E82-6B9A-66B74449CDE3}" dt="2024-10-14T16:02:31.631" v="79" actId="20577"/>
          <ac:spMkLst>
            <pc:docMk/>
            <pc:sldMk cId="1432895897" sldId="278"/>
            <ac:spMk id="2" creationId="{125F85EE-0741-464A-89E5-9FE05AD7F2C3}"/>
          </ac:spMkLst>
        </pc:spChg>
      </pc:sldChg>
      <pc:sldChg chg="modSp">
        <pc:chgData name="Madeline Langlois" userId="S::m.langlois_eifi-tech.eu#ext#@uniag1.onmicrosoft.com::e8be1d56-033d-4448-819b-72ce1326116f" providerId="AD" clId="Web-{A860E14B-F80B-4E82-6B9A-66B74449CDE3}" dt="2024-10-14T16:02:24.397" v="78" actId="1076"/>
        <pc:sldMkLst>
          <pc:docMk/>
          <pc:sldMk cId="0" sldId="282"/>
        </pc:sldMkLst>
        <pc:spChg chg="mod">
          <ac:chgData name="Madeline Langlois" userId="S::m.langlois_eifi-tech.eu#ext#@uniag1.onmicrosoft.com::e8be1d56-033d-4448-819b-72ce1326116f" providerId="AD" clId="Web-{A860E14B-F80B-4E82-6B9A-66B74449CDE3}" dt="2024-10-14T16:02:24.397" v="78" actId="1076"/>
          <ac:spMkLst>
            <pc:docMk/>
            <pc:sldMk cId="0" sldId="282"/>
            <ac:spMk id="3" creationId="{00000000-0000-0000-0000-000000000000}"/>
          </ac:spMkLst>
        </pc:spChg>
        <pc:spChg chg="mod">
          <ac:chgData name="Madeline Langlois" userId="S::m.langlois_eifi-tech.eu#ext#@uniag1.onmicrosoft.com::e8be1d56-033d-4448-819b-72ce1326116f" providerId="AD" clId="Web-{A860E14B-F80B-4E82-6B9A-66B74449CDE3}" dt="2024-10-14T16:02:21.912" v="77" actId="1076"/>
          <ac:spMkLst>
            <pc:docMk/>
            <pc:sldMk cId="0" sldId="282"/>
            <ac:spMk id="6" creationId="{00000000-0000-0000-0000-000000000000}"/>
          </ac:spMkLst>
        </pc:spChg>
        <pc:spChg chg="mod">
          <ac:chgData name="Madeline Langlois" userId="S::m.langlois_eifi-tech.eu#ext#@uniag1.onmicrosoft.com::e8be1d56-033d-4448-819b-72ce1326116f" providerId="AD" clId="Web-{A860E14B-F80B-4E82-6B9A-66B74449CDE3}" dt="2024-10-14T16:02:16.365" v="75" actId="1076"/>
          <ac:spMkLst>
            <pc:docMk/>
            <pc:sldMk cId="0" sldId="282"/>
            <ac:spMk id="7" creationId="{00000000-0000-0000-0000-000000000000}"/>
          </ac:spMkLst>
        </pc:spChg>
        <pc:spChg chg="mod">
          <ac:chgData name="Madeline Langlois" userId="S::m.langlois_eifi-tech.eu#ext#@uniag1.onmicrosoft.com::e8be1d56-033d-4448-819b-72ce1326116f" providerId="AD" clId="Web-{A860E14B-F80B-4E82-6B9A-66B74449CDE3}" dt="2024-10-14T16:02:19.334" v="76" actId="1076"/>
          <ac:spMkLst>
            <pc:docMk/>
            <pc:sldMk cId="0" sldId="282"/>
            <ac:spMk id="8" creationId="{00000000-0000-0000-0000-000000000000}"/>
          </ac:spMkLst>
        </pc:spChg>
        <pc:spChg chg="mod">
          <ac:chgData name="Madeline Langlois" userId="S::m.langlois_eifi-tech.eu#ext#@uniag1.onmicrosoft.com::e8be1d56-033d-4448-819b-72ce1326116f" providerId="AD" clId="Web-{A860E14B-F80B-4E82-6B9A-66B74449CDE3}" dt="2024-10-14T16:02:13.099" v="74" actId="1076"/>
          <ac:spMkLst>
            <pc:docMk/>
            <pc:sldMk cId="0" sldId="282"/>
            <ac:spMk id="9" creationId="{00000000-0000-0000-0000-000000000000}"/>
          </ac:spMkLst>
        </pc:spChg>
      </pc:sldChg>
      <pc:sldChg chg="modSp">
        <pc:chgData name="Madeline Langlois" userId="S::m.langlois_eifi-tech.eu#ext#@uniag1.onmicrosoft.com::e8be1d56-033d-4448-819b-72ce1326116f" providerId="AD" clId="Web-{A860E14B-F80B-4E82-6B9A-66B74449CDE3}" dt="2024-10-14T15:58:24.966" v="3" actId="14100"/>
        <pc:sldMkLst>
          <pc:docMk/>
          <pc:sldMk cId="2997754615" sldId="313"/>
        </pc:sldMkLst>
        <pc:spChg chg="mod">
          <ac:chgData name="Madeline Langlois" userId="S::m.langlois_eifi-tech.eu#ext#@uniag1.onmicrosoft.com::e8be1d56-033d-4448-819b-72ce1326116f" providerId="AD" clId="Web-{A860E14B-F80B-4E82-6B9A-66B74449CDE3}" dt="2024-10-14T15:58:24.966" v="3" actId="14100"/>
          <ac:spMkLst>
            <pc:docMk/>
            <pc:sldMk cId="2997754615" sldId="313"/>
            <ac:spMk id="3" creationId="{00000000-0000-0000-0000-000000000000}"/>
          </ac:spMkLst>
        </pc:spChg>
      </pc:sldChg>
      <pc:sldChg chg="modSp">
        <pc:chgData name="Madeline Langlois" userId="S::m.langlois_eifi-tech.eu#ext#@uniag1.onmicrosoft.com::e8be1d56-033d-4448-819b-72ce1326116f" providerId="AD" clId="Web-{A860E14B-F80B-4E82-6B9A-66B74449CDE3}" dt="2024-10-14T15:58:33.576" v="4" actId="1076"/>
        <pc:sldMkLst>
          <pc:docMk/>
          <pc:sldMk cId="2812721657" sldId="315"/>
        </pc:sldMkLst>
        <pc:spChg chg="mod">
          <ac:chgData name="Madeline Langlois" userId="S::m.langlois_eifi-tech.eu#ext#@uniag1.onmicrosoft.com::e8be1d56-033d-4448-819b-72ce1326116f" providerId="AD" clId="Web-{A860E14B-F80B-4E82-6B9A-66B74449CDE3}" dt="2024-10-14T15:58:33.576" v="4" actId="1076"/>
          <ac:spMkLst>
            <pc:docMk/>
            <pc:sldMk cId="2812721657" sldId="315"/>
            <ac:spMk id="2" creationId="{00000000-0000-0000-0000-000000000000}"/>
          </ac:spMkLst>
        </pc:spChg>
      </pc:sldChg>
      <pc:sldChg chg="modSp">
        <pc:chgData name="Madeline Langlois" userId="S::m.langlois_eifi-tech.eu#ext#@uniag1.onmicrosoft.com::e8be1d56-033d-4448-819b-72ce1326116f" providerId="AD" clId="Web-{A860E14B-F80B-4E82-6B9A-66B74449CDE3}" dt="2024-10-14T15:58:40.888" v="5" actId="1076"/>
        <pc:sldMkLst>
          <pc:docMk/>
          <pc:sldMk cId="521544550" sldId="316"/>
        </pc:sldMkLst>
        <pc:spChg chg="mod">
          <ac:chgData name="Madeline Langlois" userId="S::m.langlois_eifi-tech.eu#ext#@uniag1.onmicrosoft.com::e8be1d56-033d-4448-819b-72ce1326116f" providerId="AD" clId="Web-{A860E14B-F80B-4E82-6B9A-66B74449CDE3}" dt="2024-10-14T15:58:40.888" v="5" actId="1076"/>
          <ac:spMkLst>
            <pc:docMk/>
            <pc:sldMk cId="521544550" sldId="316"/>
            <ac:spMk id="2" creationId="{00000000-0000-0000-0000-000000000000}"/>
          </ac:spMkLst>
        </pc:spChg>
      </pc:sldChg>
      <pc:sldChg chg="modSp">
        <pc:chgData name="Madeline Langlois" userId="S::m.langlois_eifi-tech.eu#ext#@uniag1.onmicrosoft.com::e8be1d56-033d-4448-819b-72ce1326116f" providerId="AD" clId="Web-{A860E14B-F80B-4E82-6B9A-66B74449CDE3}" dt="2024-10-14T15:59:14.093" v="20" actId="20577"/>
        <pc:sldMkLst>
          <pc:docMk/>
          <pc:sldMk cId="2652337848" sldId="319"/>
        </pc:sldMkLst>
        <pc:spChg chg="mod">
          <ac:chgData name="Madeline Langlois" userId="S::m.langlois_eifi-tech.eu#ext#@uniag1.onmicrosoft.com::e8be1d56-033d-4448-819b-72ce1326116f" providerId="AD" clId="Web-{A860E14B-F80B-4E82-6B9A-66B74449CDE3}" dt="2024-10-14T15:58:57.514" v="10" actId="20577"/>
          <ac:spMkLst>
            <pc:docMk/>
            <pc:sldMk cId="2652337848" sldId="319"/>
            <ac:spMk id="3" creationId="{00000000-0000-0000-0000-000000000000}"/>
          </ac:spMkLst>
        </pc:spChg>
        <pc:spChg chg="mod">
          <ac:chgData name="Madeline Langlois" userId="S::m.langlois_eifi-tech.eu#ext#@uniag1.onmicrosoft.com::e8be1d56-033d-4448-819b-72ce1326116f" providerId="AD" clId="Web-{A860E14B-F80B-4E82-6B9A-66B74449CDE3}" dt="2024-10-14T15:59:05.014" v="13" actId="1076"/>
          <ac:spMkLst>
            <pc:docMk/>
            <pc:sldMk cId="2652337848" sldId="319"/>
            <ac:spMk id="8" creationId="{E5B944DB-21E0-37DC-37C7-CCC96B71E01D}"/>
          </ac:spMkLst>
        </pc:spChg>
        <pc:spChg chg="mod">
          <ac:chgData name="Madeline Langlois" userId="S::m.langlois_eifi-tech.eu#ext#@uniag1.onmicrosoft.com::e8be1d56-033d-4448-819b-72ce1326116f" providerId="AD" clId="Web-{A860E14B-F80B-4E82-6B9A-66B74449CDE3}" dt="2024-10-14T15:59:09.639" v="14" actId="1076"/>
          <ac:spMkLst>
            <pc:docMk/>
            <pc:sldMk cId="2652337848" sldId="319"/>
            <ac:spMk id="9" creationId="{BAF08F28-D043-F14B-C28A-9FB97F310517}"/>
          </ac:spMkLst>
        </pc:spChg>
        <pc:spChg chg="mod">
          <ac:chgData name="Madeline Langlois" userId="S::m.langlois_eifi-tech.eu#ext#@uniag1.onmicrosoft.com::e8be1d56-033d-4448-819b-72ce1326116f" providerId="AD" clId="Web-{A860E14B-F80B-4E82-6B9A-66B74449CDE3}" dt="2024-10-14T15:58:52.404" v="9" actId="20577"/>
          <ac:spMkLst>
            <pc:docMk/>
            <pc:sldMk cId="2652337848" sldId="319"/>
            <ac:spMk id="10" creationId="{1B61D361-1B0E-B3EA-D3CE-945AF1A0F020}"/>
          </ac:spMkLst>
        </pc:spChg>
        <pc:spChg chg="mod">
          <ac:chgData name="Madeline Langlois" userId="S::m.langlois_eifi-tech.eu#ext#@uniag1.onmicrosoft.com::e8be1d56-033d-4448-819b-72ce1326116f" providerId="AD" clId="Web-{A860E14B-F80B-4E82-6B9A-66B74449CDE3}" dt="2024-10-14T15:59:01.514" v="12" actId="20577"/>
          <ac:spMkLst>
            <pc:docMk/>
            <pc:sldMk cId="2652337848" sldId="319"/>
            <ac:spMk id="13" creationId="{280243E7-3E15-A5EC-E760-6D8A1C8CD494}"/>
          </ac:spMkLst>
        </pc:spChg>
        <pc:spChg chg="mod">
          <ac:chgData name="Madeline Langlois" userId="S::m.langlois_eifi-tech.eu#ext#@uniag1.onmicrosoft.com::e8be1d56-033d-4448-819b-72ce1326116f" providerId="AD" clId="Web-{A860E14B-F80B-4E82-6B9A-66B74449CDE3}" dt="2024-10-14T15:59:14.093" v="20" actId="20577"/>
          <ac:spMkLst>
            <pc:docMk/>
            <pc:sldMk cId="2652337848" sldId="319"/>
            <ac:spMk id="14" creationId="{8D21FEA4-D800-B0B5-3104-A5166080511E}"/>
          </ac:spMkLst>
        </pc:spChg>
      </pc:sldChg>
      <pc:sldChg chg="modSp">
        <pc:chgData name="Madeline Langlois" userId="S::m.langlois_eifi-tech.eu#ext#@uniag1.onmicrosoft.com::e8be1d56-033d-4448-819b-72ce1326116f" providerId="AD" clId="Web-{A860E14B-F80B-4E82-6B9A-66B74449CDE3}" dt="2024-10-14T15:59:56.938" v="34" actId="20577"/>
        <pc:sldMkLst>
          <pc:docMk/>
          <pc:sldMk cId="2946603468" sldId="320"/>
        </pc:sldMkLst>
        <pc:spChg chg="mod">
          <ac:chgData name="Madeline Langlois" userId="S::m.langlois_eifi-tech.eu#ext#@uniag1.onmicrosoft.com::e8be1d56-033d-4448-819b-72ce1326116f" providerId="AD" clId="Web-{A860E14B-F80B-4E82-6B9A-66B74449CDE3}" dt="2024-10-14T15:59:56.938" v="34" actId="20577"/>
          <ac:spMkLst>
            <pc:docMk/>
            <pc:sldMk cId="2946603468" sldId="320"/>
            <ac:spMk id="3" creationId="{00000000-0000-0000-0000-000000000000}"/>
          </ac:spMkLst>
        </pc:spChg>
        <pc:spChg chg="mod">
          <ac:chgData name="Madeline Langlois" userId="S::m.langlois_eifi-tech.eu#ext#@uniag1.onmicrosoft.com::e8be1d56-033d-4448-819b-72ce1326116f" providerId="AD" clId="Web-{A860E14B-F80B-4E82-6B9A-66B74449CDE3}" dt="2024-10-14T15:59:43.797" v="31" actId="1076"/>
          <ac:spMkLst>
            <pc:docMk/>
            <pc:sldMk cId="2946603468" sldId="320"/>
            <ac:spMk id="5" creationId="{11D94309-5200-1F79-45A7-88A7D7B58ED0}"/>
          </ac:spMkLst>
        </pc:spChg>
        <pc:spChg chg="mod">
          <ac:chgData name="Madeline Langlois" userId="S::m.langlois_eifi-tech.eu#ext#@uniag1.onmicrosoft.com::e8be1d56-033d-4448-819b-72ce1326116f" providerId="AD" clId="Web-{A860E14B-F80B-4E82-6B9A-66B74449CDE3}" dt="2024-10-14T15:59:46.469" v="32" actId="1076"/>
          <ac:spMkLst>
            <pc:docMk/>
            <pc:sldMk cId="2946603468" sldId="320"/>
            <ac:spMk id="6" creationId="{34881F9E-D1ED-27B4-A45A-87DE4D7928A8}"/>
          </ac:spMkLst>
        </pc:spChg>
      </pc:sldChg>
      <pc:sldChg chg="modSp">
        <pc:chgData name="Madeline Langlois" userId="S::m.langlois_eifi-tech.eu#ext#@uniag1.onmicrosoft.com::e8be1d56-033d-4448-819b-72ce1326116f" providerId="AD" clId="Web-{A860E14B-F80B-4E82-6B9A-66B74449CDE3}" dt="2024-10-14T16:00:05.704" v="36" actId="20577"/>
        <pc:sldMkLst>
          <pc:docMk/>
          <pc:sldMk cId="3637190368" sldId="321"/>
        </pc:sldMkLst>
        <pc:spChg chg="mod">
          <ac:chgData name="Madeline Langlois" userId="S::m.langlois_eifi-tech.eu#ext#@uniag1.onmicrosoft.com::e8be1d56-033d-4448-819b-72ce1326116f" providerId="AD" clId="Web-{A860E14B-F80B-4E82-6B9A-66B74449CDE3}" dt="2024-10-14T16:00:05.704" v="36" actId="20577"/>
          <ac:spMkLst>
            <pc:docMk/>
            <pc:sldMk cId="3637190368" sldId="321"/>
            <ac:spMk id="7" creationId="{DE5265AB-9902-7BEE-45BB-3FDE981BB176}"/>
          </ac:spMkLst>
        </pc:spChg>
      </pc:sldChg>
      <pc:sldChg chg="modSp">
        <pc:chgData name="Madeline Langlois" userId="S::m.langlois_eifi-tech.eu#ext#@uniag1.onmicrosoft.com::e8be1d56-033d-4448-819b-72ce1326116f" providerId="AD" clId="Web-{A860E14B-F80B-4E82-6B9A-66B74449CDE3}" dt="2024-10-14T16:00:21.314" v="42" actId="20577"/>
        <pc:sldMkLst>
          <pc:docMk/>
          <pc:sldMk cId="1541400843" sldId="322"/>
        </pc:sldMkLst>
        <pc:spChg chg="mod">
          <ac:chgData name="Madeline Langlois" userId="S::m.langlois_eifi-tech.eu#ext#@uniag1.onmicrosoft.com::e8be1d56-033d-4448-819b-72ce1326116f" providerId="AD" clId="Web-{A860E14B-F80B-4E82-6B9A-66B74449CDE3}" dt="2024-10-14T16:00:21.314" v="42" actId="20577"/>
          <ac:spMkLst>
            <pc:docMk/>
            <pc:sldMk cId="1541400843" sldId="322"/>
            <ac:spMk id="3" creationId="{00000000-0000-0000-0000-000000000000}"/>
          </ac:spMkLst>
        </pc:spChg>
      </pc:sldChg>
      <pc:sldChg chg="modSp">
        <pc:chgData name="Madeline Langlois" userId="S::m.langlois_eifi-tech.eu#ext#@uniag1.onmicrosoft.com::e8be1d56-033d-4448-819b-72ce1326116f" providerId="AD" clId="Web-{A860E14B-F80B-4E82-6B9A-66B74449CDE3}" dt="2024-10-14T16:00:54.206" v="56" actId="20577"/>
        <pc:sldMkLst>
          <pc:docMk/>
          <pc:sldMk cId="872029259" sldId="325"/>
        </pc:sldMkLst>
        <pc:spChg chg="mod">
          <ac:chgData name="Madeline Langlois" userId="S::m.langlois_eifi-tech.eu#ext#@uniag1.onmicrosoft.com::e8be1d56-033d-4448-819b-72ce1326116f" providerId="AD" clId="Web-{A860E14B-F80B-4E82-6B9A-66B74449CDE3}" dt="2024-10-14T16:00:34.736" v="46" actId="20577"/>
          <ac:spMkLst>
            <pc:docMk/>
            <pc:sldMk cId="872029259" sldId="325"/>
            <ac:spMk id="15" creationId="{4BDBA44B-C364-71CD-8B53-BA17B9EAFF52}"/>
          </ac:spMkLst>
        </pc:spChg>
        <pc:spChg chg="mod">
          <ac:chgData name="Madeline Langlois" userId="S::m.langlois_eifi-tech.eu#ext#@uniag1.onmicrosoft.com::e8be1d56-033d-4448-819b-72ce1326116f" providerId="AD" clId="Web-{A860E14B-F80B-4E82-6B9A-66B74449CDE3}" dt="2024-10-14T16:00:54.206" v="56" actId="20577"/>
          <ac:spMkLst>
            <pc:docMk/>
            <pc:sldMk cId="872029259" sldId="325"/>
            <ac:spMk id="19" creationId="{683FE22B-5665-5732-9137-F335E7D64B4C}"/>
          </ac:spMkLst>
        </pc:spChg>
        <pc:spChg chg="mod">
          <ac:chgData name="Madeline Langlois" userId="S::m.langlois_eifi-tech.eu#ext#@uniag1.onmicrosoft.com::e8be1d56-033d-4448-819b-72ce1326116f" providerId="AD" clId="Web-{A860E14B-F80B-4E82-6B9A-66B74449CDE3}" dt="2024-10-14T16:00:40.908" v="51" actId="20577"/>
          <ac:spMkLst>
            <pc:docMk/>
            <pc:sldMk cId="872029259" sldId="325"/>
            <ac:spMk id="23" creationId="{530163C8-F058-71E0-D634-8F30328EEFF0}"/>
          </ac:spMkLst>
        </pc:spChg>
        <pc:spChg chg="mod">
          <ac:chgData name="Madeline Langlois" userId="S::m.langlois_eifi-tech.eu#ext#@uniag1.onmicrosoft.com::e8be1d56-033d-4448-819b-72ce1326116f" providerId="AD" clId="Web-{A860E14B-F80B-4E82-6B9A-66B74449CDE3}" dt="2024-10-14T16:00:50.034" v="55" actId="20577"/>
          <ac:spMkLst>
            <pc:docMk/>
            <pc:sldMk cId="872029259" sldId="325"/>
            <ac:spMk id="28" creationId="{06275E48-6D2C-F479-857A-5649FEB039BE}"/>
          </ac:spMkLst>
        </pc:spChg>
      </pc:sldChg>
      <pc:sldChg chg="modSp">
        <pc:chgData name="Madeline Langlois" userId="S::m.langlois_eifi-tech.eu#ext#@uniag1.onmicrosoft.com::e8be1d56-033d-4448-819b-72ce1326116f" providerId="AD" clId="Web-{A860E14B-F80B-4E82-6B9A-66B74449CDE3}" dt="2024-10-14T16:01:59.692" v="72" actId="20577"/>
        <pc:sldMkLst>
          <pc:docMk/>
          <pc:sldMk cId="3898145019" sldId="327"/>
        </pc:sldMkLst>
        <pc:spChg chg="mod">
          <ac:chgData name="Madeline Langlois" userId="S::m.langlois_eifi-tech.eu#ext#@uniag1.onmicrosoft.com::e8be1d56-033d-4448-819b-72ce1326116f" providerId="AD" clId="Web-{A860E14B-F80B-4E82-6B9A-66B74449CDE3}" dt="2024-10-14T16:01:59.692" v="72" actId="20577"/>
          <ac:spMkLst>
            <pc:docMk/>
            <pc:sldMk cId="3898145019" sldId="327"/>
            <ac:spMk id="8" creationId="{1A9C7905-DB4E-484F-DF42-317FE9E71D6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echcrunch.com/2019/09/26/privacy-queen-of-human-rights-in-a-digital-world/" TargetMode="External"/><Relationship Id="rId1" Type="http://schemas.openxmlformats.org/officeDocument/2006/relationships/hyperlink" Target="https://www.eff.org/issues/privacy" TargetMode="Externa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https://techcrunch.com/2019/09/26/privacy-queen-of-human-rights-in-a-digital-world/" TargetMode="External"/><Relationship Id="rId5" Type="http://schemas.openxmlformats.org/officeDocument/2006/relationships/hyperlink" Target="https://www.eff.org/issues/privacy" TargetMode="External"/><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n-US" sz="3200" dirty="0">
              <a:solidFill>
                <a:srgbClr val="000000"/>
              </a:solidFill>
              <a:latin typeface="Aptos" panose="020B0004020202020204" pitchFamily="34" charset="0"/>
              <a:ea typeface="Inter"/>
              <a:cs typeface="Inter"/>
              <a:sym typeface="Inter"/>
            </a:rPr>
            <a:t>Unter digitaler Privatsphäre versteht man </a:t>
          </a:r>
          <a:r>
            <a:rPr lang="en-US" sz="3200" b="1" dirty="0">
              <a:solidFill>
                <a:srgbClr val="000000"/>
              </a:solidFill>
              <a:latin typeface="Aptos" panose="020B0004020202020204" pitchFamily="34" charset="0"/>
              <a:ea typeface="Inter Bold"/>
              <a:cs typeface="Inter Bold"/>
              <a:sym typeface="Inter Bold"/>
            </a:rPr>
            <a:t>die Möglichkeit des Einzelnen, den Zugang zu seinen persönlichen Daten und deren Verwendung zu kontrollieren und zu schützen, wenn er im Internet surft</a:t>
          </a:r>
          <a:r>
            <a:rPr lang="en-US" sz="3200" b="1" dirty="0">
              <a:solidFill>
                <a:srgbClr val="000000"/>
              </a:solidFill>
              <a:latin typeface="Aptos" panose="020B0004020202020204" pitchFamily="34" charset="0"/>
              <a:ea typeface="Inter"/>
              <a:cs typeface="Inter"/>
              <a:sym typeface="Inter"/>
            </a:rPr>
            <a:t>.</a:t>
          </a:r>
          <a:endParaRPr lang="en-US" sz="32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n-US" sz="3200" dirty="0">
              <a:solidFill>
                <a:srgbClr val="000000"/>
              </a:solidFill>
              <a:latin typeface="Aptos" panose="020B0004020202020204" pitchFamily="34" charset="0"/>
              <a:ea typeface="Inter"/>
              <a:cs typeface="Inter"/>
              <a:sym typeface="Inter"/>
            </a:rPr>
            <a:t>Der digitale Datenschutz hilft Einzelpersonen, online anonym zu bleiben, indem er persönlich identifizierbare Informationen wie Namen, Adressen und Kreditkartendaten schützt.</a:t>
          </a:r>
          <a:endParaRPr lang="en-US" sz="3200"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2" custLinFactNeighborX="-347" custLinFactNeighborY="-1301"/>
      <dgm:spPr/>
    </dgm:pt>
    <dgm:pt modelId="{EBE6A6BB-A490-48D6-927D-A2E4AE497919}" type="pres">
      <dgm:prSet presAssocID="{F9C2F4BE-EB9B-4688-A872-ADD58D39D0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2">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2"/>
      <dgm:spPr/>
    </dgm:pt>
    <dgm:pt modelId="{86AFC11D-B852-4C54-9CD8-71F36EDFF892}" type="pres">
      <dgm:prSet presAssocID="{F896F5E4-15BF-42B7-A51E-CA6559A2EC6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2">
        <dgm:presLayoutVars>
          <dgm:chMax val="0"/>
          <dgm:chPref val="0"/>
        </dgm:presLayoutVars>
      </dgm:prSet>
      <dgm:spPr/>
    </dgm:pt>
  </dgm:ptLst>
  <dgm:cxnL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n-US" sz="3200" b="1" dirty="0">
              <a:solidFill>
                <a:srgbClr val="000000"/>
              </a:solidFill>
              <a:latin typeface="Aptos" panose="020B0004020202020204" pitchFamily="34" charset="0"/>
              <a:ea typeface="Inter Bold"/>
              <a:cs typeface="Inter Bold"/>
              <a:sym typeface="Inter Bold"/>
            </a:rPr>
            <a:t>DIGITAL PRIVACY </a:t>
          </a:r>
          <a:r>
            <a:rPr lang="en-US" sz="3200" dirty="0">
              <a:solidFill>
                <a:srgbClr val="000000"/>
              </a:solidFill>
              <a:latin typeface="Aptos" panose="020B0004020202020204" pitchFamily="34" charset="0"/>
              <a:ea typeface="Inter"/>
              <a:cs typeface="Inter"/>
              <a:sym typeface="Inter"/>
            </a:rPr>
            <a:t>= bezieht sich auf den Schutz der Online-Informationen von Privatpersonen.</a:t>
          </a:r>
          <a:endParaRPr lang="en-US" sz="32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n-US" sz="3200" kern="1200" dirty="0">
              <a:solidFill>
                <a:srgbClr val="000000"/>
              </a:solidFill>
              <a:latin typeface="Aptos" panose="020B0004020202020204" pitchFamily="34" charset="0"/>
              <a:ea typeface="Inter"/>
              <a:cs typeface="Inter"/>
              <a:sym typeface="Inter"/>
            </a:rPr>
            <a:t>In der virtuellen Welt, in der jede unserer Handlungen </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1" tooltip="https://www.eff.org/issues/privacy"/>
            </a:rPr>
            <a:t>nachverfolgt </a:t>
          </a:r>
          <a:r>
            <a:rPr lang="en-US" sz="3200" kern="1200" dirty="0">
              <a:solidFill>
                <a:srgbClr val="000000"/>
              </a:solidFill>
              <a:latin typeface="Aptos" panose="020B0004020202020204" pitchFamily="34" charset="0"/>
              <a:ea typeface="Inter"/>
              <a:cs typeface="Inter"/>
              <a:sym typeface="Inter"/>
            </a:rPr>
            <a:t>werden kann, scheint </a:t>
          </a:r>
          <a:r>
            <a:rPr lang="en-US" sz="3200" kern="1200" dirty="0">
              <a:solidFill>
                <a:srgbClr val="000000"/>
              </a:solidFill>
              <a:latin typeface="Aptos" panose="020B0004020202020204" pitchFamily="34" charset="0"/>
              <a:ea typeface="Inter Bold"/>
              <a:cs typeface="Inter Bold"/>
              <a:sym typeface="Inter Bold"/>
            </a:rPr>
            <a:t>der Schutz der Privatsphäre </a:t>
          </a:r>
          <a:r>
            <a:rPr lang="en-US" sz="3200" kern="1200" dirty="0">
              <a:solidFill>
                <a:srgbClr val="000000"/>
              </a:solidFill>
              <a:latin typeface="Aptos" panose="020B0004020202020204" pitchFamily="34" charset="0"/>
              <a:ea typeface="Inter"/>
              <a:cs typeface="Inter"/>
              <a:sym typeface="Inter"/>
            </a:rPr>
            <a:t>jedoch eher ein </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2" tooltip="https://techcrunch.com/2019/09/26/privacy-queen-of-human-rights-in-a-digital-world/"/>
            </a:rPr>
            <a:t>ideales Konzept als </a:t>
          </a:r>
          <a:r>
            <a:rPr lang="en-US" sz="3200" u="sng" kern="1200" dirty="0">
              <a:solidFill>
                <a:schemeClr val="accent1"/>
              </a:solidFill>
              <a:latin typeface="Aptos" panose="020B0004020202020204" pitchFamily="34" charset="0"/>
              <a:ea typeface="Inter Bold"/>
              <a:cs typeface="Inter Bold"/>
              <a:sym typeface="Inter Bold"/>
            </a:rPr>
            <a:t>Realität</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2" tooltip="https://techcrunch.com/2019/09/26/privacy-queen-of-human-rights-in-a-digital-world/"/>
            </a:rPr>
            <a:t> zu sein</a:t>
          </a:r>
          <a:r>
            <a:rPr lang="en-US" sz="3200" kern="1200" dirty="0">
              <a:solidFill>
                <a:srgbClr val="000000"/>
              </a:solidFill>
              <a:latin typeface="Aptos" panose="020B0004020202020204" pitchFamily="34" charset="0"/>
              <a:ea typeface="Inter"/>
              <a:cs typeface="Inter"/>
              <a:sym typeface="Inter"/>
            </a:rPr>
            <a:t>.</a:t>
          </a:r>
          <a:endParaRPr lang="en-US" sz="3200" kern="1200"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2" custLinFactNeighborX="-347" custLinFactNeighborY="-1301"/>
      <dgm:spPr/>
    </dgm:pt>
    <dgm:pt modelId="{EBE6A6BB-A490-48D6-927D-A2E4AE497919}" type="pres">
      <dgm:prSet presAssocID="{F9C2F4BE-EB9B-4688-A872-ADD58D39D041}"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2">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2"/>
      <dgm:spPr/>
    </dgm:pt>
    <dgm:pt modelId="{86AFC11D-B852-4C54-9CD8-71F36EDFF892}" type="pres">
      <dgm:prSet presAssocID="{F896F5E4-15BF-42B7-A51E-CA6559A2EC6C}" presName="iconRect" presStyleLbl="node1" presStyleIdx="1" presStyleCnt="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2">
        <dgm:presLayoutVars>
          <dgm:chMax val="0"/>
          <dgm:chPref val="0"/>
        </dgm:presLayoutVars>
      </dgm:prSet>
      <dgm:spPr/>
    </dgm:pt>
  </dgm:ptLst>
  <dgm:cxnL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0"/>
          <a:ext cx="11468100" cy="26579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804043" y="599256"/>
          <a:ext cx="1461897" cy="1461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3069984" y="1207"/>
          <a:ext cx="8101686" cy="31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49" tIns="334049" rIns="334049" bIns="334049"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000000"/>
              </a:solidFill>
              <a:latin typeface="Aptos" panose="020B0004020202020204" pitchFamily="34" charset="0"/>
              <a:ea typeface="Inter"/>
              <a:cs typeface="Inter"/>
              <a:sym typeface="Inter"/>
            </a:rPr>
            <a:t>Unter digitaler Privatsphäre versteht man </a:t>
          </a:r>
          <a:r>
            <a:rPr lang="en-US" sz="3200" b="1" kern="1200" dirty="0">
              <a:solidFill>
                <a:srgbClr val="000000"/>
              </a:solidFill>
              <a:latin typeface="Aptos" panose="020B0004020202020204" pitchFamily="34" charset="0"/>
              <a:ea typeface="Inter Bold"/>
              <a:cs typeface="Inter Bold"/>
              <a:sym typeface="Inter Bold"/>
            </a:rPr>
            <a:t>die Möglichkeit des Einzelnen, den Zugang zu seinen persönlichen Daten und deren Verwendung zu kontrollieren und zu schützen, wenn er im Internet surft</a:t>
          </a:r>
          <a:r>
            <a:rPr lang="en-US" sz="3200" b="1" kern="1200" dirty="0">
              <a:solidFill>
                <a:srgbClr val="000000"/>
              </a:solidFill>
              <a:latin typeface="Aptos" panose="020B0004020202020204" pitchFamily="34" charset="0"/>
              <a:ea typeface="Inter"/>
              <a:cs typeface="Inter"/>
              <a:sym typeface="Inter"/>
            </a:rPr>
            <a:t>.</a:t>
          </a:r>
          <a:endParaRPr lang="en-US" sz="3200" b="1" kern="1200" dirty="0">
            <a:latin typeface="Aptos" panose="020B0004020202020204" pitchFamily="34" charset="0"/>
          </a:endParaRPr>
        </a:p>
      </dsp:txBody>
      <dsp:txXfrm>
        <a:off x="3069984" y="1207"/>
        <a:ext cx="8101686" cy="3156369"/>
      </dsp:txXfrm>
    </dsp:sp>
    <dsp:sp modelId="{6969EAE1-338E-4270-A363-8BDB06D9270B}">
      <dsp:nvSpPr>
        <dsp:cNvPr id="0" name=""/>
        <dsp:cNvSpPr/>
      </dsp:nvSpPr>
      <dsp:spPr>
        <a:xfrm>
          <a:off x="0" y="3662596"/>
          <a:ext cx="11468100" cy="26579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804043" y="4260645"/>
          <a:ext cx="1461897" cy="146189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3069984" y="3662596"/>
          <a:ext cx="8101686" cy="31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49" tIns="334049" rIns="334049" bIns="334049"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000000"/>
              </a:solidFill>
              <a:latin typeface="Aptos" panose="020B0004020202020204" pitchFamily="34" charset="0"/>
              <a:ea typeface="Inter"/>
              <a:cs typeface="Inter"/>
              <a:sym typeface="Inter"/>
            </a:rPr>
            <a:t>Der digitale Datenschutz hilft Einzelpersonen, online anonym zu bleiben, indem er persönlich identifizierbare Informationen wie Namen, Adressen und Kreditkartendaten schützt.</a:t>
          </a:r>
          <a:endParaRPr lang="en-US" sz="3200" kern="1200" dirty="0">
            <a:latin typeface="Aptos" panose="020B0004020202020204" pitchFamily="34" charset="0"/>
          </a:endParaRPr>
        </a:p>
      </dsp:txBody>
      <dsp:txXfrm>
        <a:off x="3069984" y="3662596"/>
        <a:ext cx="8101686" cy="3156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563491"/>
          <a:ext cx="11468100" cy="2557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773663" y="1172217"/>
          <a:ext cx="1406660" cy="1406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2953987" y="596765"/>
          <a:ext cx="8514112" cy="255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76" tIns="270676" rIns="270676" bIns="270676"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0000"/>
              </a:solidFill>
              <a:latin typeface="Aptos" panose="020B0004020202020204" pitchFamily="34" charset="0"/>
              <a:ea typeface="Inter Bold"/>
              <a:cs typeface="Inter Bold"/>
              <a:sym typeface="Inter Bold"/>
            </a:rPr>
            <a:t>DIGITAL PRIVACY </a:t>
          </a:r>
          <a:r>
            <a:rPr lang="en-US" sz="3200" kern="1200" dirty="0">
              <a:solidFill>
                <a:srgbClr val="000000"/>
              </a:solidFill>
              <a:latin typeface="Aptos" panose="020B0004020202020204" pitchFamily="34" charset="0"/>
              <a:ea typeface="Inter"/>
              <a:cs typeface="Inter"/>
              <a:sym typeface="Inter"/>
            </a:rPr>
            <a:t>= bezieht sich auf den Schutz der Online-Informationen von Privatpersonen.</a:t>
          </a:r>
          <a:endParaRPr lang="en-US" sz="3200" b="1" kern="1200" dirty="0">
            <a:latin typeface="Aptos" panose="020B0004020202020204" pitchFamily="34" charset="0"/>
          </a:endParaRPr>
        </a:p>
      </dsp:txBody>
      <dsp:txXfrm>
        <a:off x="2953987" y="596765"/>
        <a:ext cx="8514112" cy="2557564"/>
      </dsp:txXfrm>
    </dsp:sp>
    <dsp:sp modelId="{6969EAE1-338E-4270-A363-8BDB06D9270B}">
      <dsp:nvSpPr>
        <dsp:cNvPr id="0" name=""/>
        <dsp:cNvSpPr/>
      </dsp:nvSpPr>
      <dsp:spPr>
        <a:xfrm>
          <a:off x="0" y="3665842"/>
          <a:ext cx="11468100" cy="2557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773663" y="4241295"/>
          <a:ext cx="1406660" cy="14066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2953987" y="3665842"/>
          <a:ext cx="8514112" cy="255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76" tIns="270676" rIns="270676" bIns="270676"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000000"/>
              </a:solidFill>
              <a:latin typeface="Aptos" panose="020B0004020202020204" pitchFamily="34" charset="0"/>
              <a:ea typeface="Inter"/>
              <a:cs typeface="Inter"/>
              <a:sym typeface="Inter"/>
            </a:rPr>
            <a:t>In der virtuellen Welt, in der jede unserer Handlungen </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5" tooltip="https://www.eff.org/issues/privacy"/>
            </a:rPr>
            <a:t>nachverfolgt </a:t>
          </a:r>
          <a:r>
            <a:rPr lang="en-US" sz="3200" kern="1200" dirty="0">
              <a:solidFill>
                <a:srgbClr val="000000"/>
              </a:solidFill>
              <a:latin typeface="Aptos" panose="020B0004020202020204" pitchFamily="34" charset="0"/>
              <a:ea typeface="Inter"/>
              <a:cs typeface="Inter"/>
              <a:sym typeface="Inter"/>
            </a:rPr>
            <a:t>werden kann, scheint </a:t>
          </a:r>
          <a:r>
            <a:rPr lang="en-US" sz="3200" kern="1200" dirty="0">
              <a:solidFill>
                <a:srgbClr val="000000"/>
              </a:solidFill>
              <a:latin typeface="Aptos" panose="020B0004020202020204" pitchFamily="34" charset="0"/>
              <a:ea typeface="Inter Bold"/>
              <a:cs typeface="Inter Bold"/>
              <a:sym typeface="Inter Bold"/>
            </a:rPr>
            <a:t>der Schutz der Privatsphäre </a:t>
          </a:r>
          <a:r>
            <a:rPr lang="en-US" sz="3200" kern="1200" dirty="0">
              <a:solidFill>
                <a:srgbClr val="000000"/>
              </a:solidFill>
              <a:latin typeface="Aptos" panose="020B0004020202020204" pitchFamily="34" charset="0"/>
              <a:ea typeface="Inter"/>
              <a:cs typeface="Inter"/>
              <a:sym typeface="Inter"/>
            </a:rPr>
            <a:t>jedoch eher ein </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6" tooltip="https://techcrunch.com/2019/09/26/privacy-queen-of-human-rights-in-a-digital-world/"/>
            </a:rPr>
            <a:t>ideales Konzept als </a:t>
          </a:r>
          <a:r>
            <a:rPr lang="en-US" sz="3200" u="sng" kern="1200" dirty="0">
              <a:solidFill>
                <a:schemeClr val="accent1"/>
              </a:solidFill>
              <a:latin typeface="Aptos" panose="020B0004020202020204" pitchFamily="34" charset="0"/>
              <a:ea typeface="Inter Bold"/>
              <a:cs typeface="Inter Bold"/>
              <a:sym typeface="Inter Bold"/>
            </a:rPr>
            <a:t>Realität</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6" tooltip="https://techcrunch.com/2019/09/26/privacy-queen-of-human-rights-in-a-digital-world/"/>
            </a:rPr>
            <a:t> zu sein</a:t>
          </a:r>
          <a:r>
            <a:rPr lang="en-US" sz="3200" kern="1200" dirty="0">
              <a:solidFill>
                <a:srgbClr val="000000"/>
              </a:solidFill>
              <a:latin typeface="Aptos" panose="020B0004020202020204" pitchFamily="34" charset="0"/>
              <a:ea typeface="Inter"/>
              <a:cs typeface="Inter"/>
              <a:sym typeface="Inter"/>
            </a:rPr>
            <a:t>.</a:t>
          </a:r>
          <a:endParaRPr lang="en-US" sz="3200" kern="1200" dirty="0">
            <a:latin typeface="Aptos" panose="020B0004020202020204" pitchFamily="34" charset="0"/>
          </a:endParaRPr>
        </a:p>
      </dsp:txBody>
      <dsp:txXfrm>
        <a:off x="2953987" y="3665842"/>
        <a:ext cx="8514112" cy="25575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8FD91-54EE-4753-9A16-1C3430ABD755}" type="datetimeFigureOut">
              <a:rPr lang="en-GB" smtClean="0"/>
              <a:t>23/10/2024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E79F5-8B9F-4680-9BFC-DFA2671E6164}" type="slidenum">
              <a:rPr lang="en-GB" smtClean="0"/>
              <a:t>‹#›</a:t>
            </a:fld>
            <a:endParaRPr lang="en-GB"/>
          </a:p>
        </p:txBody>
      </p:sp>
    </p:spTree>
    <p:extLst>
      <p:ext uri="{BB962C8B-B14F-4D97-AF65-F5344CB8AC3E}">
        <p14:creationId xmlns:p14="http://schemas.microsoft.com/office/powerpoint/2010/main" val="340218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5</a:t>
            </a:fld>
            <a:endParaRPr lang="en-GB"/>
          </a:p>
        </p:txBody>
      </p:sp>
    </p:spTree>
    <p:extLst>
      <p:ext uri="{BB962C8B-B14F-4D97-AF65-F5344CB8AC3E}">
        <p14:creationId xmlns:p14="http://schemas.microsoft.com/office/powerpoint/2010/main" val="301655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14</a:t>
            </a:fld>
            <a:endParaRPr lang="en-GB"/>
          </a:p>
        </p:txBody>
      </p:sp>
    </p:spTree>
    <p:extLst>
      <p:ext uri="{BB962C8B-B14F-4D97-AF65-F5344CB8AC3E}">
        <p14:creationId xmlns:p14="http://schemas.microsoft.com/office/powerpoint/2010/main" val="216708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15</a:t>
            </a:fld>
            <a:endParaRPr lang="en-GB"/>
          </a:p>
        </p:txBody>
      </p:sp>
    </p:spTree>
    <p:extLst>
      <p:ext uri="{BB962C8B-B14F-4D97-AF65-F5344CB8AC3E}">
        <p14:creationId xmlns:p14="http://schemas.microsoft.com/office/powerpoint/2010/main" val="69557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16</a:t>
            </a:fld>
            <a:endParaRPr lang="en-GB"/>
          </a:p>
        </p:txBody>
      </p:sp>
    </p:spTree>
    <p:extLst>
      <p:ext uri="{BB962C8B-B14F-4D97-AF65-F5344CB8AC3E}">
        <p14:creationId xmlns:p14="http://schemas.microsoft.com/office/powerpoint/2010/main" val="298005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17</a:t>
            </a:fld>
            <a:endParaRPr lang="en-GB"/>
          </a:p>
        </p:txBody>
      </p:sp>
    </p:spTree>
    <p:extLst>
      <p:ext uri="{BB962C8B-B14F-4D97-AF65-F5344CB8AC3E}">
        <p14:creationId xmlns:p14="http://schemas.microsoft.com/office/powerpoint/2010/main" val="143964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18</a:t>
            </a:fld>
            <a:endParaRPr lang="en-GB"/>
          </a:p>
        </p:txBody>
      </p:sp>
    </p:spTree>
    <p:extLst>
      <p:ext uri="{BB962C8B-B14F-4D97-AF65-F5344CB8AC3E}">
        <p14:creationId xmlns:p14="http://schemas.microsoft.com/office/powerpoint/2010/main" val="286477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19</a:t>
            </a:fld>
            <a:endParaRPr lang="en-GB"/>
          </a:p>
        </p:txBody>
      </p:sp>
    </p:spTree>
    <p:extLst>
      <p:ext uri="{BB962C8B-B14F-4D97-AF65-F5344CB8AC3E}">
        <p14:creationId xmlns:p14="http://schemas.microsoft.com/office/powerpoint/2010/main" val="235427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20</a:t>
            </a:fld>
            <a:endParaRPr lang="en-GB"/>
          </a:p>
        </p:txBody>
      </p:sp>
    </p:spTree>
    <p:extLst>
      <p:ext uri="{BB962C8B-B14F-4D97-AF65-F5344CB8AC3E}">
        <p14:creationId xmlns:p14="http://schemas.microsoft.com/office/powerpoint/2010/main" val="193609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21</a:t>
            </a:fld>
            <a:endParaRPr lang="en-GB"/>
          </a:p>
        </p:txBody>
      </p:sp>
    </p:spTree>
    <p:extLst>
      <p:ext uri="{BB962C8B-B14F-4D97-AF65-F5344CB8AC3E}">
        <p14:creationId xmlns:p14="http://schemas.microsoft.com/office/powerpoint/2010/main" val="293045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6</a:t>
            </a:fld>
            <a:endParaRPr lang="en-GB"/>
          </a:p>
        </p:txBody>
      </p:sp>
    </p:spTree>
    <p:extLst>
      <p:ext uri="{BB962C8B-B14F-4D97-AF65-F5344CB8AC3E}">
        <p14:creationId xmlns:p14="http://schemas.microsoft.com/office/powerpoint/2010/main" val="78913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7</a:t>
            </a:fld>
            <a:endParaRPr lang="en-GB"/>
          </a:p>
        </p:txBody>
      </p:sp>
    </p:spTree>
    <p:extLst>
      <p:ext uri="{BB962C8B-B14F-4D97-AF65-F5344CB8AC3E}">
        <p14:creationId xmlns:p14="http://schemas.microsoft.com/office/powerpoint/2010/main" val="278382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8</a:t>
            </a:fld>
            <a:endParaRPr lang="en-GB"/>
          </a:p>
        </p:txBody>
      </p:sp>
    </p:spTree>
    <p:extLst>
      <p:ext uri="{BB962C8B-B14F-4D97-AF65-F5344CB8AC3E}">
        <p14:creationId xmlns:p14="http://schemas.microsoft.com/office/powerpoint/2010/main" val="394059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9</a:t>
            </a:fld>
            <a:endParaRPr lang="en-GB"/>
          </a:p>
        </p:txBody>
      </p:sp>
    </p:spTree>
    <p:extLst>
      <p:ext uri="{BB962C8B-B14F-4D97-AF65-F5344CB8AC3E}">
        <p14:creationId xmlns:p14="http://schemas.microsoft.com/office/powerpoint/2010/main" val="380092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10</a:t>
            </a:fld>
            <a:endParaRPr lang="en-GB"/>
          </a:p>
        </p:txBody>
      </p:sp>
    </p:spTree>
    <p:extLst>
      <p:ext uri="{BB962C8B-B14F-4D97-AF65-F5344CB8AC3E}">
        <p14:creationId xmlns:p14="http://schemas.microsoft.com/office/powerpoint/2010/main" val="183824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11</a:t>
            </a:fld>
            <a:endParaRPr lang="en-GB"/>
          </a:p>
        </p:txBody>
      </p:sp>
    </p:spTree>
    <p:extLst>
      <p:ext uri="{BB962C8B-B14F-4D97-AF65-F5344CB8AC3E}">
        <p14:creationId xmlns:p14="http://schemas.microsoft.com/office/powerpoint/2010/main" val="343467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12</a:t>
            </a:fld>
            <a:endParaRPr lang="en-GB"/>
          </a:p>
        </p:txBody>
      </p:sp>
    </p:spTree>
    <p:extLst>
      <p:ext uri="{BB962C8B-B14F-4D97-AF65-F5344CB8AC3E}">
        <p14:creationId xmlns:p14="http://schemas.microsoft.com/office/powerpoint/2010/main" val="198336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13</a:t>
            </a:fld>
            <a:endParaRPr lang="en-GB"/>
          </a:p>
        </p:txBody>
      </p:sp>
    </p:spTree>
    <p:extLst>
      <p:ext uri="{BB962C8B-B14F-4D97-AF65-F5344CB8AC3E}">
        <p14:creationId xmlns:p14="http://schemas.microsoft.com/office/powerpoint/2010/main" val="14392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57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80720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210230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26214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69288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416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7870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224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928189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Digitaler </a:t>
            </a:r>
            <a:r>
              <a:rPr lang="sk-SK" b="1" dirty="0" err="1">
                <a:solidFill>
                  <a:srgbClr val="FFAA5A"/>
                </a:solidFill>
                <a:latin typeface="+mn-lt"/>
                <a:ea typeface="Cambria" panose="02040503050406030204" pitchFamily="18" charset="0"/>
                <a:cs typeface="Calibri" panose="020F0502020204030204" pitchFamily="34" charset="0"/>
              </a:rPr>
              <a:t>Datenschutz </a:t>
            </a:r>
            <a:r>
              <a:rPr lang="en-US"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Verständnis des digitalen Datenschutzes</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844314"/>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r>
              <a:rPr lang="en-US" sz="2100" dirty="0">
                <a:solidFill>
                  <a:prstClr val="black"/>
                </a:solidFill>
                <a:latin typeface="Aptos" panose="02110004020202020204"/>
              </a:rPr>
              <a:t>Aufbau digitaler Resilienz </a:t>
            </a:r>
            <a:br>
              <a:rPr lang="sk-SK" sz="2100" dirty="0">
                <a:solidFill>
                  <a:prstClr val="black"/>
                </a:solidFill>
                <a:latin typeface="Aptos" panose="02110004020202020204"/>
              </a:rPr>
            </a:br>
            <a:r>
              <a:rPr lang="en-US" sz="2100" dirty="0">
                <a:solidFill>
                  <a:prstClr val="black"/>
                </a:solidFill>
                <a:latin typeface="Aptos" panose="02110004020202020204"/>
              </a:rPr>
              <a:t>indem wir digitales Wohlbefinden </a:t>
            </a:r>
            <a:br>
              <a:rPr lang="sk-SK" sz="2100" dirty="0">
                <a:solidFill>
                  <a:prstClr val="black"/>
                </a:solidFill>
                <a:latin typeface="Aptos" panose="02110004020202020204"/>
              </a:rPr>
            </a:br>
            <a:r>
              <a:rPr lang="en-US" sz="2100" dirty="0">
                <a:solidFill>
                  <a:prstClr val="black"/>
                </a:solidFill>
                <a:latin typeface="Aptos" panose="02110004020202020204"/>
              </a:rPr>
              <a:t>und Sicherheit für alle zugänglich machen</a:t>
            </a:r>
            <a:br>
              <a:rPr lang="en-US" sz="2100" dirty="0">
                <a:solidFill>
                  <a:prstClr val="black"/>
                </a:solidFill>
                <a:latin typeface="Aptos" panose="02110004020202020204"/>
              </a:rPr>
            </a:br>
            <a:r>
              <a:rPr lang="en-US" sz="1650" dirty="0">
                <a:solidFill>
                  <a:prstClr val="black"/>
                </a:solidFill>
                <a:latin typeface="Aptos" panose="02110004020202020204"/>
              </a:rPr>
              <a:t>2022-2-SK01-KA220-ADU-000096888</a:t>
            </a:r>
            <a:endParaRPr lang="en-GB" sz="2100" dirty="0">
              <a:solidFill>
                <a:prstClr val="black"/>
              </a:solidFill>
              <a:latin typeface="Aptos" panose="02110004020202020204"/>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57300" y="964992"/>
            <a:ext cx="15773400" cy="3713224"/>
          </a:xfrm>
        </p:spPr>
        <p:txBody>
          <a:bodyPr>
            <a:normAutofit fontScale="90000"/>
          </a:bodyPr>
          <a:lstStyle/>
          <a:p>
            <a:pPr>
              <a:spcAft>
                <a:spcPts val="900"/>
              </a:spcAft>
            </a:pPr>
            <a:r>
              <a:rPr lang="en-GB" sz="5300" dirty="0">
                <a:latin typeface="Aptos" panose="020B0004020202020204" pitchFamily="34" charset="0"/>
                <a:cs typeface="Calibri" panose="020F0502020204030204" pitchFamily="34" charset="0"/>
              </a:rPr>
              <a:t>Was sind die negativen Folgen des Fehlens einer digitalen Privatsphäre?</a:t>
            </a:r>
            <a:br>
              <a:rPr lang="sk-SK" sz="5300" dirty="0">
                <a:latin typeface="Aptos" panose="020B0004020202020204" pitchFamily="34" charset="0"/>
                <a:cs typeface="Calibri" panose="020F0502020204030204" pitchFamily="34" charset="0"/>
              </a:rPr>
            </a:br>
            <a:br>
              <a:rPr lang="en-GB" sz="6700" dirty="0">
                <a:latin typeface="Aptos" panose="020B0004020202020204" pitchFamily="34" charset="0"/>
                <a:cs typeface="Calibri" panose="020F0502020204030204" pitchFamily="34" charset="0"/>
              </a:rPr>
            </a:br>
            <a:r>
              <a:rPr lang="en-GB" sz="4000" b="0" dirty="0">
                <a:solidFill>
                  <a:schemeClr val="tx1"/>
                </a:solidFill>
                <a:latin typeface="Aptos" panose="020B0004020202020204" pitchFamily="34" charset="0"/>
                <a:cs typeface="Calibri" panose="020F0502020204030204" pitchFamily="34" charset="0"/>
              </a:rPr>
              <a:t>Das Fehlen der digitalen Privatsphäre hat verschiedene negative Auswirkungen und kann vielfältige Folgen haben, die sich auf den Ruf und die Rechte der Nutzer auswirken:</a:t>
            </a:r>
            <a:br>
              <a:rPr lang="en-GB" sz="6700" b="0" dirty="0">
                <a:solidFill>
                  <a:schemeClr val="tx1"/>
                </a:solidFill>
                <a:latin typeface="Aptos" panose="020B0004020202020204" pitchFamily="34" charset="0"/>
                <a:cs typeface="Calibri" panose="020F0502020204030204" pitchFamily="34" charset="0"/>
              </a:rPr>
            </a:br>
            <a:endParaRPr lang="en-GB" sz="6700" b="0" dirty="0">
              <a:solidFill>
                <a:schemeClr val="tx1"/>
              </a:solidFill>
              <a:latin typeface="Aptos" panose="020B0004020202020204" pitchFamily="34" charset="0"/>
              <a:cs typeface="Calibri" panose="020F0502020204030204" pitchFamily="34" charset="0"/>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4">
            <a:extLst>
              <a:ext uri="{FF2B5EF4-FFF2-40B4-BE49-F238E27FC236}">
                <a16:creationId xmlns:a16="http://schemas.microsoft.com/office/drawing/2014/main" id="{585C26FF-917F-8BC8-1758-6F865FF47C67}"/>
              </a:ext>
            </a:extLst>
          </p:cNvPr>
          <p:cNvGrpSpPr/>
          <p:nvPr/>
        </p:nvGrpSpPr>
        <p:grpSpPr>
          <a:xfrm>
            <a:off x="533400" y="4686300"/>
            <a:ext cx="17395235" cy="2877863"/>
            <a:chOff x="0" y="0"/>
            <a:chExt cx="23193646" cy="3837151"/>
          </a:xfrm>
        </p:grpSpPr>
        <p:grpSp>
          <p:nvGrpSpPr>
            <p:cNvPr id="4" name="Group 5">
              <a:extLst>
                <a:ext uri="{FF2B5EF4-FFF2-40B4-BE49-F238E27FC236}">
                  <a16:creationId xmlns:a16="http://schemas.microsoft.com/office/drawing/2014/main" id="{45FD2C1E-9F7B-7C62-096C-60C227324DD6}"/>
                </a:ext>
              </a:extLst>
            </p:cNvPr>
            <p:cNvGrpSpPr/>
            <p:nvPr/>
          </p:nvGrpSpPr>
          <p:grpSpPr>
            <a:xfrm>
              <a:off x="0" y="40390"/>
              <a:ext cx="4176201" cy="3796761"/>
              <a:chOff x="0" y="0"/>
              <a:chExt cx="894029" cy="812800"/>
            </a:xfrm>
          </p:grpSpPr>
          <p:sp>
            <p:nvSpPr>
              <p:cNvPr id="41" name="Freeform 6">
                <a:extLst>
                  <a:ext uri="{FF2B5EF4-FFF2-40B4-BE49-F238E27FC236}">
                    <a16:creationId xmlns:a16="http://schemas.microsoft.com/office/drawing/2014/main" id="{1404AB34-421C-5342-2E6A-89D619374880}"/>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42" name="TextBox 7">
                <a:extLst>
                  <a:ext uri="{FF2B5EF4-FFF2-40B4-BE49-F238E27FC236}">
                    <a16:creationId xmlns:a16="http://schemas.microsoft.com/office/drawing/2014/main" id="{D4CB0480-60C3-EDEF-CC17-A61335E72422}"/>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8">
              <a:extLst>
                <a:ext uri="{FF2B5EF4-FFF2-40B4-BE49-F238E27FC236}">
                  <a16:creationId xmlns:a16="http://schemas.microsoft.com/office/drawing/2014/main" id="{E0A0463A-6291-D20A-579B-E4C0A611FA70}"/>
                </a:ext>
              </a:extLst>
            </p:cNvPr>
            <p:cNvSpPr txBox="1"/>
            <p:nvPr/>
          </p:nvSpPr>
          <p:spPr>
            <a:xfrm>
              <a:off x="588687" y="1342120"/>
              <a:ext cx="2998831" cy="1149973"/>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Risiko von Cyberangriffen</a:t>
              </a:r>
            </a:p>
          </p:txBody>
        </p:sp>
        <p:grpSp>
          <p:nvGrpSpPr>
            <p:cNvPr id="6" name="Group 9">
              <a:extLst>
                <a:ext uri="{FF2B5EF4-FFF2-40B4-BE49-F238E27FC236}">
                  <a16:creationId xmlns:a16="http://schemas.microsoft.com/office/drawing/2014/main" id="{813B6EE1-4E9B-FBCA-CC4D-E822EEE82D50}"/>
                </a:ext>
              </a:extLst>
            </p:cNvPr>
            <p:cNvGrpSpPr/>
            <p:nvPr/>
          </p:nvGrpSpPr>
          <p:grpSpPr>
            <a:xfrm>
              <a:off x="4849301" y="40390"/>
              <a:ext cx="4176201" cy="3796761"/>
              <a:chOff x="0" y="0"/>
              <a:chExt cx="894029" cy="812800"/>
            </a:xfrm>
          </p:grpSpPr>
          <p:sp>
            <p:nvSpPr>
              <p:cNvPr id="39" name="Freeform 10">
                <a:extLst>
                  <a:ext uri="{FF2B5EF4-FFF2-40B4-BE49-F238E27FC236}">
                    <a16:creationId xmlns:a16="http://schemas.microsoft.com/office/drawing/2014/main" id="{2B200140-E207-7246-4D8D-5F2B8139332F}"/>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40" name="TextBox 11">
                <a:extLst>
                  <a:ext uri="{FF2B5EF4-FFF2-40B4-BE49-F238E27FC236}">
                    <a16:creationId xmlns:a16="http://schemas.microsoft.com/office/drawing/2014/main" id="{5CA0D0D1-15AE-0D19-7D16-2FF53B2E30F4}"/>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12">
              <a:extLst>
                <a:ext uri="{FF2B5EF4-FFF2-40B4-BE49-F238E27FC236}">
                  <a16:creationId xmlns:a16="http://schemas.microsoft.com/office/drawing/2014/main" id="{A2B9D9B2-AEFE-EE17-F245-861EBD4CE0E0}"/>
                </a:ext>
              </a:extLst>
            </p:cNvPr>
            <p:cNvSpPr txBox="1"/>
            <p:nvPr/>
          </p:nvSpPr>
          <p:spPr>
            <a:xfrm>
              <a:off x="5143693" y="1416627"/>
              <a:ext cx="3587416" cy="1149973"/>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Identitätsdiebstahl und Betrug</a:t>
              </a:r>
            </a:p>
          </p:txBody>
        </p:sp>
        <p:grpSp>
          <p:nvGrpSpPr>
            <p:cNvPr id="24" name="Group 13">
              <a:extLst>
                <a:ext uri="{FF2B5EF4-FFF2-40B4-BE49-F238E27FC236}">
                  <a16:creationId xmlns:a16="http://schemas.microsoft.com/office/drawing/2014/main" id="{4C7FF7F6-9041-9F61-0938-0928B8D36C56}"/>
                </a:ext>
              </a:extLst>
            </p:cNvPr>
            <p:cNvGrpSpPr/>
            <p:nvPr/>
          </p:nvGrpSpPr>
          <p:grpSpPr>
            <a:xfrm>
              <a:off x="9572843" y="40390"/>
              <a:ext cx="4176201" cy="3796761"/>
              <a:chOff x="0" y="0"/>
              <a:chExt cx="894029" cy="812800"/>
            </a:xfrm>
          </p:grpSpPr>
          <p:sp>
            <p:nvSpPr>
              <p:cNvPr id="37" name="Freeform 14">
                <a:extLst>
                  <a:ext uri="{FF2B5EF4-FFF2-40B4-BE49-F238E27FC236}">
                    <a16:creationId xmlns:a16="http://schemas.microsoft.com/office/drawing/2014/main" id="{F73F35A4-8586-1D4B-56E9-D764E384D7BD}"/>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8" name="TextBox 15">
                <a:extLst>
                  <a:ext uri="{FF2B5EF4-FFF2-40B4-BE49-F238E27FC236}">
                    <a16:creationId xmlns:a16="http://schemas.microsoft.com/office/drawing/2014/main" id="{860C2BBA-E7C7-CC37-C134-79D9D6E46479}"/>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16">
              <a:extLst>
                <a:ext uri="{FF2B5EF4-FFF2-40B4-BE49-F238E27FC236}">
                  <a16:creationId xmlns:a16="http://schemas.microsoft.com/office/drawing/2014/main" id="{F1E08D57-9F14-2EB5-2EFF-8EA935403D6E}"/>
                </a:ext>
              </a:extLst>
            </p:cNvPr>
            <p:cNvSpPr txBox="1"/>
            <p:nvPr/>
          </p:nvSpPr>
          <p:spPr>
            <a:xfrm>
              <a:off x="9702286" y="1272159"/>
              <a:ext cx="3917315" cy="1731329"/>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Datenschutzverletzungen und Verlust von Vertrauen und Zuversicht</a:t>
              </a:r>
            </a:p>
          </p:txBody>
        </p:sp>
        <p:grpSp>
          <p:nvGrpSpPr>
            <p:cNvPr id="26" name="Group 17">
              <a:extLst>
                <a:ext uri="{FF2B5EF4-FFF2-40B4-BE49-F238E27FC236}">
                  <a16:creationId xmlns:a16="http://schemas.microsoft.com/office/drawing/2014/main" id="{A152B808-CB34-B454-8D3D-49AF35C330CA}"/>
                </a:ext>
              </a:extLst>
            </p:cNvPr>
            <p:cNvGrpSpPr/>
            <p:nvPr/>
          </p:nvGrpSpPr>
          <p:grpSpPr>
            <a:xfrm>
              <a:off x="14295144" y="0"/>
              <a:ext cx="4176201" cy="3796761"/>
              <a:chOff x="0" y="0"/>
              <a:chExt cx="894029" cy="812800"/>
            </a:xfrm>
          </p:grpSpPr>
          <p:sp>
            <p:nvSpPr>
              <p:cNvPr id="35" name="Freeform 18">
                <a:extLst>
                  <a:ext uri="{FF2B5EF4-FFF2-40B4-BE49-F238E27FC236}">
                    <a16:creationId xmlns:a16="http://schemas.microsoft.com/office/drawing/2014/main" id="{23BA39D3-0E83-8FF6-4778-B97841320A5D}"/>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6" name="TextBox 19">
                <a:extLst>
                  <a:ext uri="{FF2B5EF4-FFF2-40B4-BE49-F238E27FC236}">
                    <a16:creationId xmlns:a16="http://schemas.microsoft.com/office/drawing/2014/main" id="{A5BAF131-3E06-4D01-026A-94914AD60824}"/>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0">
              <a:extLst>
                <a:ext uri="{FF2B5EF4-FFF2-40B4-BE49-F238E27FC236}">
                  <a16:creationId xmlns:a16="http://schemas.microsoft.com/office/drawing/2014/main" id="{7738A52F-218F-4EE7-4CE8-5AFC4FF2C7A0}"/>
                </a:ext>
              </a:extLst>
            </p:cNvPr>
            <p:cNvSpPr txBox="1"/>
            <p:nvPr/>
          </p:nvSpPr>
          <p:spPr>
            <a:xfrm>
              <a:off x="14587244" y="1382509"/>
              <a:ext cx="3386603" cy="1149973"/>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Überwachung und Kontrolle</a:t>
              </a:r>
            </a:p>
          </p:txBody>
        </p:sp>
        <p:grpSp>
          <p:nvGrpSpPr>
            <p:cNvPr id="30" name="Group 21">
              <a:extLst>
                <a:ext uri="{FF2B5EF4-FFF2-40B4-BE49-F238E27FC236}">
                  <a16:creationId xmlns:a16="http://schemas.microsoft.com/office/drawing/2014/main" id="{B06EB424-295A-7E4C-2D55-D8EDB6B54766}"/>
                </a:ext>
              </a:extLst>
            </p:cNvPr>
            <p:cNvGrpSpPr/>
            <p:nvPr/>
          </p:nvGrpSpPr>
          <p:grpSpPr>
            <a:xfrm>
              <a:off x="19017445" y="40390"/>
              <a:ext cx="4176201" cy="3796761"/>
              <a:chOff x="0" y="0"/>
              <a:chExt cx="894029" cy="812800"/>
            </a:xfrm>
          </p:grpSpPr>
          <p:sp>
            <p:nvSpPr>
              <p:cNvPr id="33" name="Freeform 22">
                <a:extLst>
                  <a:ext uri="{FF2B5EF4-FFF2-40B4-BE49-F238E27FC236}">
                    <a16:creationId xmlns:a16="http://schemas.microsoft.com/office/drawing/2014/main" id="{313EB01A-1C5B-8325-0E07-60776EC53EF0}"/>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4" name="TextBox 23">
                <a:extLst>
                  <a:ext uri="{FF2B5EF4-FFF2-40B4-BE49-F238E27FC236}">
                    <a16:creationId xmlns:a16="http://schemas.microsoft.com/office/drawing/2014/main" id="{E3273B0B-125F-AB3C-C3E6-88E4572D7F5A}"/>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32" name="TextBox 24">
              <a:extLst>
                <a:ext uri="{FF2B5EF4-FFF2-40B4-BE49-F238E27FC236}">
                  <a16:creationId xmlns:a16="http://schemas.microsoft.com/office/drawing/2014/main" id="{51F8E028-8A9A-9026-6F89-436AFAEE16AE}"/>
                </a:ext>
              </a:extLst>
            </p:cNvPr>
            <p:cNvSpPr txBox="1"/>
            <p:nvPr/>
          </p:nvSpPr>
          <p:spPr>
            <a:xfrm>
              <a:off x="19436545" y="1416627"/>
              <a:ext cx="3386603" cy="1149973"/>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Psychologische Auswirkungen</a:t>
              </a:r>
            </a:p>
          </p:txBody>
        </p:sp>
      </p:grpSp>
    </p:spTree>
    <p:extLst>
      <p:ext uri="{BB962C8B-B14F-4D97-AF65-F5344CB8AC3E}">
        <p14:creationId xmlns:p14="http://schemas.microsoft.com/office/powerpoint/2010/main" val="52154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228541" y="168719"/>
            <a:ext cx="15188303" cy="1583813"/>
          </a:xfrm>
        </p:spPr>
        <p:txBody>
          <a:bodyPr>
            <a:normAutofit fontScale="90000"/>
          </a:bodyPr>
          <a:lstStyle/>
          <a:p>
            <a:pPr>
              <a:spcAft>
                <a:spcPts val="900"/>
              </a:spcAft>
            </a:pPr>
            <a:r>
              <a:rPr lang="en-GB" sz="6000" dirty="0">
                <a:latin typeface="Aptos" panose="020B0004020202020204" pitchFamily="34" charset="0"/>
                <a:cs typeface="Calibri" panose="020F0502020204030204" pitchFamily="34" charset="0"/>
              </a:rPr>
              <a:t>Welche Probleme ergeben sich aus einem Mangel an digitaler Privatsphäre?</a:t>
            </a:r>
          </a:p>
        </p:txBody>
      </p:sp>
      <p:sp>
        <p:nvSpPr>
          <p:cNvPr id="3" name="Content Placeholder 2"/>
          <p:cNvSpPr>
            <a:spLocks noGrp="1"/>
          </p:cNvSpPr>
          <p:nvPr>
            <p:ph idx="1"/>
          </p:nvPr>
        </p:nvSpPr>
        <p:spPr>
          <a:xfrm>
            <a:off x="855085" y="1975670"/>
            <a:ext cx="10936922" cy="7739510"/>
          </a:xfrm>
        </p:spPr>
        <p:txBody>
          <a:bodyPr>
            <a:normAutofit/>
          </a:bodyPr>
          <a:lstStyle/>
          <a:p>
            <a:pPr>
              <a:spcAft>
                <a:spcPts val="900"/>
              </a:spcAft>
            </a:pPr>
            <a:r>
              <a:rPr lang="en-GB" sz="5400" dirty="0">
                <a:latin typeface="Aptos" panose="020B0004020202020204" pitchFamily="34" charset="0"/>
              </a:rPr>
              <a:t>Von Datenschutzverletzungen bis hin zu Online-Bedrohungen ist es wichtig, alle Probleme zu kennen, die es im Internet gibt (Phishing, Ransomware, Malware ...) und </a:t>
            </a:r>
            <a:r>
              <a:rPr lang="en-GB" sz="5400" b="1" dirty="0">
                <a:latin typeface="Aptos" panose="020B0004020202020204" pitchFamily="34" charset="0"/>
              </a:rPr>
              <a:t>uns </a:t>
            </a:r>
            <a:r>
              <a:rPr lang="en-GB" sz="5400" dirty="0">
                <a:latin typeface="Aptos" panose="020B0004020202020204" pitchFamily="34" charset="0"/>
              </a:rPr>
              <a:t>mit Strategien </a:t>
            </a:r>
            <a:r>
              <a:rPr lang="en-GB" sz="5400" b="1" dirty="0">
                <a:latin typeface="Aptos" panose="020B0004020202020204" pitchFamily="34" charset="0"/>
              </a:rPr>
              <a:t>auszustatten</a:t>
            </a:r>
            <a:r>
              <a:rPr lang="en-GB" sz="5400" dirty="0">
                <a:latin typeface="Aptos" panose="020B0004020202020204" pitchFamily="34" charset="0"/>
              </a:rPr>
              <a:t>, um </a:t>
            </a:r>
            <a:r>
              <a:rPr lang="en-GB" sz="5400" b="1" dirty="0">
                <a:latin typeface="Aptos" panose="020B0004020202020204" pitchFamily="34" charset="0"/>
              </a:rPr>
              <a:t>Risiken und Schwachstellen zu mindern </a:t>
            </a:r>
            <a:r>
              <a:rPr lang="en-GB" sz="5400" dirty="0">
                <a:latin typeface="Aptos" panose="020B0004020202020204" pitchFamily="34" charset="0"/>
              </a:rPr>
              <a:t>(Aufklärung, Virenschutz, Anti-Malware usw.)</a:t>
            </a:r>
          </a:p>
          <a:p>
            <a:pPr marL="0" indent="0">
              <a:spcAft>
                <a:spcPts val="900"/>
              </a:spcAft>
              <a:buNone/>
            </a:pPr>
            <a:endParaRPr lang="en-US" sz="54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4" name="Freeform 2">
            <a:extLst>
              <a:ext uri="{FF2B5EF4-FFF2-40B4-BE49-F238E27FC236}">
                <a16:creationId xmlns:a16="http://schemas.microsoft.com/office/drawing/2014/main" id="{19BA0061-A020-1E09-F019-E24EAD319C77}"/>
              </a:ext>
            </a:extLst>
          </p:cNvPr>
          <p:cNvSpPr/>
          <p:nvPr/>
        </p:nvSpPr>
        <p:spPr>
          <a:xfrm>
            <a:off x="11792007" y="3327929"/>
            <a:ext cx="4470607" cy="4131290"/>
          </a:xfrm>
          <a:custGeom>
            <a:avLst/>
            <a:gdLst/>
            <a:ahLst/>
            <a:cxnLst/>
            <a:rect l="l" t="t" r="r" b="b"/>
            <a:pathLst>
              <a:path w="3525775" h="3521368">
                <a:moveTo>
                  <a:pt x="0" y="0"/>
                </a:moveTo>
                <a:lnTo>
                  <a:pt x="3525774" y="0"/>
                </a:lnTo>
                <a:lnTo>
                  <a:pt x="3525774" y="3521367"/>
                </a:lnTo>
                <a:lnTo>
                  <a:pt x="0" y="35213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Tree>
    <p:extLst>
      <p:ext uri="{BB962C8B-B14F-4D97-AF65-F5344CB8AC3E}">
        <p14:creationId xmlns:p14="http://schemas.microsoft.com/office/powerpoint/2010/main" val="327027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1624013"/>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Was sind die Schlüsselelemente des digitalen Datenschutzes?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681035" y="2171700"/>
            <a:ext cx="15773400" cy="6527007"/>
          </a:xfrm>
        </p:spPr>
        <p:txBody>
          <a:bodyPr>
            <a:normAutofit/>
          </a:bodyPr>
          <a:lstStyle/>
          <a:p>
            <a:pPr marL="0" indent="0">
              <a:spcAft>
                <a:spcPts val="900"/>
              </a:spcAft>
              <a:buNone/>
            </a:pPr>
            <a:r>
              <a:rPr lang="en-GB" b="1" dirty="0">
                <a:solidFill>
                  <a:srgbClr val="FFAA5A"/>
                </a:solidFill>
                <a:latin typeface="Aptos" panose="020B0004020202020204" pitchFamily="34" charset="0"/>
              </a:rPr>
              <a:t>A- Personenbezogene Daten</a:t>
            </a:r>
            <a:endParaRPr lang="sk-SK" b="1" dirty="0">
              <a:solidFill>
                <a:srgbClr val="FFAA5A"/>
              </a:solidFill>
              <a:latin typeface="Aptos" panose="020B0004020202020204" pitchFamily="34" charset="0"/>
            </a:endParaRPr>
          </a:p>
          <a:p>
            <a:pPr marL="0" indent="0">
              <a:spcAft>
                <a:spcPts val="900"/>
              </a:spcAft>
              <a:buNone/>
            </a:pPr>
            <a:r>
              <a:rPr lang="en-GB" dirty="0">
                <a:latin typeface="Aptos" panose="020B0004020202020204" pitchFamily="34" charset="0"/>
              </a:rPr>
              <a:t>Jede Information, die sich auf </a:t>
            </a:r>
            <a:r>
              <a:rPr lang="en-GB" b="1" dirty="0">
                <a:latin typeface="Aptos" panose="020B0004020202020204" pitchFamily="34" charset="0"/>
              </a:rPr>
              <a:t>eine identifizierte oder identifizierbare lebende Person </a:t>
            </a:r>
            <a:r>
              <a:rPr lang="en-GB" dirty="0">
                <a:latin typeface="Aptos" panose="020B0004020202020204" pitchFamily="34" charset="0"/>
              </a:rPr>
              <a:t>bezieht. Verschiedene Informationen, die zur Identifizierung einer bestimmten Person führen können, stellen ebenfalls personenbezogene Daten dar, wie z. B. Vorname, Nachname, Wohnort.</a:t>
            </a:r>
            <a:endParaRPr lang="sk-SK" dirty="0">
              <a:latin typeface="Aptos" panose="020B0004020202020204" pitchFamily="34" charset="0"/>
            </a:endParaRPr>
          </a:p>
          <a:p>
            <a:pPr marL="0" indent="0">
              <a:spcAft>
                <a:spcPts val="900"/>
              </a:spcAft>
              <a:buNone/>
            </a:pPr>
            <a:r>
              <a:rPr lang="en-GB" b="1" dirty="0">
                <a:solidFill>
                  <a:srgbClr val="FFAA5A"/>
                </a:solidFill>
                <a:latin typeface="Aptos" panose="020B0004020202020204" pitchFamily="34" charset="0"/>
              </a:rPr>
              <a:t>B- Datensicherheit</a:t>
            </a:r>
          </a:p>
          <a:p>
            <a:pPr marL="0" indent="0">
              <a:spcAft>
                <a:spcPts val="900"/>
              </a:spcAft>
              <a:buNone/>
            </a:pPr>
            <a:r>
              <a:rPr lang="en-GB" dirty="0">
                <a:latin typeface="Aptos" panose="020B0004020202020204" pitchFamily="34" charset="0"/>
              </a:rPr>
              <a:t>Vor allem für Freiberufler und Unternehmen ist die Installation von </a:t>
            </a:r>
            <a:r>
              <a:rPr lang="en-GB" b="1" dirty="0">
                <a:latin typeface="Aptos" panose="020B0004020202020204" pitchFamily="34" charset="0"/>
              </a:rPr>
              <a:t>Sicherheitsprogrammen </a:t>
            </a:r>
            <a:r>
              <a:rPr lang="en-GB" dirty="0">
                <a:latin typeface="Aptos" panose="020B0004020202020204" pitchFamily="34" charset="0"/>
              </a:rPr>
              <a:t>(Antivirenprogramme, persönliche Server ...) zum Schutz vor Datenschutzverletzungen unerlässlich.</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Tree>
    <p:extLst>
      <p:ext uri="{BB962C8B-B14F-4D97-AF65-F5344CB8AC3E}">
        <p14:creationId xmlns:p14="http://schemas.microsoft.com/office/powerpoint/2010/main" val="136176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990600" y="364969"/>
            <a:ext cx="15773400" cy="4778531"/>
          </a:xfrm>
        </p:spPr>
        <p:txBody>
          <a:bodyPr vert="horz" lIns="91440" tIns="45720" rIns="91440" bIns="45720" rtlCol="0" anchor="t">
            <a:normAutofit/>
          </a:bodyPr>
          <a:lstStyle/>
          <a:p>
            <a:pPr marL="0" indent="0">
              <a:spcAft>
                <a:spcPts val="900"/>
              </a:spcAft>
              <a:buNone/>
            </a:pPr>
            <a:r>
              <a:rPr lang="en-GB" sz="4000" b="1" dirty="0">
                <a:solidFill>
                  <a:srgbClr val="FFAA5A"/>
                </a:solidFill>
                <a:latin typeface="Aptos"/>
                <a:ea typeface="Cambria"/>
              </a:rPr>
              <a:t>C- Informierte Zustimmung </a:t>
            </a:r>
          </a:p>
          <a:p>
            <a:pPr>
              <a:spcAft>
                <a:spcPts val="900"/>
              </a:spcAft>
            </a:pPr>
            <a:r>
              <a:rPr lang="en-GB" sz="3200" dirty="0">
                <a:latin typeface="Aptos"/>
                <a:ea typeface="Cambria"/>
              </a:rPr>
              <a:t>Der Einzelne sollte sich der Informationen bewusst sein, die er beim Zugriff auf eine Website bereitstellt. </a:t>
            </a:r>
            <a:endParaRPr lang="sk-SK" sz="3200">
              <a:latin typeface="Aptos"/>
              <a:ea typeface="Cambria"/>
            </a:endParaRPr>
          </a:p>
          <a:p>
            <a:pPr>
              <a:spcAft>
                <a:spcPts val="900"/>
              </a:spcAft>
            </a:pPr>
            <a:r>
              <a:rPr lang="en-GB" sz="3200" dirty="0">
                <a:latin typeface="Aptos"/>
                <a:ea typeface="Cambria"/>
              </a:rPr>
              <a:t>Ein deutliches Beispiel für eine uninformierte Zustimmung kann sich auf bestimmte Kategorien von Cookies beziehen. </a:t>
            </a:r>
            <a:endParaRPr lang="sk-SK" sz="3200">
              <a:latin typeface="Aptos"/>
              <a:ea typeface="Cambria"/>
            </a:endParaRPr>
          </a:p>
          <a:p>
            <a:pPr>
              <a:spcAft>
                <a:spcPts val="900"/>
              </a:spcAft>
            </a:pPr>
            <a:r>
              <a:rPr lang="en-GB" sz="3200" dirty="0">
                <a:latin typeface="Aptos"/>
                <a:ea typeface="Cambria"/>
              </a:rPr>
              <a:t>Man kann jedoch sagen, dass nicht alle Cookies darauf abzielen, in die Privatsphäre der Nutzer einzudringen, aber man kann zwischen drei Arten unterscheiden:</a:t>
            </a:r>
          </a:p>
          <a:p>
            <a:pPr marL="0" indent="0">
              <a:spcAft>
                <a:spcPts val="900"/>
              </a:spcAft>
              <a:buNone/>
            </a:pPr>
            <a:endParaRPr lang="en-GB" sz="4000" dirty="0">
              <a:latin typeface="Aptos" panose="020B0004020202020204" pitchFamily="34" charset="0"/>
            </a:endParaRPr>
          </a:p>
          <a:p>
            <a:pPr marL="0" indent="0">
              <a:spcAft>
                <a:spcPts val="900"/>
              </a:spcAft>
              <a:buNone/>
            </a:pPr>
            <a:endParaRPr lang="en-GB" sz="4000" b="1" dirty="0">
              <a:latin typeface="Aptos" panose="020B0004020202020204" pitchFamily="34" charset="0"/>
            </a:endParaRPr>
          </a:p>
          <a:p>
            <a:pPr marL="0" indent="0">
              <a:spcAft>
                <a:spcPts val="900"/>
              </a:spcAft>
              <a:buNone/>
            </a:pPr>
            <a:endParaRPr lang="en-US" sz="4000" i="0" dirty="0">
              <a:effectLst/>
              <a:latin typeface="Aptos" panose="020B0004020202020204" pitchFamily="34" charset="0"/>
            </a:endParaRPr>
          </a:p>
        </p:txBody>
      </p:sp>
      <p:sp>
        <p:nvSpPr>
          <p:cNvPr id="6" name="Freeform 2">
            <a:extLst>
              <a:ext uri="{FF2B5EF4-FFF2-40B4-BE49-F238E27FC236}">
                <a16:creationId xmlns:a16="http://schemas.microsoft.com/office/drawing/2014/main" id="{A7A29929-3AA0-E387-2B21-86D8EBCC1F01}"/>
              </a:ext>
            </a:extLst>
          </p:cNvPr>
          <p:cNvSpPr/>
          <p:nvPr/>
        </p:nvSpPr>
        <p:spPr>
          <a:xfrm>
            <a:off x="2051390" y="5774382"/>
            <a:ext cx="3289338" cy="3289338"/>
          </a:xfrm>
          <a:custGeom>
            <a:avLst/>
            <a:gdLst/>
            <a:ahLst/>
            <a:cxnLst/>
            <a:rect l="l" t="t" r="r" b="b"/>
            <a:pathLst>
              <a:path w="3289338" h="3289338">
                <a:moveTo>
                  <a:pt x="0" y="0"/>
                </a:moveTo>
                <a:lnTo>
                  <a:pt x="3289338" y="0"/>
                </a:lnTo>
                <a:lnTo>
                  <a:pt x="3289338" y="3289337"/>
                </a:lnTo>
                <a:lnTo>
                  <a:pt x="0" y="32893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5">
            <a:extLst>
              <a:ext uri="{FF2B5EF4-FFF2-40B4-BE49-F238E27FC236}">
                <a16:creationId xmlns:a16="http://schemas.microsoft.com/office/drawing/2014/main" id="{A69C9EE7-C39F-F214-ACAD-255993C87542}"/>
              </a:ext>
            </a:extLst>
          </p:cNvPr>
          <p:cNvSpPr txBox="1"/>
          <p:nvPr/>
        </p:nvSpPr>
        <p:spPr>
          <a:xfrm>
            <a:off x="2268509" y="5171536"/>
            <a:ext cx="2777429" cy="412229"/>
          </a:xfrm>
          <a:prstGeom prst="rect">
            <a:avLst/>
          </a:prstGeom>
        </p:spPr>
        <p:txBody>
          <a:bodyPr wrap="square" lIns="0" tIns="0" rIns="0" bIns="0" rtlCol="0" anchor="t">
            <a:spAutoFit/>
          </a:bodyPr>
          <a:lstStyle/>
          <a:p>
            <a:pPr algn="ctr">
              <a:lnSpc>
                <a:spcPts val="3359"/>
              </a:lnSpc>
              <a:spcBef>
                <a:spcPct val="0"/>
              </a:spcBef>
            </a:pPr>
            <a:r>
              <a:rPr lang="en-US" sz="2400" b="1" dirty="0">
                <a:solidFill>
                  <a:srgbClr val="000000"/>
                </a:solidFill>
                <a:latin typeface="Aptos" panose="020B0004020202020204" pitchFamily="34" charset="0"/>
                <a:ea typeface="Canva Sans Bold"/>
                <a:cs typeface="Canva Sans Bold"/>
                <a:sym typeface="Canva Sans Bold"/>
              </a:rPr>
              <a:t>Technische Cookies</a:t>
            </a:r>
          </a:p>
        </p:txBody>
      </p:sp>
      <p:sp>
        <p:nvSpPr>
          <p:cNvPr id="8" name="TextBox 6">
            <a:extLst>
              <a:ext uri="{FF2B5EF4-FFF2-40B4-BE49-F238E27FC236}">
                <a16:creationId xmlns:a16="http://schemas.microsoft.com/office/drawing/2014/main" id="{E5B944DB-21E0-37DC-37C7-CCC96B71E01D}"/>
              </a:ext>
            </a:extLst>
          </p:cNvPr>
          <p:cNvSpPr txBox="1"/>
          <p:nvPr/>
        </p:nvSpPr>
        <p:spPr>
          <a:xfrm>
            <a:off x="7435413" y="4984472"/>
            <a:ext cx="2777430" cy="412229"/>
          </a:xfrm>
          <a:prstGeom prst="rect">
            <a:avLst/>
          </a:prstGeom>
        </p:spPr>
        <p:txBody>
          <a:bodyPr lIns="0" tIns="0" rIns="0" bIns="0" rtlCol="0" anchor="t">
            <a:spAutoFit/>
          </a:bodyPr>
          <a:lstStyle/>
          <a:p>
            <a:pPr algn="ctr">
              <a:lnSpc>
                <a:spcPts val="3359"/>
              </a:lnSpc>
              <a:spcBef>
                <a:spcPct val="0"/>
              </a:spcBef>
            </a:pPr>
            <a:r>
              <a:rPr lang="en-US" sz="2400" b="1" dirty="0">
                <a:solidFill>
                  <a:srgbClr val="000000"/>
                </a:solidFill>
                <a:latin typeface="Aptos" panose="020B0004020202020204" pitchFamily="34" charset="0"/>
                <a:ea typeface="Canva Sans Bold"/>
                <a:cs typeface="Canva Sans Bold"/>
                <a:sym typeface="Canva Sans Bold"/>
              </a:rPr>
              <a:t>Analytische Cookies </a:t>
            </a:r>
          </a:p>
        </p:txBody>
      </p:sp>
      <p:sp>
        <p:nvSpPr>
          <p:cNvPr id="9" name="TextBox 7">
            <a:extLst>
              <a:ext uri="{FF2B5EF4-FFF2-40B4-BE49-F238E27FC236}">
                <a16:creationId xmlns:a16="http://schemas.microsoft.com/office/drawing/2014/main" id="{BAF08F28-D043-F14B-C28A-9FB97F310517}"/>
              </a:ext>
            </a:extLst>
          </p:cNvPr>
          <p:cNvSpPr txBox="1"/>
          <p:nvPr/>
        </p:nvSpPr>
        <p:spPr>
          <a:xfrm>
            <a:off x="12751116" y="4946997"/>
            <a:ext cx="2475905" cy="412229"/>
          </a:xfrm>
          <a:prstGeom prst="rect">
            <a:avLst/>
          </a:prstGeom>
        </p:spPr>
        <p:txBody>
          <a:bodyPr lIns="0" tIns="0" rIns="0" bIns="0" rtlCol="0" anchor="t">
            <a:spAutoFit/>
          </a:bodyPr>
          <a:lstStyle/>
          <a:p>
            <a:pPr algn="ctr">
              <a:lnSpc>
                <a:spcPts val="3359"/>
              </a:lnSpc>
              <a:spcBef>
                <a:spcPct val="0"/>
              </a:spcBef>
            </a:pPr>
            <a:r>
              <a:rPr lang="en-US" sz="2399" b="1">
                <a:solidFill>
                  <a:srgbClr val="000000"/>
                </a:solidFill>
                <a:latin typeface="Aptos" panose="020B0004020202020204" pitchFamily="34" charset="0"/>
                <a:ea typeface="Canva Sans Bold"/>
                <a:cs typeface="Canva Sans Bold"/>
                <a:sym typeface="Canva Sans Bold"/>
              </a:rPr>
              <a:t>Profilierungs-Cookies</a:t>
            </a:r>
          </a:p>
        </p:txBody>
      </p:sp>
      <p:sp>
        <p:nvSpPr>
          <p:cNvPr id="10" name="TextBox 8">
            <a:extLst>
              <a:ext uri="{FF2B5EF4-FFF2-40B4-BE49-F238E27FC236}">
                <a16:creationId xmlns:a16="http://schemas.microsoft.com/office/drawing/2014/main" id="{1B61D361-1B0E-B3EA-D3CE-945AF1A0F020}"/>
              </a:ext>
            </a:extLst>
          </p:cNvPr>
          <p:cNvSpPr txBox="1"/>
          <p:nvPr/>
        </p:nvSpPr>
        <p:spPr>
          <a:xfrm>
            <a:off x="2345334" y="6085397"/>
            <a:ext cx="2765386" cy="2578142"/>
          </a:xfrm>
          <a:prstGeom prst="rect">
            <a:avLst/>
          </a:prstGeom>
        </p:spPr>
        <p:txBody>
          <a:bodyPr lIns="0" tIns="0" rIns="0" bIns="0" rtlCol="0" anchor="t">
            <a:spAutoFit/>
          </a:bodyPr>
          <a:lstStyle/>
          <a:p>
            <a:pPr algn="ctr">
              <a:lnSpc>
                <a:spcPts val="3359"/>
              </a:lnSpc>
              <a:spcBef>
                <a:spcPct val="0"/>
              </a:spcBef>
            </a:pPr>
            <a:r>
              <a:rPr lang="en-US" sz="2000" b="1" dirty="0">
                <a:solidFill>
                  <a:srgbClr val="000000"/>
                </a:solidFill>
                <a:latin typeface="Aptos"/>
                <a:ea typeface="Canva Sans Bold"/>
                <a:cs typeface="Canva Sans Bold"/>
                <a:sym typeface="Canva Sans Bold"/>
              </a:rPr>
              <a:t>Sie ermöglichen das ordnungsgemäße Funktionieren einer Website, wie es bei E-Commerce-Websites der Fall ist.</a:t>
            </a:r>
            <a:endParaRPr lang="en-US" sz="2000" b="1" dirty="0">
              <a:solidFill>
                <a:srgbClr val="000000"/>
              </a:solidFill>
              <a:latin typeface="Aptos"/>
              <a:ea typeface="Canva Sans Bold"/>
              <a:cs typeface="Canva Sans Bold"/>
            </a:endParaRPr>
          </a:p>
        </p:txBody>
      </p:sp>
      <p:sp>
        <p:nvSpPr>
          <p:cNvPr id="11" name="Freeform 9">
            <a:extLst>
              <a:ext uri="{FF2B5EF4-FFF2-40B4-BE49-F238E27FC236}">
                <a16:creationId xmlns:a16="http://schemas.microsoft.com/office/drawing/2014/main" id="{0B2B6EE5-925B-E25F-5123-57A87C582BB3}"/>
              </a:ext>
            </a:extLst>
          </p:cNvPr>
          <p:cNvSpPr/>
          <p:nvPr/>
        </p:nvSpPr>
        <p:spPr>
          <a:xfrm>
            <a:off x="7194393" y="5795490"/>
            <a:ext cx="3247122" cy="3247122"/>
          </a:xfrm>
          <a:custGeom>
            <a:avLst/>
            <a:gdLst/>
            <a:ahLst/>
            <a:cxnLst/>
            <a:rect l="l" t="t" r="r" b="b"/>
            <a:pathLst>
              <a:path w="3247122" h="3247122">
                <a:moveTo>
                  <a:pt x="0" y="0"/>
                </a:moveTo>
                <a:lnTo>
                  <a:pt x="3247122" y="0"/>
                </a:lnTo>
                <a:lnTo>
                  <a:pt x="3247122" y="3247122"/>
                </a:lnTo>
                <a:lnTo>
                  <a:pt x="0" y="32471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0">
            <a:extLst>
              <a:ext uri="{FF2B5EF4-FFF2-40B4-BE49-F238E27FC236}">
                <a16:creationId xmlns:a16="http://schemas.microsoft.com/office/drawing/2014/main" id="{A4E7F783-CEC5-6C1B-5856-5B2A8BD982BA}"/>
              </a:ext>
            </a:extLst>
          </p:cNvPr>
          <p:cNvSpPr/>
          <p:nvPr/>
        </p:nvSpPr>
        <p:spPr>
          <a:xfrm>
            <a:off x="12344400" y="5795490"/>
            <a:ext cx="3289338" cy="3289338"/>
          </a:xfrm>
          <a:custGeom>
            <a:avLst/>
            <a:gdLst/>
            <a:ahLst/>
            <a:cxnLst/>
            <a:rect l="l" t="t" r="r" b="b"/>
            <a:pathLst>
              <a:path w="3289338" h="3289338">
                <a:moveTo>
                  <a:pt x="0" y="0"/>
                </a:moveTo>
                <a:lnTo>
                  <a:pt x="3289338" y="0"/>
                </a:lnTo>
                <a:lnTo>
                  <a:pt x="3289338" y="3289337"/>
                </a:lnTo>
                <a:lnTo>
                  <a:pt x="0" y="32893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1">
            <a:extLst>
              <a:ext uri="{FF2B5EF4-FFF2-40B4-BE49-F238E27FC236}">
                <a16:creationId xmlns:a16="http://schemas.microsoft.com/office/drawing/2014/main" id="{280243E7-3E15-A5EC-E760-6D8A1C8CD494}"/>
              </a:ext>
            </a:extLst>
          </p:cNvPr>
          <p:cNvSpPr txBox="1"/>
          <p:nvPr/>
        </p:nvSpPr>
        <p:spPr>
          <a:xfrm>
            <a:off x="7252659" y="6042766"/>
            <a:ext cx="3140969" cy="2217210"/>
          </a:xfrm>
          <a:prstGeom prst="rect">
            <a:avLst/>
          </a:prstGeom>
        </p:spPr>
        <p:txBody>
          <a:bodyPr lIns="0" tIns="0" rIns="0" bIns="0" rtlCol="0" anchor="t">
            <a:spAutoFit/>
          </a:bodyPr>
          <a:lstStyle/>
          <a:p>
            <a:pPr algn="ctr">
              <a:lnSpc>
                <a:spcPts val="3499"/>
              </a:lnSpc>
              <a:spcBef>
                <a:spcPct val="0"/>
              </a:spcBef>
            </a:pPr>
            <a:r>
              <a:rPr lang="en-US" sz="2400" b="1" dirty="0">
                <a:solidFill>
                  <a:srgbClr val="000000"/>
                </a:solidFill>
                <a:latin typeface="Aptos"/>
                <a:ea typeface="Canva Sans Bold"/>
                <a:cs typeface="Canva Sans Bold"/>
                <a:sym typeface="Canva Sans Bold"/>
              </a:rPr>
              <a:t> Sie liefern dem Betreiber rein statistische Daten, z. B. wie viele Besucher die Website hat.</a:t>
            </a:r>
            <a:endParaRPr lang="en-US" sz="2400" b="1" dirty="0">
              <a:solidFill>
                <a:srgbClr val="000000"/>
              </a:solidFill>
              <a:latin typeface="Aptos"/>
              <a:ea typeface="Canva Sans Bold"/>
              <a:cs typeface="Canva Sans Bold"/>
            </a:endParaRPr>
          </a:p>
        </p:txBody>
      </p:sp>
      <p:sp>
        <p:nvSpPr>
          <p:cNvPr id="14" name="TextBox 12">
            <a:extLst>
              <a:ext uri="{FF2B5EF4-FFF2-40B4-BE49-F238E27FC236}">
                <a16:creationId xmlns:a16="http://schemas.microsoft.com/office/drawing/2014/main" id="{8D21FEA4-D800-B0B5-3104-A5166080511E}"/>
              </a:ext>
            </a:extLst>
          </p:cNvPr>
          <p:cNvSpPr txBox="1"/>
          <p:nvPr/>
        </p:nvSpPr>
        <p:spPr>
          <a:xfrm>
            <a:off x="12421430" y="5993830"/>
            <a:ext cx="3273316" cy="3093604"/>
          </a:xfrm>
          <a:prstGeom prst="rect">
            <a:avLst/>
          </a:prstGeom>
        </p:spPr>
        <p:txBody>
          <a:bodyPr lIns="0" tIns="0" rIns="0" bIns="0" rtlCol="0" anchor="t">
            <a:spAutoFit/>
          </a:bodyPr>
          <a:lstStyle/>
          <a:p>
            <a:pPr algn="ctr">
              <a:lnSpc>
                <a:spcPts val="3499"/>
              </a:lnSpc>
              <a:spcBef>
                <a:spcPct val="0"/>
              </a:spcBef>
            </a:pPr>
            <a:r>
              <a:rPr lang="en-US" b="1" dirty="0">
                <a:solidFill>
                  <a:srgbClr val="000000"/>
                </a:solidFill>
                <a:latin typeface="Aptos"/>
                <a:ea typeface="Canva Sans Bold"/>
                <a:cs typeface="Canva Sans Bold"/>
                <a:sym typeface="Canva Sans Bold"/>
              </a:rPr>
              <a:t>Sie werden zur Erstellung von Nutzerprofilen für kommerzielle Zwecke verwendet, wobei diese Kategorie bei unsachgemäßer Verwendung problematisch sein kann.</a:t>
            </a:r>
            <a:endParaRPr lang="en-US" b="1" dirty="0">
              <a:solidFill>
                <a:srgbClr val="000000"/>
              </a:solidFill>
              <a:latin typeface="Aptos"/>
              <a:ea typeface="Canva Sans Bold"/>
              <a:cs typeface="Canva Sans Bold"/>
            </a:endParaRPr>
          </a:p>
        </p:txBody>
      </p:sp>
    </p:spTree>
    <p:extLst>
      <p:ext uri="{BB962C8B-B14F-4D97-AF65-F5344CB8AC3E}">
        <p14:creationId xmlns:p14="http://schemas.microsoft.com/office/powerpoint/2010/main" val="265233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28600" y="265508"/>
            <a:ext cx="16725900" cy="1243013"/>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Was sind die wichtigsten Elemente des digitalen Datenschutzes?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905000" y="5486263"/>
            <a:ext cx="15773400" cy="4288476"/>
          </a:xfrm>
        </p:spPr>
        <p:txBody>
          <a:bodyPr vert="horz" lIns="91440" tIns="45720" rIns="91440" bIns="45720" rtlCol="0" anchor="t">
            <a:noAutofit/>
          </a:bodyPr>
          <a:lstStyle/>
          <a:p>
            <a:pPr>
              <a:spcAft>
                <a:spcPts val="900"/>
              </a:spcAft>
            </a:pPr>
            <a:r>
              <a:rPr lang="en-GB" sz="2800" dirty="0">
                <a:latin typeface="Aptos"/>
                <a:ea typeface="Cambria"/>
              </a:rPr>
              <a:t>Wenn Sie eine Website besuchen, erstellt der Server der Website </a:t>
            </a:r>
            <a:r>
              <a:rPr lang="en-GB" sz="2800" b="1" dirty="0">
                <a:latin typeface="Aptos"/>
                <a:ea typeface="Cambria"/>
              </a:rPr>
              <a:t>Daten </a:t>
            </a:r>
            <a:r>
              <a:rPr lang="en-GB" sz="2800" dirty="0">
                <a:latin typeface="Aptos"/>
                <a:ea typeface="Cambria"/>
              </a:rPr>
              <a:t>über Sie, die auf Ihrem Computer </a:t>
            </a:r>
            <a:r>
              <a:rPr lang="en-GB" sz="2800" b="1" dirty="0">
                <a:latin typeface="Aptos"/>
                <a:ea typeface="Cambria"/>
              </a:rPr>
              <a:t>gespeichert werden</a:t>
            </a:r>
            <a:r>
              <a:rPr lang="en-GB" sz="2800" dirty="0">
                <a:latin typeface="Aptos"/>
                <a:ea typeface="Cambria"/>
              </a:rPr>
              <a:t>. Diese Daten können Kontoinformationen, den Inhalt Ihres Warenkorbs, die von Ihnen besuchten Seiten oder sogar die von Ihnen auf einer E-Commerce-Website angesehenen Artikel enthalten. </a:t>
            </a:r>
            <a:endParaRPr lang="sk-SK" sz="2800">
              <a:latin typeface="Aptos"/>
              <a:ea typeface="Cambria"/>
            </a:endParaRPr>
          </a:p>
          <a:p>
            <a:pPr>
              <a:spcAft>
                <a:spcPts val="900"/>
              </a:spcAft>
            </a:pPr>
            <a:r>
              <a:rPr lang="en-GB" sz="2800" dirty="0">
                <a:latin typeface="Aptos"/>
                <a:ea typeface="Cambria"/>
              </a:rPr>
              <a:t>Wenn Sie diese Website das nächste Mal besuchen, </a:t>
            </a:r>
            <a:r>
              <a:rPr lang="en-GB" sz="2800" b="1" dirty="0">
                <a:latin typeface="Aptos"/>
                <a:ea typeface="Cambria"/>
              </a:rPr>
              <a:t>sendet </a:t>
            </a:r>
            <a:r>
              <a:rPr lang="en-GB" sz="2800" dirty="0">
                <a:latin typeface="Aptos"/>
                <a:ea typeface="Cambria"/>
              </a:rPr>
              <a:t>Ihr Browser </a:t>
            </a:r>
            <a:r>
              <a:rPr lang="en-GB" sz="2800" b="1" dirty="0">
                <a:latin typeface="Aptos"/>
                <a:ea typeface="Cambria"/>
              </a:rPr>
              <a:t>Informationen über Ihren letzten Besuch an den Server</a:t>
            </a:r>
            <a:r>
              <a:rPr lang="en-GB" sz="2800" dirty="0">
                <a:latin typeface="Aptos"/>
                <a:ea typeface="Cambria"/>
              </a:rPr>
              <a:t>. </a:t>
            </a:r>
            <a:endParaRPr lang="sk-SK" sz="2800">
              <a:latin typeface="Aptos"/>
              <a:ea typeface="Cambria"/>
            </a:endParaRPr>
          </a:p>
          <a:p>
            <a:pPr>
              <a:spcAft>
                <a:spcPts val="900"/>
              </a:spcAft>
            </a:pPr>
            <a:r>
              <a:rPr lang="en-GB" sz="2800" dirty="0">
                <a:latin typeface="Aptos"/>
                <a:ea typeface="Cambria"/>
              </a:rPr>
              <a:t>Dies hilft der Website, sich an </a:t>
            </a:r>
            <a:r>
              <a:rPr lang="en-GB" sz="2800" b="1" dirty="0">
                <a:latin typeface="Aptos"/>
                <a:ea typeface="Cambria"/>
              </a:rPr>
              <a:t>Details über Sie </a:t>
            </a:r>
            <a:r>
              <a:rPr lang="en-GB" sz="2800" dirty="0">
                <a:latin typeface="Aptos"/>
                <a:ea typeface="Cambria"/>
              </a:rPr>
              <a:t>zu erinnern und </a:t>
            </a:r>
            <a:r>
              <a:rPr lang="en-GB" sz="2800" b="1" dirty="0">
                <a:latin typeface="Aptos"/>
                <a:ea typeface="Cambria"/>
              </a:rPr>
              <a:t>Ihnen ein besseres Erlebnis zu bieten</a:t>
            </a:r>
            <a:r>
              <a:rPr lang="en-GB" sz="2800" dirty="0">
                <a:latin typeface="Aptos"/>
                <a:ea typeface="Cambria"/>
              </a:rPr>
              <a:t>.</a:t>
            </a:r>
          </a:p>
          <a:p>
            <a:pPr>
              <a:spcAft>
                <a:spcPts val="900"/>
              </a:spcAft>
            </a:pPr>
            <a:endParaRPr lang="en-GB" sz="2800" dirty="0">
              <a:latin typeface="Aptos" panose="020B0004020202020204" pitchFamily="34" charset="0"/>
            </a:endParaRPr>
          </a:p>
          <a:p>
            <a:pPr marL="0" indent="0">
              <a:spcAft>
                <a:spcPts val="900"/>
              </a:spcAft>
              <a:buNone/>
            </a:pPr>
            <a:endParaRPr lang="en-GB" sz="2800" dirty="0">
              <a:latin typeface="Aptos" panose="020B0004020202020204" pitchFamily="34" charset="0"/>
            </a:endParaRPr>
          </a:p>
          <a:p>
            <a:pPr marL="0" indent="0">
              <a:spcAft>
                <a:spcPts val="900"/>
              </a:spcAft>
              <a:buNone/>
            </a:pPr>
            <a:endParaRPr lang="en-GB" sz="2800" b="1" dirty="0">
              <a:latin typeface="Aptos" panose="020B0004020202020204" pitchFamily="34" charset="0"/>
            </a:endParaRPr>
          </a:p>
          <a:p>
            <a:pPr marL="0" indent="0">
              <a:spcAft>
                <a:spcPts val="900"/>
              </a:spcAft>
              <a:buNone/>
            </a:pPr>
            <a:endParaRPr lang="en-US" sz="2800" i="0" dirty="0">
              <a:effectLst/>
              <a:latin typeface="Aptos" panose="020B0004020202020204" pitchFamily="34" charset="0"/>
            </a:endParaRPr>
          </a:p>
        </p:txBody>
      </p:sp>
      <p:sp>
        <p:nvSpPr>
          <p:cNvPr id="5" name="Freeform 2">
            <a:extLst>
              <a:ext uri="{FF2B5EF4-FFF2-40B4-BE49-F238E27FC236}">
                <a16:creationId xmlns:a16="http://schemas.microsoft.com/office/drawing/2014/main" id="{11D94309-5200-1F79-45A7-88A7D7B58ED0}"/>
              </a:ext>
            </a:extLst>
          </p:cNvPr>
          <p:cNvSpPr/>
          <p:nvPr/>
        </p:nvSpPr>
        <p:spPr>
          <a:xfrm>
            <a:off x="4572577" y="1637379"/>
            <a:ext cx="7965638" cy="3793635"/>
          </a:xfrm>
          <a:custGeom>
            <a:avLst/>
            <a:gdLst/>
            <a:ahLst/>
            <a:cxnLst/>
            <a:rect l="l" t="t" r="r" b="b"/>
            <a:pathLst>
              <a:path w="7965638" h="3793635">
                <a:moveTo>
                  <a:pt x="0" y="0"/>
                </a:moveTo>
                <a:lnTo>
                  <a:pt x="7965638" y="0"/>
                </a:lnTo>
                <a:lnTo>
                  <a:pt x="7965638" y="3793635"/>
                </a:lnTo>
                <a:lnTo>
                  <a:pt x="0" y="3793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4">
            <a:extLst>
              <a:ext uri="{FF2B5EF4-FFF2-40B4-BE49-F238E27FC236}">
                <a16:creationId xmlns:a16="http://schemas.microsoft.com/office/drawing/2014/main" id="{34881F9E-D1ED-27B4-A45A-87DE4D7928A8}"/>
              </a:ext>
            </a:extLst>
          </p:cNvPr>
          <p:cNvSpPr txBox="1"/>
          <p:nvPr/>
        </p:nvSpPr>
        <p:spPr>
          <a:xfrm>
            <a:off x="5417368" y="2177841"/>
            <a:ext cx="6257935" cy="2718758"/>
          </a:xfrm>
          <a:prstGeom prst="rect">
            <a:avLst/>
          </a:prstGeom>
        </p:spPr>
        <p:txBody>
          <a:bodyPr lIns="0" tIns="0" rIns="0" bIns="0" rtlCol="0" anchor="t">
            <a:spAutoFit/>
          </a:bodyPr>
          <a:lstStyle/>
          <a:p>
            <a:pPr algn="ctr">
              <a:lnSpc>
                <a:spcPts val="4339"/>
              </a:lnSpc>
              <a:spcBef>
                <a:spcPct val="0"/>
              </a:spcBef>
            </a:pPr>
            <a:r>
              <a:rPr lang="en-US" sz="2800" b="1" dirty="0">
                <a:solidFill>
                  <a:srgbClr val="FFAD60"/>
                </a:solidFill>
                <a:latin typeface="Aptos"/>
                <a:ea typeface="Inter Bold Italics"/>
                <a:cs typeface="Inter Bold Italics"/>
                <a:sym typeface="Inter Bold Italics"/>
              </a:rPr>
              <a:t>Web-Cookies sind kleine Textdateien, die Daten enthalten, die im Browser-Ordner auf der Festplatte Ihres Computers gespeichert werden, wenn Sie eine Website besuchen. </a:t>
            </a:r>
            <a:endParaRPr lang="en-US" sz="2800" b="1" dirty="0">
              <a:solidFill>
                <a:srgbClr val="FFAD60"/>
              </a:solidFill>
              <a:latin typeface="Aptos"/>
              <a:ea typeface="Inter Bold Italics"/>
              <a:cs typeface="Inter Bold Italics"/>
            </a:endParaRPr>
          </a:p>
        </p:txBody>
      </p:sp>
    </p:spTree>
    <p:extLst>
      <p:ext uri="{BB962C8B-B14F-4D97-AF65-F5344CB8AC3E}">
        <p14:creationId xmlns:p14="http://schemas.microsoft.com/office/powerpoint/2010/main" val="294660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1- Was sind technische Cookies?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2438400"/>
          </a:xfrm>
        </p:spPr>
        <p:txBody>
          <a:bodyPr>
            <a:normAutofit lnSpcReduction="10000"/>
          </a:bodyPr>
          <a:lstStyle/>
          <a:p>
            <a:pPr marL="0" indent="0" algn="just">
              <a:spcAft>
                <a:spcPts val="900"/>
              </a:spcAft>
              <a:buNone/>
            </a:pPr>
            <a:r>
              <a:rPr lang="en-GB" b="1" dirty="0">
                <a:latin typeface="Aptos" panose="020B0004020202020204" pitchFamily="34" charset="0"/>
              </a:rPr>
              <a:t>Alle Cookies</a:t>
            </a:r>
            <a:r>
              <a:rPr lang="en-GB" dirty="0">
                <a:latin typeface="Aptos" panose="020B0004020202020204" pitchFamily="34" charset="0"/>
              </a:rPr>
              <a:t>, die einzig und allein dem </a:t>
            </a:r>
            <a:r>
              <a:rPr lang="en-GB" b="1" dirty="0">
                <a:latin typeface="Aptos" panose="020B0004020202020204" pitchFamily="34" charset="0"/>
              </a:rPr>
              <a:t>Betrieb einer Website oder der Erhebung von Statistiken </a:t>
            </a:r>
            <a:r>
              <a:rPr lang="en-GB" dirty="0">
                <a:latin typeface="Aptos" panose="020B0004020202020204" pitchFamily="34" charset="0"/>
              </a:rPr>
              <a:t>dienen, können, sofern sie </a:t>
            </a:r>
            <a:r>
              <a:rPr lang="en-GB" b="1" dirty="0">
                <a:latin typeface="Aptos" panose="020B0004020202020204" pitchFamily="34" charset="0"/>
              </a:rPr>
              <a:t>anonym </a:t>
            </a:r>
            <a:r>
              <a:rPr lang="en-GB" dirty="0">
                <a:latin typeface="Aptos" panose="020B0004020202020204" pitchFamily="34" charset="0"/>
              </a:rPr>
              <a:t>und </a:t>
            </a:r>
            <a:r>
              <a:rPr lang="en-GB" b="1" dirty="0">
                <a:latin typeface="Aptos" panose="020B0004020202020204" pitchFamily="34" charset="0"/>
              </a:rPr>
              <a:t>aggregiert </a:t>
            </a:r>
            <a:r>
              <a:rPr lang="en-GB" dirty="0">
                <a:latin typeface="Aptos" panose="020B0004020202020204" pitchFamily="34" charset="0"/>
              </a:rPr>
              <a:t>sind, mit nahezu absoluter Sicherheit als technisch angesehen werden.</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grpSp>
        <p:nvGrpSpPr>
          <p:cNvPr id="4" name="Group 2">
            <a:extLst>
              <a:ext uri="{FF2B5EF4-FFF2-40B4-BE49-F238E27FC236}">
                <a16:creationId xmlns:a16="http://schemas.microsoft.com/office/drawing/2014/main" id="{7EDE3F2A-D92C-2F6A-7547-5C3ACE975227}"/>
              </a:ext>
            </a:extLst>
          </p:cNvPr>
          <p:cNvGrpSpPr/>
          <p:nvPr/>
        </p:nvGrpSpPr>
        <p:grpSpPr>
          <a:xfrm>
            <a:off x="1246751" y="4281765"/>
            <a:ext cx="4573024" cy="4573024"/>
            <a:chOff x="0" y="0"/>
            <a:chExt cx="812800" cy="812800"/>
          </a:xfrm>
          <a:solidFill>
            <a:srgbClr val="FFAA5A"/>
          </a:solidFill>
        </p:grpSpPr>
        <p:sp>
          <p:nvSpPr>
            <p:cNvPr id="5" name="Freeform 3">
              <a:extLst>
                <a:ext uri="{FF2B5EF4-FFF2-40B4-BE49-F238E27FC236}">
                  <a16:creationId xmlns:a16="http://schemas.microsoft.com/office/drawing/2014/main" id="{50C03620-52F1-C6D7-A484-0BD3BE0579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6" name="TextBox 4">
              <a:extLst>
                <a:ext uri="{FF2B5EF4-FFF2-40B4-BE49-F238E27FC236}">
                  <a16:creationId xmlns:a16="http://schemas.microsoft.com/office/drawing/2014/main" id="{F97527F8-19B9-19A3-E658-1FCD8D38333D}"/>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7" name="TextBox 7">
            <a:extLst>
              <a:ext uri="{FF2B5EF4-FFF2-40B4-BE49-F238E27FC236}">
                <a16:creationId xmlns:a16="http://schemas.microsoft.com/office/drawing/2014/main" id="{DE5265AB-9902-7BEE-45BB-3FDE981BB176}"/>
              </a:ext>
            </a:extLst>
          </p:cNvPr>
          <p:cNvSpPr txBox="1"/>
          <p:nvPr/>
        </p:nvSpPr>
        <p:spPr>
          <a:xfrm>
            <a:off x="1732274" y="5075755"/>
            <a:ext cx="3565874" cy="3464346"/>
          </a:xfrm>
          <a:prstGeom prst="rect">
            <a:avLst/>
          </a:prstGeom>
        </p:spPr>
        <p:txBody>
          <a:bodyPr lIns="0" tIns="0" rIns="0" bIns="0" rtlCol="0" anchor="t">
            <a:spAutoFit/>
          </a:bodyPr>
          <a:lstStyle/>
          <a:p>
            <a:pPr algn="ctr">
              <a:lnSpc>
                <a:spcPts val="3359"/>
              </a:lnSpc>
              <a:spcBef>
                <a:spcPct val="0"/>
              </a:spcBef>
            </a:pPr>
            <a:r>
              <a:rPr lang="en-US" sz="2400" dirty="0">
                <a:solidFill>
                  <a:srgbClr val="000000"/>
                </a:solidFill>
                <a:latin typeface="Aptos"/>
                <a:ea typeface="Canva Sans Italics"/>
                <a:cs typeface="Canva Sans Italics"/>
                <a:sym typeface="Canva Sans Italics"/>
              </a:rPr>
              <a:t>Diejenigen, die es Nutzern ermöglichen, von einer Website erkannt zu werden und auf ihr Profil zuzugreifen, ohne jedes Mal einen Benutzernamen und ein Passwort eingeben zu müssen.</a:t>
            </a:r>
            <a:endParaRPr lang="en-US" sz="2400" dirty="0">
              <a:solidFill>
                <a:srgbClr val="000000"/>
              </a:solidFill>
              <a:latin typeface="Aptos"/>
              <a:ea typeface="Canva Sans Italics"/>
              <a:cs typeface="Canva Sans Italics"/>
            </a:endParaRPr>
          </a:p>
        </p:txBody>
      </p:sp>
      <p:grpSp>
        <p:nvGrpSpPr>
          <p:cNvPr id="8" name="Group 8">
            <a:extLst>
              <a:ext uri="{FF2B5EF4-FFF2-40B4-BE49-F238E27FC236}">
                <a16:creationId xmlns:a16="http://schemas.microsoft.com/office/drawing/2014/main" id="{E7A87E88-558A-DEBA-3170-F367BD15EE37}"/>
              </a:ext>
            </a:extLst>
          </p:cNvPr>
          <p:cNvGrpSpPr/>
          <p:nvPr/>
        </p:nvGrpSpPr>
        <p:grpSpPr>
          <a:xfrm>
            <a:off x="7391400" y="4267721"/>
            <a:ext cx="4569016" cy="4569016"/>
            <a:chOff x="0" y="0"/>
            <a:chExt cx="812800" cy="812800"/>
          </a:xfrm>
          <a:solidFill>
            <a:srgbClr val="FFAA5A"/>
          </a:solidFill>
        </p:grpSpPr>
        <p:sp>
          <p:nvSpPr>
            <p:cNvPr id="9" name="Freeform 9">
              <a:extLst>
                <a:ext uri="{FF2B5EF4-FFF2-40B4-BE49-F238E27FC236}">
                  <a16:creationId xmlns:a16="http://schemas.microsoft.com/office/drawing/2014/main" id="{F99589B4-151C-F290-42B3-ED4360F4D6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0" name="TextBox 10">
              <a:extLst>
                <a:ext uri="{FF2B5EF4-FFF2-40B4-BE49-F238E27FC236}">
                  <a16:creationId xmlns:a16="http://schemas.microsoft.com/office/drawing/2014/main" id="{697E7B12-0717-B73E-889A-45A26D28D011}"/>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grpSp>
        <p:nvGrpSpPr>
          <p:cNvPr id="11" name="Group 11">
            <a:extLst>
              <a:ext uri="{FF2B5EF4-FFF2-40B4-BE49-F238E27FC236}">
                <a16:creationId xmlns:a16="http://schemas.microsoft.com/office/drawing/2014/main" id="{19F285D8-7337-7036-1FE0-1468AEECE8BF}"/>
              </a:ext>
            </a:extLst>
          </p:cNvPr>
          <p:cNvGrpSpPr/>
          <p:nvPr/>
        </p:nvGrpSpPr>
        <p:grpSpPr>
          <a:xfrm>
            <a:off x="13532042" y="4299818"/>
            <a:ext cx="4536919" cy="4536919"/>
            <a:chOff x="0" y="0"/>
            <a:chExt cx="812800" cy="812800"/>
          </a:xfrm>
          <a:solidFill>
            <a:srgbClr val="FFAA5A"/>
          </a:solidFill>
        </p:grpSpPr>
        <p:sp>
          <p:nvSpPr>
            <p:cNvPr id="12" name="Freeform 12">
              <a:extLst>
                <a:ext uri="{FF2B5EF4-FFF2-40B4-BE49-F238E27FC236}">
                  <a16:creationId xmlns:a16="http://schemas.microsoft.com/office/drawing/2014/main" id="{45D273C3-753E-0FC3-3E2A-AA2B524EF1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3" name="TextBox 13">
              <a:extLst>
                <a:ext uri="{FF2B5EF4-FFF2-40B4-BE49-F238E27FC236}">
                  <a16:creationId xmlns:a16="http://schemas.microsoft.com/office/drawing/2014/main" id="{CF9B2407-CDDF-F594-E903-F6F50B23CD92}"/>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14" name="TextBox 14">
            <a:extLst>
              <a:ext uri="{FF2B5EF4-FFF2-40B4-BE49-F238E27FC236}">
                <a16:creationId xmlns:a16="http://schemas.microsoft.com/office/drawing/2014/main" id="{9AE6FFFC-85DD-A105-160C-8B5202594B3F}"/>
              </a:ext>
            </a:extLst>
          </p:cNvPr>
          <p:cNvSpPr txBox="1"/>
          <p:nvPr/>
        </p:nvSpPr>
        <p:spPr>
          <a:xfrm>
            <a:off x="7876923" y="5271260"/>
            <a:ext cx="3565874" cy="3042564"/>
          </a:xfrm>
          <a:prstGeom prst="rect">
            <a:avLst/>
          </a:prstGeom>
        </p:spPr>
        <p:txBody>
          <a:bodyPr lIns="0" tIns="0" rIns="0" bIns="0" rtlCol="0" anchor="t">
            <a:spAutoFit/>
          </a:bodyPr>
          <a:lstStyle/>
          <a:p>
            <a:pPr algn="ctr">
              <a:lnSpc>
                <a:spcPts val="3359"/>
              </a:lnSpc>
              <a:spcBef>
                <a:spcPct val="0"/>
              </a:spcBef>
            </a:pPr>
            <a:r>
              <a:rPr lang="en-US" sz="2800" dirty="0">
                <a:solidFill>
                  <a:srgbClr val="000000"/>
                </a:solidFill>
                <a:latin typeface="Aptos" panose="020B0004020202020204" pitchFamily="34" charset="0"/>
                <a:ea typeface="Canva Sans Italics"/>
                <a:cs typeface="Canva Sans Italics"/>
                <a:sym typeface="Canva Sans Italics"/>
              </a:rPr>
              <a:t>Diejenigen, die es den Nutzern ermöglichen, die Sprache zu wählen, in der sie auf der Website navigieren möchten, ohne dies jedes Mal tun zu müssen.</a:t>
            </a:r>
          </a:p>
          <a:p>
            <a:pPr algn="ctr">
              <a:lnSpc>
                <a:spcPts val="3359"/>
              </a:lnSpc>
              <a:spcBef>
                <a:spcPct val="0"/>
              </a:spcBef>
            </a:pPr>
            <a:endParaRPr lang="en-US" sz="2800" dirty="0">
              <a:solidFill>
                <a:srgbClr val="000000"/>
              </a:solidFill>
              <a:latin typeface="Aptos" panose="020B0004020202020204" pitchFamily="34" charset="0"/>
              <a:ea typeface="Canva Sans Italics"/>
              <a:cs typeface="Canva Sans Italics"/>
              <a:sym typeface="Canva Sans Italics"/>
            </a:endParaRPr>
          </a:p>
        </p:txBody>
      </p:sp>
      <p:sp>
        <p:nvSpPr>
          <p:cNvPr id="15" name="TextBox 15">
            <a:extLst>
              <a:ext uri="{FF2B5EF4-FFF2-40B4-BE49-F238E27FC236}">
                <a16:creationId xmlns:a16="http://schemas.microsoft.com/office/drawing/2014/main" id="{214027BD-9D91-5025-E864-FBDC3DBADDAF}"/>
              </a:ext>
            </a:extLst>
          </p:cNvPr>
          <p:cNvSpPr txBox="1"/>
          <p:nvPr/>
        </p:nvSpPr>
        <p:spPr>
          <a:xfrm>
            <a:off x="14017564" y="5468248"/>
            <a:ext cx="3565874" cy="2170531"/>
          </a:xfrm>
          <a:prstGeom prst="rect">
            <a:avLst/>
          </a:prstGeom>
        </p:spPr>
        <p:txBody>
          <a:bodyPr lIns="0" tIns="0" rIns="0" bIns="0" rtlCol="0" anchor="t">
            <a:spAutoFit/>
          </a:bodyPr>
          <a:lstStyle/>
          <a:p>
            <a:pPr algn="ctr">
              <a:lnSpc>
                <a:spcPts val="3359"/>
              </a:lnSpc>
              <a:spcBef>
                <a:spcPct val="0"/>
              </a:spcBef>
            </a:pPr>
            <a:r>
              <a:rPr lang="en-US" sz="2800" dirty="0">
                <a:solidFill>
                  <a:srgbClr val="000000"/>
                </a:solidFill>
                <a:latin typeface="Aptos" panose="020B0004020202020204" pitchFamily="34" charset="0"/>
                <a:ea typeface="Canva Sans Italics"/>
                <a:cs typeface="Canva Sans Italics"/>
                <a:sym typeface="Canva Sans Italics"/>
              </a:rPr>
              <a:t>Diejenigen, die es den Nutzern ermöglichen, den Warenkorb mit den hinzugefügten Produkten auch nach mehreren Tagen zu finden.</a:t>
            </a:r>
          </a:p>
        </p:txBody>
      </p:sp>
    </p:spTree>
    <p:extLst>
      <p:ext uri="{BB962C8B-B14F-4D97-AF65-F5344CB8AC3E}">
        <p14:creationId xmlns:p14="http://schemas.microsoft.com/office/powerpoint/2010/main" val="363719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2- Was sind analytische Cookies?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2438400"/>
          </a:xfrm>
        </p:spPr>
        <p:txBody>
          <a:bodyPr vert="horz" lIns="91440" tIns="45720" rIns="91440" bIns="45720" rtlCol="0" anchor="t">
            <a:noAutofit/>
          </a:bodyPr>
          <a:lstStyle/>
          <a:p>
            <a:pPr marL="0" indent="0" algn="just">
              <a:spcAft>
                <a:spcPts val="900"/>
              </a:spcAft>
              <a:buNone/>
            </a:pPr>
            <a:r>
              <a:rPr lang="en-GB" sz="3200" b="1" dirty="0">
                <a:latin typeface="Aptos"/>
                <a:ea typeface="Cambria"/>
              </a:rPr>
              <a:t>Statistische Cookies </a:t>
            </a:r>
            <a:r>
              <a:rPr lang="en-GB" sz="3200" dirty="0">
                <a:latin typeface="Aptos"/>
                <a:ea typeface="Cambria"/>
              </a:rPr>
              <a:t>können verwendet werden, um die Effektivität eines Webdienstes zu bewerten, um ihn zu gestalten oder um seinen "Verkehr" zu messen. Unter bestimmten Bedingungen </a:t>
            </a:r>
            <a:r>
              <a:rPr lang="en-GB" sz="3200" b="1" dirty="0">
                <a:latin typeface="Aptos"/>
                <a:ea typeface="Cambria"/>
              </a:rPr>
              <a:t>können </a:t>
            </a:r>
            <a:r>
              <a:rPr lang="en-GB" sz="3200" dirty="0">
                <a:latin typeface="Aptos"/>
                <a:ea typeface="Cambria"/>
              </a:rPr>
              <a:t>Cookies </a:t>
            </a:r>
            <a:r>
              <a:rPr lang="en-GB" sz="3200" b="1" dirty="0">
                <a:latin typeface="Aptos"/>
                <a:ea typeface="Cambria"/>
              </a:rPr>
              <a:t>als eine Unterkategorie von technischen Cookies betrachtet werden</a:t>
            </a:r>
            <a:r>
              <a:rPr lang="en-GB" sz="3200" dirty="0">
                <a:latin typeface="Aptos"/>
                <a:ea typeface="Cambria"/>
              </a:rPr>
              <a:t>, so dass sie </a:t>
            </a:r>
            <a:r>
              <a:rPr lang="en-GB" sz="3200" b="1" dirty="0">
                <a:latin typeface="Aptos"/>
                <a:ea typeface="Cambria"/>
              </a:rPr>
              <a:t>ohne Zustimmung erhalten werden können</a:t>
            </a:r>
            <a:r>
              <a:rPr lang="en-GB" sz="3200" dirty="0">
                <a:latin typeface="Aptos"/>
                <a:ea typeface="Cambria"/>
              </a:rPr>
              <a:t>. Dies ist der Fall, wenn sie die folgenden Merkmale aufweisen:</a:t>
            </a:r>
          </a:p>
          <a:p>
            <a:pPr marL="0" indent="0">
              <a:spcAft>
                <a:spcPts val="900"/>
              </a:spcAft>
              <a:buNone/>
            </a:pPr>
            <a:endParaRPr lang="en-GB" sz="3200" dirty="0">
              <a:latin typeface="Aptos" panose="020B0004020202020204" pitchFamily="34" charset="0"/>
            </a:endParaRPr>
          </a:p>
          <a:p>
            <a:pPr marL="0" indent="0">
              <a:spcAft>
                <a:spcPts val="900"/>
              </a:spcAft>
              <a:buNone/>
            </a:pPr>
            <a:endParaRPr lang="en-GB" sz="3200" dirty="0">
              <a:latin typeface="Aptos" panose="020B0004020202020204" pitchFamily="34" charset="0"/>
            </a:endParaRPr>
          </a:p>
          <a:p>
            <a:pPr marL="0" indent="0">
              <a:spcAft>
                <a:spcPts val="900"/>
              </a:spcAft>
              <a:buNone/>
            </a:pPr>
            <a:endParaRPr lang="en-US" sz="3200" i="0" dirty="0">
              <a:effectLst/>
              <a:latin typeface="Aptos" panose="020B0004020202020204" pitchFamily="34" charset="0"/>
            </a:endParaRPr>
          </a:p>
        </p:txBody>
      </p:sp>
      <p:grpSp>
        <p:nvGrpSpPr>
          <p:cNvPr id="4" name="Group 2">
            <a:extLst>
              <a:ext uri="{FF2B5EF4-FFF2-40B4-BE49-F238E27FC236}">
                <a16:creationId xmlns:a16="http://schemas.microsoft.com/office/drawing/2014/main" id="{7EDE3F2A-D92C-2F6A-7547-5C3ACE975227}"/>
              </a:ext>
            </a:extLst>
          </p:cNvPr>
          <p:cNvGrpSpPr/>
          <p:nvPr/>
        </p:nvGrpSpPr>
        <p:grpSpPr>
          <a:xfrm>
            <a:off x="1246751" y="4281765"/>
            <a:ext cx="4573024" cy="4573024"/>
            <a:chOff x="0" y="0"/>
            <a:chExt cx="812800" cy="812800"/>
          </a:xfrm>
          <a:solidFill>
            <a:srgbClr val="FFAA5A"/>
          </a:solidFill>
        </p:grpSpPr>
        <p:sp>
          <p:nvSpPr>
            <p:cNvPr id="5" name="Freeform 3">
              <a:extLst>
                <a:ext uri="{FF2B5EF4-FFF2-40B4-BE49-F238E27FC236}">
                  <a16:creationId xmlns:a16="http://schemas.microsoft.com/office/drawing/2014/main" id="{50C03620-52F1-C6D7-A484-0BD3BE0579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6" name="TextBox 4">
              <a:extLst>
                <a:ext uri="{FF2B5EF4-FFF2-40B4-BE49-F238E27FC236}">
                  <a16:creationId xmlns:a16="http://schemas.microsoft.com/office/drawing/2014/main" id="{F97527F8-19B9-19A3-E658-1FCD8D38333D}"/>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7" name="TextBox 7">
            <a:extLst>
              <a:ext uri="{FF2B5EF4-FFF2-40B4-BE49-F238E27FC236}">
                <a16:creationId xmlns:a16="http://schemas.microsoft.com/office/drawing/2014/main" id="{DE5265AB-9902-7BEE-45BB-3FDE981BB176}"/>
              </a:ext>
            </a:extLst>
          </p:cNvPr>
          <p:cNvSpPr txBox="1"/>
          <p:nvPr/>
        </p:nvSpPr>
        <p:spPr>
          <a:xfrm>
            <a:off x="1750326" y="5888778"/>
            <a:ext cx="3565874" cy="1326902"/>
          </a:xfrm>
          <a:prstGeom prst="rect">
            <a:avLst/>
          </a:prstGeom>
        </p:spPr>
        <p:txBody>
          <a:bodyPr lIns="0" tIns="0" rIns="0" bIns="0" rtlCol="0" anchor="t">
            <a:spAutoFit/>
          </a:bodyPr>
          <a:lstStyle/>
          <a:p>
            <a:pPr algn="ctr">
              <a:lnSpc>
                <a:spcPts val="3359"/>
              </a:lnSpc>
              <a:spcBef>
                <a:spcPct val="0"/>
              </a:spcBef>
            </a:pPr>
            <a:r>
              <a:rPr lang="en-GB" sz="3600" dirty="0">
                <a:solidFill>
                  <a:srgbClr val="000000"/>
                </a:solidFill>
                <a:latin typeface="Aptos" panose="020B0004020202020204" pitchFamily="34" charset="0"/>
                <a:ea typeface="Canva Sans Italics"/>
                <a:cs typeface="Canva Sans Italics"/>
                <a:sym typeface="Canva Sans Italics"/>
              </a:rPr>
              <a:t>Sie werden nur zur Erstellung interner Statistiken verwendet.</a:t>
            </a:r>
          </a:p>
        </p:txBody>
      </p:sp>
      <p:grpSp>
        <p:nvGrpSpPr>
          <p:cNvPr id="8" name="Group 8">
            <a:extLst>
              <a:ext uri="{FF2B5EF4-FFF2-40B4-BE49-F238E27FC236}">
                <a16:creationId xmlns:a16="http://schemas.microsoft.com/office/drawing/2014/main" id="{E7A87E88-558A-DEBA-3170-F367BD15EE37}"/>
              </a:ext>
            </a:extLst>
          </p:cNvPr>
          <p:cNvGrpSpPr/>
          <p:nvPr/>
        </p:nvGrpSpPr>
        <p:grpSpPr>
          <a:xfrm>
            <a:off x="7391400" y="4267721"/>
            <a:ext cx="4569016" cy="4569016"/>
            <a:chOff x="0" y="0"/>
            <a:chExt cx="812800" cy="812800"/>
          </a:xfrm>
          <a:solidFill>
            <a:srgbClr val="FFAA5A"/>
          </a:solidFill>
        </p:grpSpPr>
        <p:sp>
          <p:nvSpPr>
            <p:cNvPr id="9" name="Freeform 9">
              <a:extLst>
                <a:ext uri="{FF2B5EF4-FFF2-40B4-BE49-F238E27FC236}">
                  <a16:creationId xmlns:a16="http://schemas.microsoft.com/office/drawing/2014/main" id="{F99589B4-151C-F290-42B3-ED4360F4D6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0" name="TextBox 10">
              <a:extLst>
                <a:ext uri="{FF2B5EF4-FFF2-40B4-BE49-F238E27FC236}">
                  <a16:creationId xmlns:a16="http://schemas.microsoft.com/office/drawing/2014/main" id="{697E7B12-0717-B73E-889A-45A26D28D011}"/>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grpSp>
        <p:nvGrpSpPr>
          <p:cNvPr id="11" name="Group 11">
            <a:extLst>
              <a:ext uri="{FF2B5EF4-FFF2-40B4-BE49-F238E27FC236}">
                <a16:creationId xmlns:a16="http://schemas.microsoft.com/office/drawing/2014/main" id="{19F285D8-7337-7036-1FE0-1468AEECE8BF}"/>
              </a:ext>
            </a:extLst>
          </p:cNvPr>
          <p:cNvGrpSpPr/>
          <p:nvPr/>
        </p:nvGrpSpPr>
        <p:grpSpPr>
          <a:xfrm>
            <a:off x="13532042" y="4299818"/>
            <a:ext cx="4536919" cy="4536919"/>
            <a:chOff x="0" y="0"/>
            <a:chExt cx="812800" cy="812800"/>
          </a:xfrm>
          <a:solidFill>
            <a:srgbClr val="FFAA5A"/>
          </a:solidFill>
        </p:grpSpPr>
        <p:sp>
          <p:nvSpPr>
            <p:cNvPr id="12" name="Freeform 12">
              <a:extLst>
                <a:ext uri="{FF2B5EF4-FFF2-40B4-BE49-F238E27FC236}">
                  <a16:creationId xmlns:a16="http://schemas.microsoft.com/office/drawing/2014/main" id="{45D273C3-753E-0FC3-3E2A-AA2B524EF1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3" name="TextBox 13">
              <a:extLst>
                <a:ext uri="{FF2B5EF4-FFF2-40B4-BE49-F238E27FC236}">
                  <a16:creationId xmlns:a16="http://schemas.microsoft.com/office/drawing/2014/main" id="{CF9B2407-CDDF-F594-E903-F6F50B23CD92}"/>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14" name="TextBox 14">
            <a:extLst>
              <a:ext uri="{FF2B5EF4-FFF2-40B4-BE49-F238E27FC236}">
                <a16:creationId xmlns:a16="http://schemas.microsoft.com/office/drawing/2014/main" id="{9AE6FFFC-85DD-A105-160C-8B5202594B3F}"/>
              </a:ext>
            </a:extLst>
          </p:cNvPr>
          <p:cNvSpPr txBox="1"/>
          <p:nvPr/>
        </p:nvSpPr>
        <p:spPr>
          <a:xfrm>
            <a:off x="7892971" y="5770175"/>
            <a:ext cx="3565874" cy="1748748"/>
          </a:xfrm>
          <a:prstGeom prst="rect">
            <a:avLst/>
          </a:prstGeom>
        </p:spPr>
        <p:txBody>
          <a:bodyPr lIns="0" tIns="0" rIns="0" bIns="0" rtlCol="0" anchor="t">
            <a:spAutoFit/>
          </a:bodyPr>
          <a:lstStyle/>
          <a:p>
            <a:pPr algn="ctr">
              <a:lnSpc>
                <a:spcPts val="3359"/>
              </a:lnSpc>
              <a:spcBef>
                <a:spcPct val="0"/>
              </a:spcBef>
            </a:pPr>
            <a:r>
              <a:rPr lang="en-GB" sz="3600" dirty="0">
                <a:solidFill>
                  <a:srgbClr val="000000"/>
                </a:solidFill>
                <a:latin typeface="Aptos" panose="020B0004020202020204" pitchFamily="34" charset="0"/>
                <a:ea typeface="Canva Sans Italics"/>
                <a:cs typeface="Canva Sans Italics"/>
                <a:sym typeface="Canva Sans Italics"/>
              </a:rPr>
              <a:t>Sie werden nicht mit anderen Daten kombiniert. </a:t>
            </a:r>
          </a:p>
          <a:p>
            <a:pPr algn="ctr">
              <a:lnSpc>
                <a:spcPts val="3359"/>
              </a:lnSpc>
              <a:spcBef>
                <a:spcPct val="0"/>
              </a:spcBef>
            </a:pPr>
            <a:endParaRPr lang="en-US" sz="3600" dirty="0">
              <a:solidFill>
                <a:srgbClr val="000000"/>
              </a:solidFill>
              <a:latin typeface="Aptos" panose="020B0004020202020204" pitchFamily="34" charset="0"/>
              <a:ea typeface="Canva Sans Italics"/>
              <a:cs typeface="Canva Sans Italics"/>
              <a:sym typeface="Canva Sans Italics"/>
            </a:endParaRPr>
          </a:p>
        </p:txBody>
      </p:sp>
      <p:sp>
        <p:nvSpPr>
          <p:cNvPr id="15" name="TextBox 15">
            <a:extLst>
              <a:ext uri="{FF2B5EF4-FFF2-40B4-BE49-F238E27FC236}">
                <a16:creationId xmlns:a16="http://schemas.microsoft.com/office/drawing/2014/main" id="{214027BD-9D91-5025-E864-FBDC3DBADDAF}"/>
              </a:ext>
            </a:extLst>
          </p:cNvPr>
          <p:cNvSpPr txBox="1"/>
          <p:nvPr/>
        </p:nvSpPr>
        <p:spPr>
          <a:xfrm>
            <a:off x="14017564" y="5686817"/>
            <a:ext cx="3565874" cy="1762919"/>
          </a:xfrm>
          <a:prstGeom prst="rect">
            <a:avLst/>
          </a:prstGeom>
        </p:spPr>
        <p:txBody>
          <a:bodyPr lIns="0" tIns="0" rIns="0" bIns="0" rtlCol="0" anchor="t">
            <a:spAutoFit/>
          </a:bodyPr>
          <a:lstStyle/>
          <a:p>
            <a:pPr algn="ctr">
              <a:lnSpc>
                <a:spcPts val="3359"/>
              </a:lnSpc>
              <a:spcBef>
                <a:spcPct val="0"/>
              </a:spcBef>
            </a:pPr>
            <a:r>
              <a:rPr lang="en-GB" sz="3600" dirty="0">
                <a:solidFill>
                  <a:srgbClr val="000000"/>
                </a:solidFill>
                <a:latin typeface="Aptos" panose="020B0004020202020204" pitchFamily="34" charset="0"/>
                <a:ea typeface="Canva Sans Italics"/>
                <a:cs typeface="Canva Sans Italics"/>
                <a:sym typeface="Canva Sans Italics"/>
              </a:rPr>
              <a:t> Sie werden insbesondere nicht an Dritte weitergegeben. </a:t>
            </a:r>
          </a:p>
        </p:txBody>
      </p:sp>
    </p:spTree>
    <p:extLst>
      <p:ext uri="{BB962C8B-B14F-4D97-AF65-F5344CB8AC3E}">
        <p14:creationId xmlns:p14="http://schemas.microsoft.com/office/powerpoint/2010/main" val="154140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3- Was sind Profilierungs-Cookies?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7010400"/>
          </a:xfrm>
        </p:spPr>
        <p:txBody>
          <a:bodyPr>
            <a:normAutofit fontScale="92500"/>
          </a:bodyPr>
          <a:lstStyle/>
          <a:p>
            <a:pPr marL="0" indent="0" algn="just">
              <a:spcAft>
                <a:spcPts val="900"/>
              </a:spcAft>
              <a:buNone/>
            </a:pPr>
            <a:r>
              <a:rPr lang="en-GB" b="1" dirty="0">
                <a:latin typeface="Aptos" panose="020B0004020202020204" pitchFamily="34" charset="0"/>
              </a:rPr>
              <a:t>Profiling-Cookies </a:t>
            </a:r>
            <a:r>
              <a:rPr lang="en-GB" dirty="0">
                <a:latin typeface="Aptos" panose="020B0004020202020204" pitchFamily="34" charset="0"/>
              </a:rPr>
              <a:t>sind Cookies, die dazu dienen, ein </a:t>
            </a:r>
            <a:r>
              <a:rPr lang="en-GB" b="1" dirty="0">
                <a:latin typeface="Aptos" panose="020B0004020202020204" pitchFamily="34" charset="0"/>
              </a:rPr>
              <a:t>personalisiertes Profil des Nutzers </a:t>
            </a:r>
            <a:r>
              <a:rPr lang="en-GB" dirty="0">
                <a:latin typeface="Aptos" panose="020B0004020202020204" pitchFamily="34" charset="0"/>
              </a:rPr>
              <a:t>zu erstellen. Sie werden hauptsächlich in zwei Bereichen verwendet:</a:t>
            </a:r>
            <a:endParaRPr lang="sk-SK" dirty="0">
              <a:latin typeface="Aptos" panose="020B0004020202020204" pitchFamily="34" charset="0"/>
            </a:endParaRPr>
          </a:p>
          <a:p>
            <a:pPr algn="just">
              <a:spcAft>
                <a:spcPts val="900"/>
              </a:spcAft>
            </a:pPr>
            <a:r>
              <a:rPr lang="en-GB" dirty="0">
                <a:latin typeface="Aptos" panose="020B0004020202020204" pitchFamily="34" charset="0"/>
              </a:rPr>
              <a:t>Versand von </a:t>
            </a:r>
            <a:r>
              <a:rPr lang="en-GB" b="1" dirty="0">
                <a:latin typeface="Aptos" panose="020B0004020202020204" pitchFamily="34" charset="0"/>
              </a:rPr>
              <a:t>personalisierter Werbung</a:t>
            </a:r>
            <a:r>
              <a:rPr lang="en-GB" dirty="0">
                <a:latin typeface="Aptos" panose="020B0004020202020204" pitchFamily="34" charset="0"/>
              </a:rPr>
              <a:t>, die auf die Vorlieben des Nutzers abgestimmt ist.</a:t>
            </a:r>
          </a:p>
          <a:p>
            <a:pPr algn="just">
              <a:spcAft>
                <a:spcPts val="900"/>
              </a:spcAft>
            </a:pPr>
            <a:r>
              <a:rPr lang="en-GB" dirty="0">
                <a:latin typeface="Aptos" panose="020B0004020202020204" pitchFamily="34" charset="0"/>
              </a:rPr>
              <a:t>Analyse einer Website, um das Surfverhalten der Nutzer zu verstehen, um ihre Präferenzen besser kennenzulernen und so zu wissen, wie die Website optimiert werden kann.</a:t>
            </a:r>
            <a:endParaRPr lang="sk-SK" dirty="0">
              <a:latin typeface="Aptos" panose="020B0004020202020204" pitchFamily="34" charset="0"/>
            </a:endParaRPr>
          </a:p>
          <a:p>
            <a:pPr marL="0" indent="0" algn="just">
              <a:spcAft>
                <a:spcPts val="900"/>
              </a:spcAft>
              <a:buNone/>
            </a:pPr>
            <a:r>
              <a:rPr lang="en-GB" dirty="0">
                <a:latin typeface="Aptos" panose="020B0004020202020204" pitchFamily="34" charset="0"/>
              </a:rPr>
              <a:t>Eines der </a:t>
            </a:r>
            <a:r>
              <a:rPr lang="en-GB" b="1" dirty="0">
                <a:latin typeface="Aptos" panose="020B0004020202020204" pitchFamily="34" charset="0"/>
              </a:rPr>
              <a:t>Hauptprobleme </a:t>
            </a:r>
            <a:r>
              <a:rPr lang="en-GB" dirty="0">
                <a:latin typeface="Aptos" panose="020B0004020202020204" pitchFamily="34" charset="0"/>
              </a:rPr>
              <a:t>im Zusammenhang mit dieser Art von Cookies besteht darin, dass sie von den Nutzern häufig mit normalen technischen Cookies verwechselt werden. Infolgedessen könnten die Nutzer versehentlich zum Ziel gezielter Werbung werden, ohne ihre Zustimmung zu geben, was </a:t>
            </a:r>
            <a:r>
              <a:rPr lang="en-GB" b="1" dirty="0">
                <a:latin typeface="Aptos" panose="020B0004020202020204" pitchFamily="34" charset="0"/>
              </a:rPr>
              <a:t>ihre Privatsphäre verletzen </a:t>
            </a:r>
            <a:r>
              <a:rPr lang="en-GB" dirty="0">
                <a:latin typeface="Aptos" panose="020B0004020202020204" pitchFamily="34" charset="0"/>
              </a:rPr>
              <a:t>könnte</a:t>
            </a:r>
            <a:r>
              <a:rPr lang="en-GB" b="1" dirty="0">
                <a:latin typeface="Aptos" panose="020B0004020202020204" pitchFamily="34" charset="0"/>
              </a:rPr>
              <a:t>.</a:t>
            </a:r>
          </a:p>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Tree>
    <p:extLst>
      <p:ext uri="{BB962C8B-B14F-4D97-AF65-F5344CB8AC3E}">
        <p14:creationId xmlns:p14="http://schemas.microsoft.com/office/powerpoint/2010/main" val="272488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681035" y="1104901"/>
            <a:ext cx="15773400" cy="3124200"/>
          </a:xfrm>
        </p:spPr>
        <p:txBody>
          <a:bodyPr>
            <a:normAutofit/>
          </a:bodyPr>
          <a:lstStyle/>
          <a:p>
            <a:pPr marL="0" indent="0">
              <a:spcAft>
                <a:spcPts val="900"/>
              </a:spcAft>
              <a:buNone/>
            </a:pPr>
            <a:r>
              <a:rPr lang="en-GB" b="1" dirty="0">
                <a:solidFill>
                  <a:srgbClr val="FFAA5A"/>
                </a:solidFill>
                <a:latin typeface="Aptos" panose="020B0004020202020204" pitchFamily="34" charset="0"/>
              </a:rPr>
              <a:t>D- Benutzerschulung </a:t>
            </a:r>
          </a:p>
          <a:p>
            <a:pPr marL="0" indent="0">
              <a:spcAft>
                <a:spcPts val="900"/>
              </a:spcAft>
              <a:buNone/>
            </a:pPr>
            <a:r>
              <a:rPr lang="en-GB" dirty="0">
                <a:latin typeface="Aptos" panose="020B0004020202020204" pitchFamily="34" charset="0"/>
              </a:rPr>
              <a:t>Es ist wichtig, dass Internetnutzer </a:t>
            </a:r>
            <a:r>
              <a:rPr lang="en-GB" b="1" dirty="0">
                <a:latin typeface="Aptos" panose="020B0004020202020204" pitchFamily="34" charset="0"/>
              </a:rPr>
              <a:t>über die richtigen Fähigkeiten verfügen, um ihre Inhalte sicher zu verwalten</a:t>
            </a:r>
            <a:r>
              <a:rPr lang="en-GB" dirty="0">
                <a:latin typeface="Aptos" panose="020B0004020202020204" pitchFamily="34" charset="0"/>
              </a:rPr>
              <a:t>. </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6" name="TextBox 6">
            <a:extLst>
              <a:ext uri="{FF2B5EF4-FFF2-40B4-BE49-F238E27FC236}">
                <a16:creationId xmlns:a16="http://schemas.microsoft.com/office/drawing/2014/main" id="{45E1D9F4-4053-8A27-CCB9-78E9F8D41C05}"/>
              </a:ext>
            </a:extLst>
          </p:cNvPr>
          <p:cNvSpPr txBox="1"/>
          <p:nvPr/>
        </p:nvSpPr>
        <p:spPr>
          <a:xfrm>
            <a:off x="1524000" y="4617005"/>
            <a:ext cx="9529032" cy="2732992"/>
          </a:xfrm>
          <a:prstGeom prst="rect">
            <a:avLst/>
          </a:prstGeom>
        </p:spPr>
        <p:txBody>
          <a:bodyPr lIns="0" tIns="0" rIns="0" bIns="0" rtlCol="0" anchor="t">
            <a:spAutoFit/>
          </a:bodyPr>
          <a:lstStyle/>
          <a:p>
            <a:pPr algn="ctr">
              <a:lnSpc>
                <a:spcPts val="4339"/>
              </a:lnSpc>
              <a:spcBef>
                <a:spcPct val="0"/>
              </a:spcBef>
            </a:pPr>
            <a:r>
              <a:rPr lang="en-US" sz="3200" i="1">
                <a:solidFill>
                  <a:srgbClr val="000000"/>
                </a:solidFill>
                <a:latin typeface="Aptos" panose="020B0004020202020204" pitchFamily="34" charset="0"/>
                <a:ea typeface="Inter Italics"/>
                <a:cs typeface="Inter Italics"/>
                <a:sym typeface="Inter Italics"/>
              </a:rPr>
              <a:t>Eines der größten Probleme bei diesem Thema ist die Tatsache, dass ältere Menschen häufiger als früher Webdienste nutzen. Aber es ist eine Bevölkerungsgruppe, die anfälliger für Angriffe im Internet ist </a:t>
            </a:r>
          </a:p>
        </p:txBody>
      </p:sp>
      <p:sp>
        <p:nvSpPr>
          <p:cNvPr id="7" name="Freeform 3">
            <a:extLst>
              <a:ext uri="{FF2B5EF4-FFF2-40B4-BE49-F238E27FC236}">
                <a16:creationId xmlns:a16="http://schemas.microsoft.com/office/drawing/2014/main" id="{649C610B-BC00-CD51-4EE6-D3A1BE7E036A}"/>
              </a:ext>
            </a:extLst>
          </p:cNvPr>
          <p:cNvSpPr/>
          <p:nvPr/>
        </p:nvSpPr>
        <p:spPr>
          <a:xfrm>
            <a:off x="12445508" y="4161264"/>
            <a:ext cx="3617140" cy="3644474"/>
          </a:xfrm>
          <a:custGeom>
            <a:avLst/>
            <a:gdLst/>
            <a:ahLst/>
            <a:cxnLst/>
            <a:rect l="l" t="t" r="r" b="b"/>
            <a:pathLst>
              <a:path w="3617140" h="3644474">
                <a:moveTo>
                  <a:pt x="0" y="0"/>
                </a:moveTo>
                <a:lnTo>
                  <a:pt x="3617140" y="0"/>
                </a:lnTo>
                <a:lnTo>
                  <a:pt x="3617140" y="3644474"/>
                </a:lnTo>
                <a:lnTo>
                  <a:pt x="0" y="36444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127084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990600" y="364969"/>
            <a:ext cx="15773400" cy="3562179"/>
          </a:xfrm>
        </p:spPr>
        <p:txBody>
          <a:bodyPr>
            <a:normAutofit/>
          </a:bodyPr>
          <a:lstStyle/>
          <a:p>
            <a:pPr marL="0" indent="0">
              <a:spcAft>
                <a:spcPts val="900"/>
              </a:spcAft>
              <a:buNone/>
            </a:pPr>
            <a:r>
              <a:rPr lang="en-GB" b="1" dirty="0">
                <a:solidFill>
                  <a:srgbClr val="FFAA5A"/>
                </a:solidFill>
                <a:latin typeface="Aptos" panose="020B0004020202020204" pitchFamily="34" charset="0"/>
              </a:rPr>
              <a:t>E- Datenschutzgesetzgebung</a:t>
            </a:r>
          </a:p>
          <a:p>
            <a:pPr>
              <a:spcAft>
                <a:spcPts val="900"/>
              </a:spcAft>
            </a:pPr>
            <a:r>
              <a:rPr lang="en-GB" sz="3600" dirty="0">
                <a:latin typeface="Aptos" panose="020B0004020202020204" pitchFamily="34" charset="0"/>
              </a:rPr>
              <a:t>Es gibt mehrere Gesetze, die die Frage der digitalen Privatsphäre auf europäischer und globaler Ebene regeln. Einer der wichtigsten Beiträge ist sicherlich die </a:t>
            </a:r>
            <a:r>
              <a:rPr lang="en-GB" sz="3600" b="1" dirty="0">
                <a:latin typeface="Aptos" panose="020B0004020202020204" pitchFamily="34" charset="0"/>
              </a:rPr>
              <a:t>Allgemeine Datenschutzverordnung 2016/679</a:t>
            </a:r>
            <a:r>
              <a:rPr lang="en-GB" sz="3600" dirty="0">
                <a:latin typeface="Aptos" panose="020B0004020202020204" pitchFamily="34" charset="0"/>
              </a:rPr>
              <a:t>, die auf vier Hauptziele ausgerichtet ist:</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grpSp>
        <p:nvGrpSpPr>
          <p:cNvPr id="2" name="Group 4">
            <a:extLst>
              <a:ext uri="{FF2B5EF4-FFF2-40B4-BE49-F238E27FC236}">
                <a16:creationId xmlns:a16="http://schemas.microsoft.com/office/drawing/2014/main" id="{B668A98B-2D4F-C0A7-C3D6-A1B6CF07374E}"/>
              </a:ext>
            </a:extLst>
          </p:cNvPr>
          <p:cNvGrpSpPr/>
          <p:nvPr/>
        </p:nvGrpSpPr>
        <p:grpSpPr>
          <a:xfrm>
            <a:off x="5144603" y="4391087"/>
            <a:ext cx="3805886" cy="3366589"/>
            <a:chOff x="0" y="0"/>
            <a:chExt cx="918860" cy="812800"/>
          </a:xfrm>
        </p:grpSpPr>
        <p:sp>
          <p:nvSpPr>
            <p:cNvPr id="4" name="Freeform 5">
              <a:extLst>
                <a:ext uri="{FF2B5EF4-FFF2-40B4-BE49-F238E27FC236}">
                  <a16:creationId xmlns:a16="http://schemas.microsoft.com/office/drawing/2014/main" id="{4C047C3B-8922-475D-4662-0CBC17EBB6E4}"/>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5" name="TextBox 6">
              <a:extLst>
                <a:ext uri="{FF2B5EF4-FFF2-40B4-BE49-F238E27FC236}">
                  <a16:creationId xmlns:a16="http://schemas.microsoft.com/office/drawing/2014/main" id="{2D4837BA-4F82-25AB-8895-4FF3D79FC823}"/>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15" name="TextBox 7">
            <a:extLst>
              <a:ext uri="{FF2B5EF4-FFF2-40B4-BE49-F238E27FC236}">
                <a16:creationId xmlns:a16="http://schemas.microsoft.com/office/drawing/2014/main" id="{4BDBA44B-C364-71CD-8B53-BA17B9EAFF52}"/>
              </a:ext>
            </a:extLst>
          </p:cNvPr>
          <p:cNvSpPr txBox="1"/>
          <p:nvPr/>
        </p:nvSpPr>
        <p:spPr>
          <a:xfrm>
            <a:off x="5601331" y="4781852"/>
            <a:ext cx="2892430" cy="2754472"/>
          </a:xfrm>
          <a:prstGeom prst="rect">
            <a:avLst/>
          </a:prstGeom>
        </p:spPr>
        <p:txBody>
          <a:bodyPr lIns="0" tIns="0" rIns="0" bIns="0" rtlCol="0" anchor="t">
            <a:spAutoFit/>
          </a:bodyPr>
          <a:lstStyle/>
          <a:p>
            <a:pPr algn="ctr">
              <a:lnSpc>
                <a:spcPts val="3080"/>
              </a:lnSpc>
              <a:spcBef>
                <a:spcPct val="0"/>
              </a:spcBef>
            </a:pPr>
            <a:r>
              <a:rPr lang="en-US" sz="2000" b="1" dirty="0">
                <a:solidFill>
                  <a:srgbClr val="000000"/>
                </a:solidFill>
                <a:latin typeface="Aptos"/>
                <a:ea typeface="Canva Sans Bold"/>
                <a:cs typeface="Canva Sans Bold"/>
                <a:sym typeface="Canva Sans Bold"/>
              </a:rPr>
              <a:t> Ein neues Recht auf Datenübertragbarkeit, das die Übermittlung personenbezogener Daten zwischen Dienstleistern erleichtert.</a:t>
            </a:r>
            <a:endParaRPr lang="en-US" sz="2000" b="1" dirty="0">
              <a:solidFill>
                <a:srgbClr val="000000"/>
              </a:solidFill>
              <a:latin typeface="Aptos"/>
              <a:ea typeface="Canva Sans Bold"/>
              <a:cs typeface="Canva Sans Bold"/>
            </a:endParaRPr>
          </a:p>
        </p:txBody>
      </p:sp>
      <p:grpSp>
        <p:nvGrpSpPr>
          <p:cNvPr id="16" name="Group 9">
            <a:extLst>
              <a:ext uri="{FF2B5EF4-FFF2-40B4-BE49-F238E27FC236}">
                <a16:creationId xmlns:a16="http://schemas.microsoft.com/office/drawing/2014/main" id="{9CCD8C63-95C6-8C6E-0FF6-284BBEA85085}"/>
              </a:ext>
            </a:extLst>
          </p:cNvPr>
          <p:cNvGrpSpPr/>
          <p:nvPr/>
        </p:nvGrpSpPr>
        <p:grpSpPr>
          <a:xfrm>
            <a:off x="1143000" y="4391087"/>
            <a:ext cx="3805886" cy="3366589"/>
            <a:chOff x="0" y="0"/>
            <a:chExt cx="918860" cy="812800"/>
          </a:xfrm>
        </p:grpSpPr>
        <p:sp>
          <p:nvSpPr>
            <p:cNvPr id="17" name="Freeform 10">
              <a:extLst>
                <a:ext uri="{FF2B5EF4-FFF2-40B4-BE49-F238E27FC236}">
                  <a16:creationId xmlns:a16="http://schemas.microsoft.com/office/drawing/2014/main" id="{7CF72898-8301-C11B-87CA-E387C592053E}"/>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18" name="TextBox 11">
              <a:extLst>
                <a:ext uri="{FF2B5EF4-FFF2-40B4-BE49-F238E27FC236}">
                  <a16:creationId xmlns:a16="http://schemas.microsoft.com/office/drawing/2014/main" id="{F0DF87D9-E728-9ACF-1640-5233517CE17D}"/>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19" name="TextBox 12">
            <a:extLst>
              <a:ext uri="{FF2B5EF4-FFF2-40B4-BE49-F238E27FC236}">
                <a16:creationId xmlns:a16="http://schemas.microsoft.com/office/drawing/2014/main" id="{683FE22B-5665-5732-9137-F335E7D64B4C}"/>
              </a:ext>
            </a:extLst>
          </p:cNvPr>
          <p:cNvSpPr txBox="1"/>
          <p:nvPr/>
        </p:nvSpPr>
        <p:spPr>
          <a:xfrm>
            <a:off x="1739321" y="4940285"/>
            <a:ext cx="2431124" cy="2441309"/>
          </a:xfrm>
          <a:prstGeom prst="rect">
            <a:avLst/>
          </a:prstGeom>
        </p:spPr>
        <p:txBody>
          <a:bodyPr lIns="0" tIns="0" rIns="0" bIns="0" rtlCol="0" anchor="t">
            <a:spAutoFit/>
          </a:bodyPr>
          <a:lstStyle/>
          <a:p>
            <a:pPr algn="ctr">
              <a:lnSpc>
                <a:spcPts val="3220"/>
              </a:lnSpc>
              <a:spcBef>
                <a:spcPct val="0"/>
              </a:spcBef>
            </a:pPr>
            <a:r>
              <a:rPr lang="en-US" sz="2400" b="1" dirty="0">
                <a:solidFill>
                  <a:srgbClr val="000000"/>
                </a:solidFill>
                <a:latin typeface="Aptos"/>
                <a:ea typeface="Canva Sans Bold"/>
                <a:cs typeface="Canva Sans Bold"/>
                <a:sym typeface="Canva Sans Bold"/>
              </a:rPr>
              <a:t>Besserer Zugang zu den eigenen Daten und Informationen über deren Verarbeitung.</a:t>
            </a:r>
            <a:endParaRPr lang="en-US" sz="2400" b="1" dirty="0">
              <a:solidFill>
                <a:srgbClr val="000000"/>
              </a:solidFill>
              <a:latin typeface="Aptos"/>
              <a:ea typeface="Canva Sans Bold"/>
              <a:cs typeface="Canva Sans Bold"/>
            </a:endParaRPr>
          </a:p>
        </p:txBody>
      </p:sp>
      <p:grpSp>
        <p:nvGrpSpPr>
          <p:cNvPr id="20" name="Group 13">
            <a:extLst>
              <a:ext uri="{FF2B5EF4-FFF2-40B4-BE49-F238E27FC236}">
                <a16:creationId xmlns:a16="http://schemas.microsoft.com/office/drawing/2014/main" id="{5ADB5C8C-5424-367D-3A50-93EBEC733CDC}"/>
              </a:ext>
            </a:extLst>
          </p:cNvPr>
          <p:cNvGrpSpPr/>
          <p:nvPr/>
        </p:nvGrpSpPr>
        <p:grpSpPr>
          <a:xfrm>
            <a:off x="9278862" y="4300024"/>
            <a:ext cx="3996866" cy="3535525"/>
            <a:chOff x="0" y="0"/>
            <a:chExt cx="918860" cy="812800"/>
          </a:xfrm>
        </p:grpSpPr>
        <p:sp>
          <p:nvSpPr>
            <p:cNvPr id="21" name="Freeform 14">
              <a:extLst>
                <a:ext uri="{FF2B5EF4-FFF2-40B4-BE49-F238E27FC236}">
                  <a16:creationId xmlns:a16="http://schemas.microsoft.com/office/drawing/2014/main" id="{37B869BC-BB1B-0F2B-B115-0146397194C0}"/>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22" name="TextBox 15">
              <a:extLst>
                <a:ext uri="{FF2B5EF4-FFF2-40B4-BE49-F238E27FC236}">
                  <a16:creationId xmlns:a16="http://schemas.microsoft.com/office/drawing/2014/main" id="{88697D4B-2202-4494-E806-7C7FBD747D27}"/>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23" name="TextBox 16">
            <a:extLst>
              <a:ext uri="{FF2B5EF4-FFF2-40B4-BE49-F238E27FC236}">
                <a16:creationId xmlns:a16="http://schemas.microsoft.com/office/drawing/2014/main" id="{530163C8-F058-71E0-D634-8F30328EEFF0}"/>
              </a:ext>
            </a:extLst>
          </p:cNvPr>
          <p:cNvSpPr txBox="1"/>
          <p:nvPr/>
        </p:nvSpPr>
        <p:spPr>
          <a:xfrm>
            <a:off x="9742612" y="4842625"/>
            <a:ext cx="3145787" cy="2430665"/>
          </a:xfrm>
          <a:prstGeom prst="rect">
            <a:avLst/>
          </a:prstGeom>
        </p:spPr>
        <p:txBody>
          <a:bodyPr lIns="0" tIns="0" rIns="0" bIns="0" rtlCol="0" anchor="t">
            <a:spAutoFit/>
          </a:bodyPr>
          <a:lstStyle/>
          <a:p>
            <a:pPr algn="ctr">
              <a:lnSpc>
                <a:spcPts val="3220"/>
              </a:lnSpc>
              <a:spcBef>
                <a:spcPct val="0"/>
              </a:spcBef>
            </a:pPr>
            <a:r>
              <a:rPr lang="en-US" sz="2000" b="1" dirty="0">
                <a:solidFill>
                  <a:srgbClr val="000000"/>
                </a:solidFill>
                <a:latin typeface="Aptos"/>
                <a:ea typeface="Canva Sans Bold"/>
                <a:cs typeface="Canva Sans Bold"/>
                <a:sym typeface="Canva Sans Bold"/>
              </a:rPr>
              <a:t>Ein besser definiertes Recht auf Vergessenwerden, das den Nutzern die Möglichkeit gibt, ihre Daten zu löschen, wenn sie dies wünschen.</a:t>
            </a:r>
            <a:endParaRPr lang="en-US" sz="2000" b="1" dirty="0">
              <a:solidFill>
                <a:srgbClr val="000000"/>
              </a:solidFill>
              <a:latin typeface="Aptos"/>
              <a:ea typeface="Canva Sans Bold"/>
              <a:cs typeface="Canva Sans Bold"/>
            </a:endParaRPr>
          </a:p>
        </p:txBody>
      </p:sp>
      <p:grpSp>
        <p:nvGrpSpPr>
          <p:cNvPr id="24" name="Group 17">
            <a:extLst>
              <a:ext uri="{FF2B5EF4-FFF2-40B4-BE49-F238E27FC236}">
                <a16:creationId xmlns:a16="http://schemas.microsoft.com/office/drawing/2014/main" id="{1AA58B43-5E3A-CAC4-1A12-589FF3C2E236}"/>
              </a:ext>
            </a:extLst>
          </p:cNvPr>
          <p:cNvGrpSpPr/>
          <p:nvPr/>
        </p:nvGrpSpPr>
        <p:grpSpPr>
          <a:xfrm>
            <a:off x="13604101" y="4300024"/>
            <a:ext cx="3996866" cy="3535525"/>
            <a:chOff x="0" y="0"/>
            <a:chExt cx="918860" cy="812800"/>
          </a:xfrm>
        </p:grpSpPr>
        <p:sp>
          <p:nvSpPr>
            <p:cNvPr id="25" name="Freeform 18">
              <a:extLst>
                <a:ext uri="{FF2B5EF4-FFF2-40B4-BE49-F238E27FC236}">
                  <a16:creationId xmlns:a16="http://schemas.microsoft.com/office/drawing/2014/main" id="{A9B5BB19-758D-3419-0298-83643C53516C}"/>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26" name="TextBox 19">
              <a:extLst>
                <a:ext uri="{FF2B5EF4-FFF2-40B4-BE49-F238E27FC236}">
                  <a16:creationId xmlns:a16="http://schemas.microsoft.com/office/drawing/2014/main" id="{C2B2D44B-0125-8B9C-3286-89D95288465F}"/>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28" name="TextBox 20">
            <a:extLst>
              <a:ext uri="{FF2B5EF4-FFF2-40B4-BE49-F238E27FC236}">
                <a16:creationId xmlns:a16="http://schemas.microsoft.com/office/drawing/2014/main" id="{06275E48-6D2C-F479-857A-5649FEB039BE}"/>
              </a:ext>
            </a:extLst>
          </p:cNvPr>
          <p:cNvSpPr txBox="1"/>
          <p:nvPr/>
        </p:nvSpPr>
        <p:spPr>
          <a:xfrm>
            <a:off x="14214545" y="4706968"/>
            <a:ext cx="2775978" cy="2841034"/>
          </a:xfrm>
          <a:prstGeom prst="rect">
            <a:avLst/>
          </a:prstGeom>
        </p:spPr>
        <p:txBody>
          <a:bodyPr lIns="0" tIns="0" rIns="0" bIns="0" rtlCol="0" anchor="t">
            <a:spAutoFit/>
          </a:bodyPr>
          <a:lstStyle/>
          <a:p>
            <a:pPr algn="ctr">
              <a:lnSpc>
                <a:spcPts val="3225"/>
              </a:lnSpc>
              <a:spcBef>
                <a:spcPct val="0"/>
              </a:spcBef>
            </a:pPr>
            <a:r>
              <a:rPr lang="en-US" sz="2000" b="1" dirty="0">
                <a:solidFill>
                  <a:srgbClr val="000000"/>
                </a:solidFill>
                <a:latin typeface="Aptos"/>
                <a:ea typeface="Canva Sans Bold"/>
                <a:cs typeface="Canva Sans Bold"/>
                <a:sym typeface="Canva Sans Bold"/>
              </a:rPr>
              <a:t>Das Recht zu erfahren, ob die eigenen Daten verletzt wurden, und die Unternehmen sind verpflichtet, die zuständigen Behörden zu benachrichtigen.</a:t>
            </a:r>
            <a:endParaRPr lang="en-US" sz="2000" b="1" dirty="0">
              <a:solidFill>
                <a:srgbClr val="000000"/>
              </a:solidFill>
              <a:latin typeface="Aptos"/>
              <a:ea typeface="Canva Sans Bold"/>
              <a:cs typeface="Canva Sans Bold"/>
            </a:endParaRPr>
          </a:p>
        </p:txBody>
      </p:sp>
    </p:spTree>
    <p:extLst>
      <p:ext uri="{BB962C8B-B14F-4D97-AF65-F5344CB8AC3E}">
        <p14:creationId xmlns:p14="http://schemas.microsoft.com/office/powerpoint/2010/main" val="87202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0251" y="1730358"/>
            <a:ext cx="4800600" cy="6691744"/>
          </a:xfrm>
        </p:spPr>
        <p:txBody>
          <a:bodyPr>
            <a:normAutofit/>
          </a:bodyPr>
          <a:lstStyle/>
          <a:p>
            <a:r>
              <a:rPr lang="en-GB" sz="5600">
                <a:solidFill>
                  <a:srgbClr val="FFFFFF"/>
                </a:solidFill>
                <a:latin typeface="Aptos" panose="020B0004020202020204" pitchFamily="34" charset="0"/>
                <a:cs typeface="Calibri Light" panose="020F0302020204030204" pitchFamily="34" charset="0"/>
              </a:rPr>
              <a:t>WELCHE ROLLE SPIELT DIE TECHNIK IN UNSEREM LEBEN?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553200" y="800100"/>
            <a:ext cx="10477498" cy="8465344"/>
          </a:xfrm>
        </p:spPr>
        <p:txBody>
          <a:bodyPr anchor="ctr">
            <a:normAutofit/>
          </a:bodyPr>
          <a:lstStyle/>
          <a:p>
            <a:r>
              <a:rPr lang="en-GB" sz="4400" b="1" dirty="0">
                <a:latin typeface="Aptos" panose="020B0004020202020204" pitchFamily="34" charset="0"/>
                <a:ea typeface="Times New Roman" panose="02020603050405020304" pitchFamily="18" charset="0"/>
              </a:rPr>
              <a:t>Die Technologie </a:t>
            </a:r>
            <a:r>
              <a:rPr lang="en-GB" sz="4400" dirty="0">
                <a:latin typeface="Aptos" panose="020B0004020202020204" pitchFamily="34" charset="0"/>
                <a:ea typeface="Times New Roman" panose="02020603050405020304" pitchFamily="18" charset="0"/>
              </a:rPr>
              <a:t>hat unser Leben revolutioniert, sie bietet Komfort und Konnektivität, aber auch </a:t>
            </a:r>
            <a:r>
              <a:rPr lang="en-GB" sz="4400" b="1" dirty="0">
                <a:latin typeface="Aptos" panose="020B0004020202020204" pitchFamily="34" charset="0"/>
                <a:ea typeface="Times New Roman" panose="02020603050405020304" pitchFamily="18" charset="0"/>
              </a:rPr>
              <a:t>Schwachstellen</a:t>
            </a:r>
            <a:r>
              <a:rPr lang="en-GB" sz="4400" dirty="0">
                <a:latin typeface="Aptos" panose="020B0004020202020204" pitchFamily="34" charset="0"/>
                <a:ea typeface="Times New Roman" panose="02020603050405020304" pitchFamily="18" charset="0"/>
              </a:rPr>
              <a:t>. </a:t>
            </a:r>
            <a:endParaRPr lang="sk-SK" sz="4400" dirty="0">
              <a:latin typeface="Aptos" panose="020B0004020202020204" pitchFamily="34" charset="0"/>
              <a:ea typeface="Times New Roman" panose="02020603050405020304" pitchFamily="18" charset="0"/>
            </a:endParaRPr>
          </a:p>
          <a:p>
            <a:r>
              <a:rPr lang="en-GB" sz="4400" dirty="0">
                <a:latin typeface="Aptos" panose="020B0004020202020204" pitchFamily="34" charset="0"/>
                <a:ea typeface="Times New Roman" panose="02020603050405020304" pitchFamily="18" charset="0"/>
              </a:rPr>
              <a:t>Es ist wichtig, die doppelte Natur der Technologie zu untersuchen und sowohl ihre </a:t>
            </a:r>
            <a:r>
              <a:rPr lang="en-GB" sz="4400" b="1" dirty="0">
                <a:latin typeface="Aptos" panose="020B0004020202020204" pitchFamily="34" charset="0"/>
                <a:ea typeface="Times New Roman" panose="02020603050405020304" pitchFamily="18" charset="0"/>
              </a:rPr>
              <a:t>positiven als auch negativen Auswirkungen </a:t>
            </a:r>
            <a:r>
              <a:rPr lang="en-GB" sz="4400" dirty="0">
                <a:latin typeface="Aptos" panose="020B0004020202020204" pitchFamily="34" charset="0"/>
                <a:ea typeface="Times New Roman" panose="02020603050405020304" pitchFamily="18" charset="0"/>
              </a:rPr>
              <a:t>auf die digitale Privatsphäre zu betonen.</a:t>
            </a:r>
            <a:endParaRPr lang="sk-SK" sz="4400" dirty="0">
              <a:latin typeface="Aptos" panose="020B0004020202020204" pitchFamily="34" charset="0"/>
              <a:ea typeface="Times New Roman" panose="02020603050405020304" pitchFamily="18" charset="0"/>
            </a:endParaRPr>
          </a:p>
          <a:p>
            <a:r>
              <a:rPr lang="en-GB" sz="4400" dirty="0">
                <a:latin typeface="Aptos" panose="020B0004020202020204" pitchFamily="34" charset="0"/>
                <a:cs typeface="Calibri" panose="020F0502020204030204" pitchFamily="34" charset="0"/>
              </a:rPr>
              <a:t>Um sich in der digitalen Welt zurechtzufinden, ist es wichtig, ein umfassendes Verständnis zu erlangen.</a:t>
            </a:r>
          </a:p>
        </p:txBody>
      </p:sp>
    </p:spTree>
    <p:extLst>
      <p:ext uri="{BB962C8B-B14F-4D97-AF65-F5344CB8AC3E}">
        <p14:creationId xmlns:p14="http://schemas.microsoft.com/office/powerpoint/2010/main" val="642908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2128262"/>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Verletzung der Privatsphäre</a:t>
            </a:r>
            <a:br>
              <a:rPr lang="sk-SK" sz="6000" dirty="0">
                <a:latin typeface="Aptos" panose="020B0004020202020204" pitchFamily="34" charset="0"/>
                <a:cs typeface="Calibri" panose="020F0502020204030204" pitchFamily="34" charset="0"/>
              </a:rPr>
            </a:br>
            <a:r>
              <a:rPr lang="en-GB" sz="6000" dirty="0">
                <a:solidFill>
                  <a:srgbClr val="FFAA5A"/>
                </a:solidFill>
                <a:latin typeface="Aptos" panose="020B0004020202020204" pitchFamily="34" charset="0"/>
                <a:cs typeface="Calibri" panose="020F0502020204030204" pitchFamily="34" charset="0"/>
              </a:rPr>
              <a:t>Definition und Akteure der Verletzung</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3274834"/>
            <a:ext cx="15773400" cy="5526266"/>
          </a:xfrm>
        </p:spPr>
        <p:txBody>
          <a:bodyPr>
            <a:normAutofit/>
          </a:bodyPr>
          <a:lstStyle/>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8" name="TextBox 6">
            <a:extLst>
              <a:ext uri="{FF2B5EF4-FFF2-40B4-BE49-F238E27FC236}">
                <a16:creationId xmlns:a16="http://schemas.microsoft.com/office/drawing/2014/main" id="{1A9C7905-DB4E-484F-DF42-317FE9E71D6E}"/>
              </a:ext>
            </a:extLst>
          </p:cNvPr>
          <p:cNvSpPr txBox="1"/>
          <p:nvPr/>
        </p:nvSpPr>
        <p:spPr>
          <a:xfrm>
            <a:off x="1570336" y="2917269"/>
            <a:ext cx="12679064" cy="3864263"/>
          </a:xfrm>
          <a:prstGeom prst="rect">
            <a:avLst/>
          </a:prstGeom>
        </p:spPr>
        <p:txBody>
          <a:bodyPr wrap="square" lIns="0" tIns="0" rIns="0" bIns="0" rtlCol="0" anchor="t">
            <a:spAutoFit/>
          </a:bodyPr>
          <a:lstStyle/>
          <a:p>
            <a:pPr algn="just">
              <a:lnSpc>
                <a:spcPts val="4339"/>
              </a:lnSpc>
              <a:spcBef>
                <a:spcPct val="0"/>
              </a:spcBef>
            </a:pPr>
            <a:r>
              <a:rPr lang="en-US" sz="4000" dirty="0">
                <a:solidFill>
                  <a:srgbClr val="000000"/>
                </a:solidFill>
                <a:latin typeface="Aptos" panose="020B0004020202020204" pitchFamily="34" charset="0"/>
                <a:ea typeface="Inter"/>
                <a:cs typeface="Inter"/>
                <a:sym typeface="Inter"/>
              </a:rPr>
              <a:t>Mit der Entwicklung neuer digitaler Kommunikationstechnologien werden Fälle von </a:t>
            </a:r>
            <a:r>
              <a:rPr lang="en-US" sz="4000" b="1" dirty="0">
                <a:solidFill>
                  <a:srgbClr val="000000"/>
                </a:solidFill>
                <a:latin typeface="Aptos" panose="020B0004020202020204" pitchFamily="34" charset="0"/>
                <a:ea typeface="Inter Bold"/>
                <a:cs typeface="Inter Bold"/>
                <a:sym typeface="Inter Bold"/>
              </a:rPr>
              <a:t>Verletzungen der persönlichen Kommunikation immer </a:t>
            </a:r>
            <a:r>
              <a:rPr lang="en-US" sz="4000" dirty="0">
                <a:solidFill>
                  <a:srgbClr val="000000"/>
                </a:solidFill>
                <a:latin typeface="Aptos" panose="020B0004020202020204" pitchFamily="34" charset="0"/>
                <a:ea typeface="Inter"/>
                <a:cs typeface="Inter"/>
                <a:sym typeface="Inter"/>
              </a:rPr>
              <a:t>häufiger. </a:t>
            </a:r>
            <a:r>
              <a:rPr lang="en-US" sz="4000" b="1" dirty="0">
                <a:solidFill>
                  <a:srgbClr val="000000"/>
                </a:solidFill>
                <a:latin typeface="Aptos" panose="020B0004020202020204" pitchFamily="34" charset="0"/>
                <a:ea typeface="Inter Bold"/>
                <a:cs typeface="Inter Bold"/>
                <a:sym typeface="Inter Bold"/>
              </a:rPr>
              <a:t>Hacker</a:t>
            </a:r>
            <a:r>
              <a:rPr lang="en-US" sz="4000" dirty="0">
                <a:solidFill>
                  <a:srgbClr val="000000"/>
                </a:solidFill>
                <a:latin typeface="Aptos" panose="020B0004020202020204" pitchFamily="34" charset="0"/>
                <a:ea typeface="Inter"/>
                <a:cs typeface="Inter"/>
                <a:sym typeface="Inter"/>
              </a:rPr>
              <a:t>, auf Informationstechnologie spezialisierte Kriminelle, können </a:t>
            </a:r>
            <a:r>
              <a:rPr lang="en-US" sz="4000" b="1" dirty="0">
                <a:solidFill>
                  <a:srgbClr val="000000"/>
                </a:solidFill>
                <a:latin typeface="Aptos" panose="020B0004020202020204" pitchFamily="34" charset="0"/>
                <a:ea typeface="Inter Bold"/>
                <a:cs typeface="Inter Bold"/>
                <a:sym typeface="Inter Bold"/>
              </a:rPr>
              <a:t>Gespräche abfangen</a:t>
            </a:r>
            <a:r>
              <a:rPr lang="en-US" sz="4000" dirty="0">
                <a:solidFill>
                  <a:srgbClr val="000000"/>
                </a:solidFill>
                <a:latin typeface="Aptos" panose="020B0004020202020204" pitchFamily="34" charset="0"/>
                <a:ea typeface="Inter"/>
                <a:cs typeface="Inter"/>
                <a:sym typeface="Inter"/>
              </a:rPr>
              <a:t>, die eigentlich zwischen zwei Personen bleiben sollten. Dies kann erhebliche Auswirkungen auf die Psyche der verletzten Person haben. </a:t>
            </a:r>
          </a:p>
        </p:txBody>
      </p:sp>
      <p:sp>
        <p:nvSpPr>
          <p:cNvPr id="9" name="Freeform 3">
            <a:extLst>
              <a:ext uri="{FF2B5EF4-FFF2-40B4-BE49-F238E27FC236}">
                <a16:creationId xmlns:a16="http://schemas.microsoft.com/office/drawing/2014/main" id="{6EA4D1FE-BDA7-0311-C4A7-35DAACF66DB9}"/>
              </a:ext>
            </a:extLst>
          </p:cNvPr>
          <p:cNvSpPr/>
          <p:nvPr/>
        </p:nvSpPr>
        <p:spPr>
          <a:xfrm>
            <a:off x="14138899" y="5143500"/>
            <a:ext cx="3401067" cy="4264661"/>
          </a:xfrm>
          <a:custGeom>
            <a:avLst/>
            <a:gdLst/>
            <a:ahLst/>
            <a:cxnLst/>
            <a:rect l="l" t="t" r="r" b="b"/>
            <a:pathLst>
              <a:path w="3401067" h="4264661">
                <a:moveTo>
                  <a:pt x="0" y="0"/>
                </a:moveTo>
                <a:lnTo>
                  <a:pt x="3401067" y="0"/>
                </a:lnTo>
                <a:lnTo>
                  <a:pt x="3401067" y="4264660"/>
                </a:lnTo>
                <a:lnTo>
                  <a:pt x="0" y="42646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423639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2128262"/>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Verletzung der Privatsphäre</a:t>
            </a:r>
            <a:br>
              <a:rPr lang="sk-SK" sz="6000" dirty="0">
                <a:latin typeface="Aptos" panose="020B0004020202020204" pitchFamily="34" charset="0"/>
                <a:cs typeface="Calibri" panose="020F0502020204030204" pitchFamily="34" charset="0"/>
              </a:rPr>
            </a:br>
            <a:r>
              <a:rPr lang="en-GB" sz="6000" dirty="0">
                <a:solidFill>
                  <a:srgbClr val="FFAA5A"/>
                </a:solidFill>
                <a:latin typeface="Aptos" panose="020B0004020202020204" pitchFamily="34" charset="0"/>
                <a:cs typeface="Calibri" panose="020F0502020204030204" pitchFamily="34" charset="0"/>
              </a:rPr>
              <a:t>Wie fühlen Sie sich, wenn sie Ihre Privatsphäre verletzen?</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3274834"/>
            <a:ext cx="15773400" cy="5526266"/>
          </a:xfrm>
        </p:spPr>
        <p:txBody>
          <a:bodyPr>
            <a:normAutofit/>
          </a:bodyPr>
          <a:lstStyle/>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8" name="TextBox 6">
            <a:extLst>
              <a:ext uri="{FF2B5EF4-FFF2-40B4-BE49-F238E27FC236}">
                <a16:creationId xmlns:a16="http://schemas.microsoft.com/office/drawing/2014/main" id="{1A9C7905-DB4E-484F-DF42-317FE9E71D6E}"/>
              </a:ext>
            </a:extLst>
          </p:cNvPr>
          <p:cNvSpPr txBox="1"/>
          <p:nvPr/>
        </p:nvSpPr>
        <p:spPr>
          <a:xfrm>
            <a:off x="1430571" y="6057109"/>
            <a:ext cx="16071356" cy="3807389"/>
          </a:xfrm>
          <a:prstGeom prst="rect">
            <a:avLst/>
          </a:prstGeom>
        </p:spPr>
        <p:txBody>
          <a:bodyPr wrap="square" lIns="0" tIns="0" rIns="0" bIns="0" rtlCol="0" anchor="t">
            <a:spAutoFit/>
          </a:bodyPr>
          <a:lstStyle/>
          <a:p>
            <a:pPr marL="457200" indent="-457200">
              <a:lnSpc>
                <a:spcPts val="4339"/>
              </a:lnSpc>
              <a:spcBef>
                <a:spcPct val="0"/>
              </a:spcBef>
              <a:buClr>
                <a:srgbClr val="FFAA5A"/>
              </a:buClr>
              <a:buFont typeface="Wingdings" panose="05000000000000000000" pitchFamily="2" charset="2"/>
              <a:buChar char="§"/>
            </a:pPr>
            <a:r>
              <a:rPr lang="en-GB" sz="2400" dirty="0">
                <a:solidFill>
                  <a:srgbClr val="000000"/>
                </a:solidFill>
                <a:latin typeface="Aptos"/>
                <a:ea typeface="Inter"/>
                <a:cs typeface="Inter"/>
                <a:sym typeface="Inter"/>
              </a:rPr>
              <a:t>Wenn es sich um sehr schwerwiegende Verstöße handelt, wie z. B. Fälle von </a:t>
            </a:r>
            <a:br>
              <a:rPr lang="sk-SK" sz="2400" dirty="0">
                <a:latin typeface="Aptos" panose="020B0004020202020204" pitchFamily="34" charset="0"/>
                <a:ea typeface="Inter"/>
                <a:cs typeface="Inter"/>
              </a:rPr>
            </a:br>
            <a:r>
              <a:rPr lang="en-GB" sz="2400" dirty="0">
                <a:solidFill>
                  <a:srgbClr val="000000"/>
                </a:solidFill>
                <a:latin typeface="Aptos"/>
                <a:ea typeface="Inter"/>
                <a:cs typeface="Inter"/>
                <a:sym typeface="Inter"/>
              </a:rPr>
              <a:t>Rache-Pornos, d. h. die Veröffentlichung von privatem pornografischem Material ohne die Zustimmung der betreffenden Person, kann dies sehr schwerwiegende Folgen nach sich ziehen. </a:t>
            </a:r>
            <a:endParaRPr lang="sk-SK" sz="2400">
              <a:solidFill>
                <a:srgbClr val="000000"/>
              </a:solidFill>
              <a:latin typeface="Aptos"/>
              <a:ea typeface="Inter"/>
              <a:cs typeface="Inter"/>
            </a:endParaRPr>
          </a:p>
          <a:p>
            <a:pPr marL="457200" indent="-457200">
              <a:lnSpc>
                <a:spcPts val="4339"/>
              </a:lnSpc>
              <a:spcBef>
                <a:spcPct val="0"/>
              </a:spcBef>
              <a:buClr>
                <a:srgbClr val="FFAA5A"/>
              </a:buClr>
              <a:buFont typeface="Wingdings" panose="05000000000000000000" pitchFamily="2" charset="2"/>
              <a:buChar char="§"/>
            </a:pPr>
            <a:r>
              <a:rPr lang="de-AT" sz="2400">
                <a:solidFill>
                  <a:srgbClr val="000000"/>
                </a:solidFill>
                <a:latin typeface="Aptos"/>
                <a:ea typeface="Inter"/>
                <a:cs typeface="Inter"/>
                <a:sym typeface="Inter"/>
              </a:rPr>
              <a:t>Es sind zahlreiche Fälle von Menschen bekannt, die aufgrund solcher Situationen einen Selbstmordversuch unternommen haben aufgrund solcher Situationen. </a:t>
            </a:r>
            <a:endParaRPr lang="de-AT" sz="2400">
              <a:solidFill>
                <a:srgbClr val="000000"/>
              </a:solidFill>
              <a:latin typeface="Aptos"/>
              <a:ea typeface="Inter"/>
              <a:cs typeface="Inter"/>
            </a:endParaRPr>
          </a:p>
          <a:p>
            <a:pPr marL="457200" indent="-457200">
              <a:lnSpc>
                <a:spcPts val="4339"/>
              </a:lnSpc>
              <a:spcBef>
                <a:spcPct val="0"/>
              </a:spcBef>
              <a:buClr>
                <a:srgbClr val="FFAA5A"/>
              </a:buClr>
              <a:buFont typeface="Wingdings" panose="05000000000000000000" pitchFamily="2" charset="2"/>
              <a:buChar char="§"/>
            </a:pPr>
            <a:r>
              <a:rPr lang="en-GB" sz="2400" dirty="0">
                <a:solidFill>
                  <a:srgbClr val="000000"/>
                </a:solidFill>
                <a:latin typeface="Aptos"/>
                <a:ea typeface="Inter"/>
                <a:cs typeface="Inter"/>
                <a:sym typeface="Inter"/>
              </a:rPr>
              <a:t>Dies unterstreicht, wie wichtig es ist, die notwendigen Vorsichtsmaßnahmen zu treffen, um zu verhindern, dass sie in die Hände von böswilligen Personen fallen. </a:t>
            </a:r>
            <a:endParaRPr lang="en-GB" sz="2400" dirty="0">
              <a:solidFill>
                <a:srgbClr val="000000"/>
              </a:solidFill>
              <a:latin typeface="Aptos"/>
              <a:ea typeface="Inter"/>
              <a:cs typeface="Inter"/>
            </a:endParaRPr>
          </a:p>
        </p:txBody>
      </p:sp>
      <p:sp>
        <p:nvSpPr>
          <p:cNvPr id="4" name="Freeform 4">
            <a:extLst>
              <a:ext uri="{FF2B5EF4-FFF2-40B4-BE49-F238E27FC236}">
                <a16:creationId xmlns:a16="http://schemas.microsoft.com/office/drawing/2014/main" id="{146BF83D-AE25-0E82-007E-2272E6694EAB}"/>
              </a:ext>
            </a:extLst>
          </p:cNvPr>
          <p:cNvSpPr/>
          <p:nvPr/>
        </p:nvSpPr>
        <p:spPr>
          <a:xfrm>
            <a:off x="734981" y="2548122"/>
            <a:ext cx="3433431" cy="3503501"/>
          </a:xfrm>
          <a:custGeom>
            <a:avLst/>
            <a:gdLst/>
            <a:ahLst/>
            <a:cxnLst/>
            <a:rect l="l" t="t" r="r" b="b"/>
            <a:pathLst>
              <a:path w="3433431" h="3503501">
                <a:moveTo>
                  <a:pt x="0" y="0"/>
                </a:moveTo>
                <a:lnTo>
                  <a:pt x="3433431" y="0"/>
                </a:lnTo>
                <a:lnTo>
                  <a:pt x="3433431" y="3503502"/>
                </a:lnTo>
                <a:lnTo>
                  <a:pt x="0" y="3503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6">
            <a:extLst>
              <a:ext uri="{FF2B5EF4-FFF2-40B4-BE49-F238E27FC236}">
                <a16:creationId xmlns:a16="http://schemas.microsoft.com/office/drawing/2014/main" id="{E4531536-12EC-596D-4217-31E2D448E198}"/>
              </a:ext>
            </a:extLst>
          </p:cNvPr>
          <p:cNvSpPr/>
          <p:nvPr/>
        </p:nvSpPr>
        <p:spPr>
          <a:xfrm>
            <a:off x="4966482" y="2546051"/>
            <a:ext cx="3435461" cy="3505573"/>
          </a:xfrm>
          <a:custGeom>
            <a:avLst/>
            <a:gdLst/>
            <a:ahLst/>
            <a:cxnLst/>
            <a:rect l="l" t="t" r="r" b="b"/>
            <a:pathLst>
              <a:path w="3435461" h="3505573">
                <a:moveTo>
                  <a:pt x="0" y="0"/>
                </a:moveTo>
                <a:lnTo>
                  <a:pt x="3435462" y="0"/>
                </a:lnTo>
                <a:lnTo>
                  <a:pt x="3435462" y="3505573"/>
                </a:lnTo>
                <a:lnTo>
                  <a:pt x="0" y="35055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7">
            <a:extLst>
              <a:ext uri="{FF2B5EF4-FFF2-40B4-BE49-F238E27FC236}">
                <a16:creationId xmlns:a16="http://schemas.microsoft.com/office/drawing/2014/main" id="{E5AA372D-8C0D-0B40-AC72-E623AA368192}"/>
              </a:ext>
            </a:extLst>
          </p:cNvPr>
          <p:cNvSpPr/>
          <p:nvPr/>
        </p:nvSpPr>
        <p:spPr>
          <a:xfrm>
            <a:off x="9305813" y="2532842"/>
            <a:ext cx="3328656" cy="3396588"/>
          </a:xfrm>
          <a:custGeom>
            <a:avLst/>
            <a:gdLst/>
            <a:ahLst/>
            <a:cxnLst/>
            <a:rect l="l" t="t" r="r" b="b"/>
            <a:pathLst>
              <a:path w="3328656" h="3396588">
                <a:moveTo>
                  <a:pt x="0" y="0"/>
                </a:moveTo>
                <a:lnTo>
                  <a:pt x="3328657" y="0"/>
                </a:lnTo>
                <a:lnTo>
                  <a:pt x="3328657" y="3396588"/>
                </a:lnTo>
                <a:lnTo>
                  <a:pt x="0" y="3396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8">
            <a:extLst>
              <a:ext uri="{FF2B5EF4-FFF2-40B4-BE49-F238E27FC236}">
                <a16:creationId xmlns:a16="http://schemas.microsoft.com/office/drawing/2014/main" id="{90CB0DF5-EBB4-A67D-0292-F1BEA61D07F2}"/>
              </a:ext>
            </a:extLst>
          </p:cNvPr>
          <p:cNvSpPr/>
          <p:nvPr/>
        </p:nvSpPr>
        <p:spPr>
          <a:xfrm>
            <a:off x="13392748" y="2532842"/>
            <a:ext cx="3328656" cy="3396588"/>
          </a:xfrm>
          <a:custGeom>
            <a:avLst/>
            <a:gdLst/>
            <a:ahLst/>
            <a:cxnLst/>
            <a:rect l="l" t="t" r="r" b="b"/>
            <a:pathLst>
              <a:path w="3328656" h="3396588">
                <a:moveTo>
                  <a:pt x="0" y="0"/>
                </a:moveTo>
                <a:lnTo>
                  <a:pt x="3328657" y="0"/>
                </a:lnTo>
                <a:lnTo>
                  <a:pt x="3328657" y="3396588"/>
                </a:lnTo>
                <a:lnTo>
                  <a:pt x="0" y="3396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9">
            <a:extLst>
              <a:ext uri="{FF2B5EF4-FFF2-40B4-BE49-F238E27FC236}">
                <a16:creationId xmlns:a16="http://schemas.microsoft.com/office/drawing/2014/main" id="{618E0A37-8506-3D29-5286-F4B5A22AB6BD}"/>
              </a:ext>
            </a:extLst>
          </p:cNvPr>
          <p:cNvSpPr txBox="1"/>
          <p:nvPr/>
        </p:nvSpPr>
        <p:spPr>
          <a:xfrm>
            <a:off x="13932017" y="3843836"/>
            <a:ext cx="2250118" cy="488788"/>
          </a:xfrm>
          <a:prstGeom prst="rect">
            <a:avLst/>
          </a:prstGeom>
        </p:spPr>
        <p:txBody>
          <a:bodyPr wrap="square" lIns="0" tIns="0" rIns="0" bIns="0" rtlCol="0" anchor="t">
            <a:spAutoFit/>
          </a:bodyPr>
          <a:lstStyle/>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Depression</a:t>
            </a:r>
          </a:p>
        </p:txBody>
      </p:sp>
      <p:sp>
        <p:nvSpPr>
          <p:cNvPr id="11" name="TextBox 10">
            <a:extLst>
              <a:ext uri="{FF2B5EF4-FFF2-40B4-BE49-F238E27FC236}">
                <a16:creationId xmlns:a16="http://schemas.microsoft.com/office/drawing/2014/main" id="{D43E416E-AC4F-2864-DBE0-81BD19F908D6}"/>
              </a:ext>
            </a:extLst>
          </p:cNvPr>
          <p:cNvSpPr txBox="1"/>
          <p:nvPr/>
        </p:nvSpPr>
        <p:spPr>
          <a:xfrm>
            <a:off x="5633844" y="3736673"/>
            <a:ext cx="2156479" cy="988925"/>
          </a:xfrm>
          <a:prstGeom prst="rect">
            <a:avLst/>
          </a:prstGeom>
        </p:spPr>
        <p:txBody>
          <a:bodyPr wrap="square" lIns="0" tIns="0" rIns="0" bIns="0" rtlCol="0" anchor="t">
            <a:spAutoFit/>
          </a:bodyPr>
          <a:lstStyle/>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Sinn für</a:t>
            </a:r>
          </a:p>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 Impotenz</a:t>
            </a:r>
          </a:p>
        </p:txBody>
      </p:sp>
      <p:sp>
        <p:nvSpPr>
          <p:cNvPr id="12" name="TextBox 11">
            <a:extLst>
              <a:ext uri="{FF2B5EF4-FFF2-40B4-BE49-F238E27FC236}">
                <a16:creationId xmlns:a16="http://schemas.microsoft.com/office/drawing/2014/main" id="{9C9AC417-1C00-EAAF-FB0D-EF4E05ECCE1F}"/>
              </a:ext>
            </a:extLst>
          </p:cNvPr>
          <p:cNvSpPr txBox="1"/>
          <p:nvPr/>
        </p:nvSpPr>
        <p:spPr>
          <a:xfrm>
            <a:off x="9280784" y="3656321"/>
            <a:ext cx="3378716" cy="988925"/>
          </a:xfrm>
          <a:prstGeom prst="rect">
            <a:avLst/>
          </a:prstGeom>
        </p:spPr>
        <p:txBody>
          <a:bodyPr lIns="0" tIns="0" rIns="0" bIns="0" rtlCol="0" anchor="t">
            <a:spAutoFit/>
          </a:bodyPr>
          <a:lstStyle/>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Misstrauen gegenüber der Technik</a:t>
            </a:r>
          </a:p>
        </p:txBody>
      </p:sp>
      <p:sp>
        <p:nvSpPr>
          <p:cNvPr id="13" name="TextBox 12">
            <a:extLst>
              <a:ext uri="{FF2B5EF4-FFF2-40B4-BE49-F238E27FC236}">
                <a16:creationId xmlns:a16="http://schemas.microsoft.com/office/drawing/2014/main" id="{DF60D568-1243-2D24-804F-722348566DA4}"/>
              </a:ext>
            </a:extLst>
          </p:cNvPr>
          <p:cNvSpPr txBox="1"/>
          <p:nvPr/>
        </p:nvSpPr>
        <p:spPr>
          <a:xfrm>
            <a:off x="921332" y="3656321"/>
            <a:ext cx="3141280" cy="988925"/>
          </a:xfrm>
          <a:prstGeom prst="rect">
            <a:avLst/>
          </a:prstGeom>
        </p:spPr>
        <p:txBody>
          <a:bodyPr wrap="square" lIns="0" tIns="0" rIns="0" bIns="0" rtlCol="0" anchor="t">
            <a:spAutoFit/>
          </a:bodyPr>
          <a:lstStyle/>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Allgemeine Entmutigung</a:t>
            </a:r>
          </a:p>
        </p:txBody>
      </p:sp>
      <p:sp>
        <p:nvSpPr>
          <p:cNvPr id="14" name="Freeform 3">
            <a:extLst>
              <a:ext uri="{FF2B5EF4-FFF2-40B4-BE49-F238E27FC236}">
                <a16:creationId xmlns:a16="http://schemas.microsoft.com/office/drawing/2014/main" id="{883C446F-F08F-2B60-0657-E875FA2D6CDB}"/>
              </a:ext>
            </a:extLst>
          </p:cNvPr>
          <p:cNvSpPr/>
          <p:nvPr/>
        </p:nvSpPr>
        <p:spPr>
          <a:xfrm>
            <a:off x="10311" y="45442"/>
            <a:ext cx="1822041" cy="1796988"/>
          </a:xfrm>
          <a:custGeom>
            <a:avLst/>
            <a:gdLst/>
            <a:ahLst/>
            <a:cxnLst/>
            <a:rect l="l" t="t" r="r" b="b"/>
            <a:pathLst>
              <a:path w="1822041" h="1796988">
                <a:moveTo>
                  <a:pt x="0" y="0"/>
                </a:moveTo>
                <a:lnTo>
                  <a:pt x="1822040" y="0"/>
                </a:lnTo>
                <a:lnTo>
                  <a:pt x="1822040" y="1796988"/>
                </a:lnTo>
                <a:lnTo>
                  <a:pt x="0" y="17969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extLst>
      <p:ext uri="{BB962C8B-B14F-4D97-AF65-F5344CB8AC3E}">
        <p14:creationId xmlns:p14="http://schemas.microsoft.com/office/powerpoint/2010/main" val="389814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n-US" sz="6000" dirty="0">
                <a:latin typeface="Aptos"/>
                <a:ea typeface="Cambria"/>
              </a:rPr>
              <a:t>ABSCHLUSSPRÜFUNG</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1988821"/>
            <a:ext cx="8880209" cy="7276625"/>
          </a:xfrm>
        </p:spPr>
        <p:txBody>
          <a:bodyPr>
            <a:normAutofit/>
          </a:bodyPr>
          <a:lstStyle/>
          <a:p>
            <a:pPr marL="0" indent="0" algn="ctr">
              <a:spcAft>
                <a:spcPts val="900"/>
              </a:spcAft>
              <a:buNone/>
            </a:pPr>
            <a:r>
              <a:rPr lang="en-GB" sz="5400" dirty="0">
                <a:latin typeface="Aptos" panose="020B0004020202020204" pitchFamily="34" charset="0"/>
              </a:rPr>
              <a:t>Warum ist es wichtig, die eigene digitale Privatsphäre zu schützen? Stellen Sie die bewusste und unbewusste Nutzung von Technologie einander gegenüber, was sind die wichtigsten Folgen für die menschliche Gesundheit?</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Tree>
    <p:extLst>
      <p:ext uri="{BB962C8B-B14F-4D97-AF65-F5344CB8AC3E}">
        <p14:creationId xmlns:p14="http://schemas.microsoft.com/office/powerpoint/2010/main" val="143289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Freie Lizenz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Die Veröffentlichung steht unter der Creative Commons </a:t>
            </a:r>
            <a:r>
              <a:rPr lang="en-US" sz="3200">
                <a:solidFill>
                  <a:prstClr val="black"/>
                </a:solidFill>
                <a:latin typeface="Aptos"/>
                <a:ea typeface="Inter"/>
                <a:cs typeface="Inter"/>
                <a:sym typeface="Inter"/>
              </a:rPr>
              <a:t>Lizenz </a:t>
            </a: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kumimoji="0" lang="sk-SK"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muss</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Werk darf nicht zu kommerziellen Zwecken verwendet werden.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Haftungsausschluss:</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Aptos" panose="020B0004020202020204" pitchFamily="34" charset="0"/>
                <a:cs typeface="Calibri Light" panose="020F0302020204030204" pitchFamily="34" charset="0"/>
              </a:rPr>
              <a:t>Definition des digitalen Datenschutzes</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2918290629"/>
              </p:ext>
            </p:extLst>
          </p:nvPr>
        </p:nvGraphicFramePr>
        <p:xfrm>
          <a:off x="1012232" y="2135235"/>
          <a:ext cx="11468100"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eform 3">
            <a:extLst>
              <a:ext uri="{FF2B5EF4-FFF2-40B4-BE49-F238E27FC236}">
                <a16:creationId xmlns:a16="http://schemas.microsoft.com/office/drawing/2014/main" id="{AB5E4027-C34A-311C-201B-83B0562AA722}"/>
              </a:ext>
            </a:extLst>
          </p:cNvPr>
          <p:cNvSpPr/>
          <p:nvPr/>
        </p:nvSpPr>
        <p:spPr>
          <a:xfrm rot="3627783">
            <a:off x="12801152" y="4166805"/>
            <a:ext cx="5334000" cy="2757033"/>
          </a:xfrm>
          <a:custGeom>
            <a:avLst/>
            <a:gdLst/>
            <a:ahLst/>
            <a:cxnLst/>
            <a:rect l="l" t="t" r="r" b="b"/>
            <a:pathLst>
              <a:path w="6420532" h="3612335">
                <a:moveTo>
                  <a:pt x="0" y="0"/>
                </a:moveTo>
                <a:lnTo>
                  <a:pt x="6420532" y="0"/>
                </a:lnTo>
                <a:lnTo>
                  <a:pt x="6420532" y="3612334"/>
                </a:lnTo>
                <a:lnTo>
                  <a:pt x="0" y="3612334"/>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336109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Aptos" panose="020B0004020202020204" pitchFamily="34" charset="0"/>
                <a:cs typeface="Calibri Light" panose="020F0302020204030204" pitchFamily="34" charset="0"/>
              </a:rPr>
              <a:t>Definition des digitalen Datenschutzes</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2170609189"/>
              </p:ext>
            </p:extLst>
          </p:nvPr>
        </p:nvGraphicFramePr>
        <p:xfrm>
          <a:off x="1012232" y="2135235"/>
          <a:ext cx="11468100"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eform 2">
            <a:extLst>
              <a:ext uri="{FF2B5EF4-FFF2-40B4-BE49-F238E27FC236}">
                <a16:creationId xmlns:a16="http://schemas.microsoft.com/office/drawing/2014/main" id="{89C94F99-2B36-7ECB-210A-7C2B07231D8F}"/>
              </a:ext>
            </a:extLst>
          </p:cNvPr>
          <p:cNvSpPr/>
          <p:nvPr/>
        </p:nvSpPr>
        <p:spPr>
          <a:xfrm>
            <a:off x="13335000" y="3390845"/>
            <a:ext cx="4279752" cy="3683020"/>
          </a:xfrm>
          <a:custGeom>
            <a:avLst/>
            <a:gdLst/>
            <a:ahLst/>
            <a:cxnLst/>
            <a:rect l="l" t="t" r="r" b="b"/>
            <a:pathLst>
              <a:path w="2713736" h="2408440">
                <a:moveTo>
                  <a:pt x="0" y="0"/>
                </a:moveTo>
                <a:lnTo>
                  <a:pt x="2713735" y="0"/>
                </a:lnTo>
                <a:lnTo>
                  <a:pt x="2713735" y="2408440"/>
                </a:lnTo>
                <a:lnTo>
                  <a:pt x="0" y="24084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extLst>
      <p:ext uri="{BB962C8B-B14F-4D97-AF65-F5344CB8AC3E}">
        <p14:creationId xmlns:p14="http://schemas.microsoft.com/office/powerpoint/2010/main" val="17332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585097" y="375047"/>
            <a:ext cx="14559203" cy="1583813"/>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Auswirkungen der digitalen Privatsphäre auf unser tägliches Leben</a:t>
            </a:r>
          </a:p>
        </p:txBody>
      </p:sp>
      <p:sp>
        <p:nvSpPr>
          <p:cNvPr id="3" name="Content Placeholder 2"/>
          <p:cNvSpPr>
            <a:spLocks noGrp="1"/>
          </p:cNvSpPr>
          <p:nvPr>
            <p:ph idx="1"/>
          </p:nvPr>
        </p:nvSpPr>
        <p:spPr>
          <a:xfrm>
            <a:off x="720091" y="1958860"/>
            <a:ext cx="10936922" cy="7739510"/>
          </a:xfrm>
        </p:spPr>
        <p:txBody>
          <a:bodyPr>
            <a:normAutofit/>
          </a:bodyPr>
          <a:lstStyle/>
          <a:p>
            <a:pPr>
              <a:spcAft>
                <a:spcPts val="900"/>
              </a:spcAft>
            </a:pPr>
            <a:r>
              <a:rPr lang="en-GB" sz="5400" dirty="0">
                <a:latin typeface="Aptos" panose="020B0004020202020204" pitchFamily="34" charset="0"/>
              </a:rPr>
              <a:t>Die digitale Privatsphäre </a:t>
            </a:r>
            <a:r>
              <a:rPr lang="en-GB" sz="5400" b="1" dirty="0">
                <a:latin typeface="Aptos" panose="020B0004020202020204" pitchFamily="34" charset="0"/>
              </a:rPr>
              <a:t>ist kein abstraktes Konzept, sondern ein greifbarer und wichtiger Aspekt unseres Lebens</a:t>
            </a:r>
            <a:r>
              <a:rPr lang="en-GB" sz="5400" dirty="0">
                <a:latin typeface="Aptos" panose="020B0004020202020204" pitchFamily="34" charset="0"/>
              </a:rPr>
              <a:t>. </a:t>
            </a:r>
          </a:p>
          <a:p>
            <a:pPr>
              <a:spcAft>
                <a:spcPts val="900"/>
              </a:spcAft>
            </a:pPr>
            <a:r>
              <a:rPr lang="en-GB" sz="5400" i="0" dirty="0">
                <a:effectLst/>
                <a:latin typeface="Aptos" panose="020B0004020202020204" pitchFamily="34" charset="0"/>
              </a:rPr>
              <a:t>Es ist wichtig, sie zu verstehen, um </a:t>
            </a:r>
            <a:r>
              <a:rPr lang="en-GB" sz="5400" b="1" i="0" dirty="0">
                <a:effectLst/>
                <a:latin typeface="Aptos" panose="020B0004020202020204" pitchFamily="34" charset="0"/>
              </a:rPr>
              <a:t>die Rechte der Nutzer zu respektieren </a:t>
            </a:r>
            <a:r>
              <a:rPr lang="en-GB" sz="5400" i="0" dirty="0">
                <a:effectLst/>
                <a:latin typeface="Aptos" panose="020B0004020202020204" pitchFamily="34" charset="0"/>
              </a:rPr>
              <a:t>und </a:t>
            </a:r>
            <a:r>
              <a:rPr lang="en-GB" sz="5400" b="1" i="0" dirty="0">
                <a:effectLst/>
                <a:latin typeface="Aptos" panose="020B0004020202020204" pitchFamily="34" charset="0"/>
              </a:rPr>
              <a:t>ihre persönlichen Daten </a:t>
            </a:r>
            <a:r>
              <a:rPr lang="en-GB" sz="5400" i="0" dirty="0">
                <a:effectLst/>
                <a:latin typeface="Aptos" panose="020B0004020202020204" pitchFamily="34" charset="0"/>
              </a:rPr>
              <a:t>vor Cyberkriminalität oder unbefugter Nutzung zu schützen. </a:t>
            </a:r>
          </a:p>
          <a:p>
            <a:pPr marL="0" indent="0">
              <a:spcAft>
                <a:spcPts val="900"/>
              </a:spcAft>
              <a:buNone/>
            </a:pPr>
            <a:endParaRPr lang="en-US" sz="54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5" name="Freeform 2">
            <a:extLst>
              <a:ext uri="{FF2B5EF4-FFF2-40B4-BE49-F238E27FC236}">
                <a16:creationId xmlns:a16="http://schemas.microsoft.com/office/drawing/2014/main" id="{7FDC31B5-323B-B676-4CCD-F8C24F46BBE1}"/>
              </a:ext>
            </a:extLst>
          </p:cNvPr>
          <p:cNvSpPr/>
          <p:nvPr/>
        </p:nvSpPr>
        <p:spPr>
          <a:xfrm>
            <a:off x="11826513" y="3417449"/>
            <a:ext cx="4799558" cy="2699751"/>
          </a:xfrm>
          <a:custGeom>
            <a:avLst/>
            <a:gdLst/>
            <a:ahLst/>
            <a:cxnLst/>
            <a:rect l="l" t="t" r="r" b="b"/>
            <a:pathLst>
              <a:path w="4799558" h="2699751">
                <a:moveTo>
                  <a:pt x="0" y="0"/>
                </a:moveTo>
                <a:lnTo>
                  <a:pt x="4799558" y="0"/>
                </a:lnTo>
                <a:lnTo>
                  <a:pt x="4799558" y="2699752"/>
                </a:lnTo>
                <a:lnTo>
                  <a:pt x="0" y="2699752"/>
                </a:lnTo>
                <a:lnTo>
                  <a:pt x="0" y="0"/>
                </a:lnTo>
                <a:close/>
              </a:path>
            </a:pathLst>
          </a:custGeom>
          <a:blipFill>
            <a:blip r:embed="rId3"/>
            <a:stretch>
              <a:fillRect t="-11444" b="-11444"/>
            </a:stretch>
          </a:blipFill>
        </p:spPr>
        <p:txBody>
          <a:bodyPr/>
          <a:lstStyle/>
          <a:p>
            <a:endParaRPr lang="en-GB"/>
          </a:p>
        </p:txBody>
      </p:sp>
    </p:spTree>
    <p:extLst>
      <p:ext uri="{BB962C8B-B14F-4D97-AF65-F5344CB8AC3E}">
        <p14:creationId xmlns:p14="http://schemas.microsoft.com/office/powerpoint/2010/main" val="42733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585097" y="375047"/>
            <a:ext cx="14559203" cy="1583813"/>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Warum ist der digitale Datenschutz wichtig?</a:t>
            </a:r>
          </a:p>
        </p:txBody>
      </p:sp>
      <p:sp>
        <p:nvSpPr>
          <p:cNvPr id="3" name="Content Placeholder 2"/>
          <p:cNvSpPr>
            <a:spLocks noGrp="1"/>
          </p:cNvSpPr>
          <p:nvPr>
            <p:ph idx="1"/>
          </p:nvPr>
        </p:nvSpPr>
        <p:spPr>
          <a:xfrm>
            <a:off x="720091" y="1958860"/>
            <a:ext cx="10936922" cy="7739510"/>
          </a:xfrm>
        </p:spPr>
        <p:txBody>
          <a:bodyPr>
            <a:normAutofit lnSpcReduction="10000"/>
          </a:bodyPr>
          <a:lstStyle/>
          <a:p>
            <a:pPr>
              <a:spcAft>
                <a:spcPts val="900"/>
              </a:spcAft>
            </a:pPr>
            <a:r>
              <a:rPr lang="en-GB" sz="4000" dirty="0">
                <a:latin typeface="Aptos" panose="020B0004020202020204" pitchFamily="34" charset="0"/>
              </a:rPr>
              <a:t>Die digitale Privatsphäre ist aus einer Vielzahl von Gründen wichtig. Sie geht über den Schutz persönlicher Daten hinaus und spielt eine zentrale Rolle für die </a:t>
            </a:r>
            <a:r>
              <a:rPr lang="en-GB" sz="4000" b="1" dirty="0">
                <a:latin typeface="Aptos" panose="020B0004020202020204" pitchFamily="34" charset="0"/>
              </a:rPr>
              <a:t>persönliche Sicherheit und Freiheit</a:t>
            </a:r>
            <a:r>
              <a:rPr lang="en-GB" sz="4000" dirty="0">
                <a:latin typeface="Aptos" panose="020B0004020202020204" pitchFamily="34" charset="0"/>
              </a:rPr>
              <a:t>. </a:t>
            </a:r>
          </a:p>
          <a:p>
            <a:pPr>
              <a:spcAft>
                <a:spcPts val="900"/>
              </a:spcAft>
            </a:pPr>
            <a:r>
              <a:rPr lang="en-GB" sz="4000" i="0" dirty="0">
                <a:effectLst/>
                <a:latin typeface="Aptos" panose="020B0004020202020204" pitchFamily="34" charset="0"/>
              </a:rPr>
              <a:t>Das Konzept der digitalen Privatsphäre ist in der heutigen Gesellschaft aufgrund der Globalisierung und der digitalen Vernetzung ein weit verbreiteter Begriff. </a:t>
            </a:r>
            <a:endParaRPr lang="sk-SK" sz="4000" i="0" dirty="0">
              <a:effectLst/>
              <a:latin typeface="Aptos" panose="020B0004020202020204" pitchFamily="34" charset="0"/>
            </a:endParaRPr>
          </a:p>
          <a:p>
            <a:pPr>
              <a:spcAft>
                <a:spcPts val="900"/>
              </a:spcAft>
            </a:pPr>
            <a:r>
              <a:rPr lang="en-GB" sz="4000" i="0" dirty="0">
                <a:effectLst/>
                <a:latin typeface="Aptos" panose="020B0004020202020204" pitchFamily="34" charset="0"/>
              </a:rPr>
              <a:t>Wir leben in einer zunehmend vernetzten Welt, so dass </a:t>
            </a:r>
            <a:r>
              <a:rPr lang="en-GB" sz="4000" b="1" i="0" dirty="0">
                <a:effectLst/>
                <a:latin typeface="Aptos" panose="020B0004020202020204" pitchFamily="34" charset="0"/>
              </a:rPr>
              <a:t>die Trennung zwischen persönlich/privat und allgemein/öffentlich keine Trennlinie mehr kennt</a:t>
            </a:r>
            <a:r>
              <a:rPr lang="en-GB" sz="4000" i="0" dirty="0">
                <a:effectLst/>
                <a:latin typeface="Aptos" panose="020B0004020202020204" pitchFamily="34" charset="0"/>
              </a:rPr>
              <a:t>. </a:t>
            </a:r>
            <a:endParaRPr lang="sk-SK" sz="4000" i="0" dirty="0">
              <a:effectLst/>
              <a:latin typeface="Aptos" panose="020B0004020202020204" pitchFamily="34" charset="0"/>
            </a:endParaRPr>
          </a:p>
          <a:p>
            <a:pPr>
              <a:spcAft>
                <a:spcPts val="900"/>
              </a:spcAft>
            </a:pPr>
            <a:r>
              <a:rPr lang="en-GB" sz="4000" i="0" dirty="0">
                <a:effectLst/>
                <a:latin typeface="Aptos" panose="020B0004020202020204" pitchFamily="34" charset="0"/>
              </a:rPr>
              <a:t>Deshalb ist es sehr wichtig, dass wir unsere persönlichen Daten im Rahmen der digitalen Privatsphäre schützen.</a:t>
            </a:r>
          </a:p>
          <a:p>
            <a:pPr marL="0" indent="0">
              <a:spcAft>
                <a:spcPts val="900"/>
              </a:spcAft>
              <a:buNone/>
            </a:pPr>
            <a:endParaRPr lang="en-US" sz="40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8" name="Oblúk 7">
            <a:extLst>
              <a:ext uri="{FF2B5EF4-FFF2-40B4-BE49-F238E27FC236}">
                <a16:creationId xmlns:a16="http://schemas.microsoft.com/office/drawing/2014/main" id="{F97BCE77-F0AE-EFF9-3ECF-1B841A963ED6}"/>
              </a:ext>
            </a:extLst>
          </p:cNvPr>
          <p:cNvSpPr/>
          <p:nvPr/>
        </p:nvSpPr>
        <p:spPr>
          <a:xfrm rot="3553311">
            <a:off x="10275391" y="2194671"/>
            <a:ext cx="2982738" cy="3119996"/>
          </a:xfrm>
          <a:prstGeom prst="arc">
            <a:avLst>
              <a:gd name="adj1" fmla="val 12805575"/>
              <a:gd name="adj2" fmla="val 2065840"/>
            </a:avLst>
          </a:prstGeom>
          <a:ln w="8572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0579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57300" y="547687"/>
            <a:ext cx="15773400" cy="1988345"/>
          </a:xfrm>
        </p:spPr>
        <p:txBody>
          <a:bodyPr>
            <a:normAutofit/>
          </a:bodyPr>
          <a:lstStyle/>
          <a:p>
            <a:pPr>
              <a:spcAft>
                <a:spcPts val="900"/>
              </a:spcAft>
            </a:pPr>
            <a:r>
              <a:rPr lang="en-GB" sz="6700">
                <a:latin typeface="Aptos" panose="020B0004020202020204" pitchFamily="34" charset="0"/>
                <a:cs typeface="Calibri" panose="020F0502020204030204" pitchFamily="34" charset="0"/>
              </a:rPr>
              <a:t>Was ist die Datenschutz-Grundverordnung, ein in der EU geltender Rechtsrahmen?</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257300" y="3261504"/>
            <a:ext cx="15773400" cy="6100804"/>
          </a:xfrm>
        </p:spPr>
        <p:txBody>
          <a:bodyPr vert="horz" lIns="91440" tIns="45720" rIns="91440" bIns="45720" rtlCol="0" anchor="t">
            <a:noAutofit/>
          </a:bodyPr>
          <a:lstStyle/>
          <a:p>
            <a:pPr>
              <a:spcAft>
                <a:spcPts val="900"/>
              </a:spcAft>
            </a:pPr>
            <a:r>
              <a:rPr lang="en-GB" sz="3500" dirty="0">
                <a:latin typeface="Aptos"/>
                <a:ea typeface="Cambria"/>
              </a:rPr>
              <a:t>In der </a:t>
            </a:r>
            <a:r>
              <a:rPr lang="en-GB" sz="3500" b="1" err="1">
                <a:latin typeface="Aptos"/>
                <a:ea typeface="Cambria"/>
              </a:rPr>
              <a:t>Europäischen</a:t>
            </a:r>
            <a:r>
              <a:rPr lang="en-GB" sz="3500" b="1" dirty="0">
                <a:latin typeface="Aptos"/>
                <a:ea typeface="Cambria"/>
              </a:rPr>
              <a:t> Union </a:t>
            </a:r>
            <a:r>
              <a:rPr lang="en-GB" sz="3500" err="1">
                <a:latin typeface="Aptos"/>
                <a:ea typeface="Cambria"/>
              </a:rPr>
              <a:t>ist</a:t>
            </a:r>
            <a:r>
              <a:rPr lang="en-GB" sz="3500" dirty="0">
                <a:latin typeface="Aptos"/>
                <a:ea typeface="Cambria"/>
              </a:rPr>
              <a:t> die Allgemeine </a:t>
            </a:r>
            <a:r>
              <a:rPr lang="en-GB" sz="3500" err="1">
                <a:latin typeface="Aptos"/>
                <a:ea typeface="Cambria"/>
              </a:rPr>
              <a:t>Datenschutzverordnung</a:t>
            </a:r>
            <a:r>
              <a:rPr lang="en-GB" sz="3500" dirty="0">
                <a:latin typeface="Aptos"/>
                <a:ea typeface="Cambria"/>
              </a:rPr>
              <a:t> (DSGVO) </a:t>
            </a:r>
            <a:r>
              <a:rPr lang="en-GB" sz="3500" err="1">
                <a:latin typeface="Aptos"/>
                <a:ea typeface="Cambria"/>
              </a:rPr>
              <a:t>ein</a:t>
            </a:r>
            <a:r>
              <a:rPr lang="en-GB" sz="3500" dirty="0">
                <a:latin typeface="Aptos"/>
                <a:ea typeface="Cambria"/>
              </a:rPr>
              <a:t> </a:t>
            </a:r>
            <a:r>
              <a:rPr lang="en-GB" sz="3500" err="1">
                <a:latin typeface="Aptos"/>
                <a:ea typeface="Cambria"/>
              </a:rPr>
              <a:t>wichtiger</a:t>
            </a:r>
            <a:r>
              <a:rPr lang="en-GB" sz="3500" dirty="0">
                <a:latin typeface="Aptos"/>
                <a:ea typeface="Cambria"/>
              </a:rPr>
              <a:t> </a:t>
            </a:r>
            <a:r>
              <a:rPr lang="en-GB" sz="3500" err="1">
                <a:latin typeface="Aptos"/>
                <a:ea typeface="Cambria"/>
              </a:rPr>
              <a:t>rechtlicher</a:t>
            </a:r>
            <a:r>
              <a:rPr lang="en-GB" sz="3500" dirty="0">
                <a:latin typeface="Aptos"/>
                <a:ea typeface="Cambria"/>
              </a:rPr>
              <a:t> </a:t>
            </a:r>
            <a:r>
              <a:rPr lang="en-GB" sz="3500" err="1">
                <a:latin typeface="Aptos"/>
                <a:ea typeface="Cambria"/>
              </a:rPr>
              <a:t>Rahmen</a:t>
            </a:r>
            <a:r>
              <a:rPr lang="en-GB" sz="3500" dirty="0">
                <a:latin typeface="Aptos"/>
                <a:ea typeface="Cambria"/>
              </a:rPr>
              <a:t>, der die Rechte des </a:t>
            </a:r>
            <a:r>
              <a:rPr lang="en-GB" sz="3500" err="1">
                <a:latin typeface="Aptos"/>
                <a:ea typeface="Cambria"/>
              </a:rPr>
              <a:t>Einzelnen</a:t>
            </a:r>
            <a:r>
              <a:rPr lang="en-GB" sz="3500" dirty="0">
                <a:latin typeface="Aptos"/>
                <a:ea typeface="Cambria"/>
              </a:rPr>
              <a:t> auf </a:t>
            </a:r>
            <a:r>
              <a:rPr lang="en-GB" sz="3500" err="1">
                <a:latin typeface="Aptos"/>
                <a:ea typeface="Cambria"/>
              </a:rPr>
              <a:t>Privatsphäre</a:t>
            </a:r>
            <a:r>
              <a:rPr lang="en-GB" sz="3500" dirty="0">
                <a:latin typeface="Aptos"/>
                <a:ea typeface="Cambria"/>
              </a:rPr>
              <a:t> </a:t>
            </a:r>
            <a:r>
              <a:rPr lang="en-GB" sz="3500" err="1">
                <a:latin typeface="Aptos"/>
                <a:ea typeface="Cambria"/>
              </a:rPr>
              <a:t>schützt</a:t>
            </a:r>
            <a:r>
              <a:rPr lang="en-GB" sz="3500" dirty="0">
                <a:latin typeface="Aptos"/>
                <a:ea typeface="Cambria"/>
              </a:rPr>
              <a:t>, </a:t>
            </a:r>
            <a:r>
              <a:rPr lang="en-GB" sz="3500" err="1">
                <a:latin typeface="Aptos"/>
                <a:ea typeface="Cambria"/>
              </a:rPr>
              <a:t>indem</a:t>
            </a:r>
            <a:r>
              <a:rPr lang="en-GB" sz="3500" dirty="0">
                <a:latin typeface="Aptos"/>
                <a:ea typeface="Cambria"/>
              </a:rPr>
              <a:t> er die </a:t>
            </a:r>
            <a:r>
              <a:rPr lang="en-GB" sz="3500" err="1">
                <a:latin typeface="Aptos"/>
                <a:ea typeface="Cambria"/>
              </a:rPr>
              <a:t>Verarbeitung</a:t>
            </a:r>
            <a:r>
              <a:rPr lang="en-GB" sz="3500" dirty="0">
                <a:latin typeface="Aptos"/>
                <a:ea typeface="Cambria"/>
              </a:rPr>
              <a:t> von </a:t>
            </a:r>
            <a:r>
              <a:rPr lang="en-GB" sz="3500" err="1">
                <a:latin typeface="Aptos"/>
                <a:ea typeface="Cambria"/>
              </a:rPr>
              <a:t>personenbezogenen</a:t>
            </a:r>
            <a:r>
              <a:rPr lang="en-GB" sz="3500" dirty="0">
                <a:latin typeface="Aptos"/>
                <a:ea typeface="Cambria"/>
              </a:rPr>
              <a:t> Daten </a:t>
            </a:r>
            <a:r>
              <a:rPr lang="en-GB" sz="3500" err="1">
                <a:latin typeface="Aptos"/>
                <a:ea typeface="Cambria"/>
              </a:rPr>
              <a:t>regelt</a:t>
            </a:r>
            <a:endParaRPr lang="sk-SK" sz="3500" err="1">
              <a:latin typeface="Aptos"/>
              <a:ea typeface="Cambria"/>
            </a:endParaRPr>
          </a:p>
          <a:p>
            <a:pPr>
              <a:spcAft>
                <a:spcPts val="900"/>
              </a:spcAft>
            </a:pPr>
            <a:r>
              <a:rPr lang="en-GB" sz="3500" b="1" i="0" dirty="0">
                <a:effectLst/>
                <a:latin typeface="Aptos"/>
                <a:ea typeface="Cambria"/>
              </a:rPr>
              <a:t>Die EU-</a:t>
            </a:r>
            <a:r>
              <a:rPr lang="en-GB" sz="3500" b="1" i="0" err="1">
                <a:effectLst/>
                <a:latin typeface="Aptos"/>
                <a:ea typeface="Cambria"/>
              </a:rPr>
              <a:t>Datenschutzvorschriften</a:t>
            </a:r>
            <a:r>
              <a:rPr lang="en-GB" sz="3500" b="1" i="0" dirty="0">
                <a:effectLst/>
                <a:latin typeface="Aptos"/>
                <a:ea typeface="Cambria"/>
              </a:rPr>
              <a:t> </a:t>
            </a:r>
            <a:r>
              <a:rPr lang="en-GB" sz="3500" i="0" err="1">
                <a:effectLst/>
                <a:latin typeface="Aptos"/>
                <a:ea typeface="Cambria"/>
              </a:rPr>
              <a:t>garantieren</a:t>
            </a:r>
            <a:r>
              <a:rPr lang="en-GB" sz="3500" i="0" dirty="0">
                <a:effectLst/>
                <a:latin typeface="Aptos"/>
                <a:ea typeface="Cambria"/>
              </a:rPr>
              <a:t> den Schutz </a:t>
            </a:r>
            <a:r>
              <a:rPr lang="en-GB" sz="3500" i="0" err="1">
                <a:effectLst/>
                <a:latin typeface="Aptos"/>
                <a:ea typeface="Cambria"/>
              </a:rPr>
              <a:t>Ihrer</a:t>
            </a:r>
            <a:r>
              <a:rPr lang="en-GB" sz="3500" i="0" dirty="0">
                <a:effectLst/>
                <a:latin typeface="Aptos"/>
                <a:ea typeface="Cambria"/>
              </a:rPr>
              <a:t> </a:t>
            </a:r>
            <a:r>
              <a:rPr lang="en-GB" sz="3500" i="0" err="1">
                <a:effectLst/>
                <a:latin typeface="Aptos"/>
                <a:ea typeface="Cambria"/>
              </a:rPr>
              <a:t>personenbezogenen</a:t>
            </a:r>
            <a:r>
              <a:rPr lang="en-GB" sz="3500" i="0" dirty="0">
                <a:effectLst/>
                <a:latin typeface="Aptos"/>
                <a:ea typeface="Cambria"/>
              </a:rPr>
              <a:t> Daten</a:t>
            </a:r>
            <a:r>
              <a:rPr lang="en-GB" sz="3500" b="1" i="0" dirty="0">
                <a:effectLst/>
                <a:latin typeface="Aptos"/>
                <a:ea typeface="Cambria"/>
              </a:rPr>
              <a:t>, </a:t>
            </a:r>
            <a:r>
              <a:rPr lang="en-GB" sz="3500" b="1" i="0" err="1">
                <a:effectLst/>
                <a:latin typeface="Aptos"/>
                <a:ea typeface="Cambria"/>
              </a:rPr>
              <a:t>wann</a:t>
            </a:r>
            <a:r>
              <a:rPr lang="en-GB" sz="3500" b="1" i="0" dirty="0">
                <a:effectLst/>
                <a:latin typeface="Aptos"/>
                <a:ea typeface="Cambria"/>
              </a:rPr>
              <a:t> </a:t>
            </a:r>
            <a:r>
              <a:rPr lang="en-GB" sz="3500" b="1" i="0" err="1">
                <a:effectLst/>
                <a:latin typeface="Aptos"/>
                <a:ea typeface="Cambria"/>
              </a:rPr>
              <a:t>immer</a:t>
            </a:r>
            <a:r>
              <a:rPr lang="en-GB" sz="3500" b="1" i="0" dirty="0">
                <a:effectLst/>
                <a:latin typeface="Aptos"/>
                <a:ea typeface="Cambria"/>
              </a:rPr>
              <a:t> </a:t>
            </a:r>
            <a:r>
              <a:rPr lang="en-GB" sz="3500" b="1" i="0" err="1">
                <a:effectLst/>
                <a:latin typeface="Aptos"/>
                <a:ea typeface="Cambria"/>
              </a:rPr>
              <a:t>sie</a:t>
            </a:r>
            <a:r>
              <a:rPr lang="en-GB" sz="3500" b="1" i="0" dirty="0">
                <a:effectLst/>
                <a:latin typeface="Aptos"/>
                <a:ea typeface="Cambria"/>
              </a:rPr>
              <a:t> </a:t>
            </a:r>
            <a:r>
              <a:rPr lang="en-GB" sz="3500" b="1" i="0" err="1">
                <a:effectLst/>
                <a:latin typeface="Aptos"/>
                <a:ea typeface="Cambria"/>
              </a:rPr>
              <a:t>erhoben</a:t>
            </a:r>
            <a:r>
              <a:rPr lang="en-GB" sz="3500" b="1" i="0" dirty="0">
                <a:effectLst/>
                <a:latin typeface="Aptos"/>
                <a:ea typeface="Cambria"/>
              </a:rPr>
              <a:t> </a:t>
            </a:r>
            <a:r>
              <a:rPr lang="en-GB" sz="3500" b="1" i="0" err="1">
                <a:effectLst/>
                <a:latin typeface="Aptos"/>
                <a:ea typeface="Cambria"/>
              </a:rPr>
              <a:t>werden</a:t>
            </a:r>
            <a:r>
              <a:rPr lang="en-GB" sz="3500" b="1" i="0" dirty="0">
                <a:effectLst/>
                <a:latin typeface="Aptos"/>
                <a:ea typeface="Cambria"/>
              </a:rPr>
              <a:t> </a:t>
            </a:r>
            <a:r>
              <a:rPr lang="en-GB" sz="3500" i="0" dirty="0">
                <a:effectLst/>
                <a:latin typeface="Aptos"/>
                <a:ea typeface="Cambria"/>
              </a:rPr>
              <a:t>- </a:t>
            </a:r>
            <a:r>
              <a:rPr lang="en-GB" sz="3500" i="0" err="1">
                <a:effectLst/>
                <a:latin typeface="Aptos"/>
                <a:ea typeface="Cambria"/>
              </a:rPr>
              <a:t>zum</a:t>
            </a:r>
            <a:r>
              <a:rPr lang="en-GB" sz="3500" i="0" dirty="0">
                <a:effectLst/>
                <a:latin typeface="Aptos"/>
                <a:ea typeface="Cambria"/>
              </a:rPr>
              <a:t> </a:t>
            </a:r>
            <a:r>
              <a:rPr lang="en-GB" sz="3500" i="0" err="1">
                <a:effectLst/>
                <a:latin typeface="Aptos"/>
                <a:ea typeface="Cambria"/>
              </a:rPr>
              <a:t>Beispiel</a:t>
            </a:r>
            <a:r>
              <a:rPr lang="en-GB" sz="3500" i="0" dirty="0">
                <a:effectLst/>
                <a:latin typeface="Aptos"/>
                <a:ea typeface="Cambria"/>
              </a:rPr>
              <a:t>, </a:t>
            </a:r>
            <a:r>
              <a:rPr lang="en-GB" sz="3500" i="0" err="1">
                <a:effectLst/>
                <a:latin typeface="Aptos"/>
                <a:ea typeface="Cambria"/>
              </a:rPr>
              <a:t>wenn</a:t>
            </a:r>
            <a:r>
              <a:rPr lang="en-GB" sz="3500" i="0" dirty="0">
                <a:effectLst/>
                <a:latin typeface="Aptos"/>
                <a:ea typeface="Cambria"/>
              </a:rPr>
              <a:t> Sie </a:t>
            </a:r>
            <a:r>
              <a:rPr lang="en-GB" sz="3500" i="0" err="1">
                <a:effectLst/>
                <a:latin typeface="Aptos"/>
                <a:ea typeface="Cambria"/>
              </a:rPr>
              <a:t>etwas</a:t>
            </a:r>
            <a:r>
              <a:rPr lang="en-GB" sz="3500" i="0" dirty="0">
                <a:effectLst/>
                <a:latin typeface="Aptos"/>
                <a:ea typeface="Cambria"/>
              </a:rPr>
              <a:t> online </a:t>
            </a:r>
            <a:r>
              <a:rPr lang="en-GB" sz="3500" i="0" err="1">
                <a:effectLst/>
                <a:latin typeface="Aptos"/>
                <a:ea typeface="Cambria"/>
              </a:rPr>
              <a:t>kaufen</a:t>
            </a:r>
            <a:r>
              <a:rPr lang="en-GB" sz="3500" i="0" dirty="0">
                <a:effectLst/>
                <a:latin typeface="Aptos"/>
                <a:ea typeface="Cambria"/>
              </a:rPr>
              <a:t>, </a:t>
            </a:r>
            <a:r>
              <a:rPr lang="en-GB" sz="3500" i="0" err="1">
                <a:effectLst/>
                <a:latin typeface="Aptos"/>
                <a:ea typeface="Cambria"/>
              </a:rPr>
              <a:t>sich</a:t>
            </a:r>
            <a:r>
              <a:rPr lang="en-GB" sz="3500" i="0" dirty="0">
                <a:effectLst/>
                <a:latin typeface="Aptos"/>
                <a:ea typeface="Cambria"/>
              </a:rPr>
              <a:t> um </a:t>
            </a:r>
            <a:r>
              <a:rPr lang="en-GB" sz="3500" i="0" err="1">
                <a:effectLst/>
                <a:latin typeface="Aptos"/>
                <a:ea typeface="Cambria"/>
              </a:rPr>
              <a:t>eine</a:t>
            </a:r>
            <a:r>
              <a:rPr lang="en-GB" sz="3500" i="0" dirty="0">
                <a:effectLst/>
                <a:latin typeface="Aptos"/>
                <a:ea typeface="Cambria"/>
              </a:rPr>
              <a:t> Stelle </a:t>
            </a:r>
            <a:r>
              <a:rPr lang="en-GB" sz="3500" i="0" err="1">
                <a:effectLst/>
                <a:latin typeface="Aptos"/>
                <a:ea typeface="Cambria"/>
              </a:rPr>
              <a:t>bewerben</a:t>
            </a:r>
            <a:r>
              <a:rPr lang="en-GB" sz="3500" i="0" dirty="0">
                <a:effectLst/>
                <a:latin typeface="Aptos"/>
                <a:ea typeface="Cambria"/>
              </a:rPr>
              <a:t>... </a:t>
            </a:r>
          </a:p>
          <a:p>
            <a:pPr>
              <a:spcAft>
                <a:spcPts val="900"/>
              </a:spcAft>
            </a:pPr>
            <a:r>
              <a:rPr lang="en-GB" sz="3500" i="0" err="1">
                <a:effectLst/>
                <a:latin typeface="Aptos"/>
                <a:ea typeface="Cambria"/>
              </a:rPr>
              <a:t>Diese</a:t>
            </a:r>
            <a:r>
              <a:rPr lang="en-GB" sz="3500" i="0" dirty="0">
                <a:effectLst/>
                <a:latin typeface="Aptos"/>
                <a:ea typeface="Cambria"/>
              </a:rPr>
              <a:t> </a:t>
            </a:r>
            <a:r>
              <a:rPr lang="en-GB" sz="3500" i="0" err="1">
                <a:effectLst/>
                <a:latin typeface="Aptos"/>
                <a:ea typeface="Cambria"/>
              </a:rPr>
              <a:t>Vorschriften</a:t>
            </a:r>
            <a:r>
              <a:rPr lang="en-GB" sz="3500" i="0" dirty="0">
                <a:effectLst/>
                <a:latin typeface="Aptos"/>
                <a:ea typeface="Cambria"/>
              </a:rPr>
              <a:t> </a:t>
            </a:r>
            <a:r>
              <a:rPr lang="en-GB" sz="3500" i="0" err="1">
                <a:effectLst/>
                <a:latin typeface="Aptos"/>
                <a:ea typeface="Cambria"/>
              </a:rPr>
              <a:t>gelten</a:t>
            </a:r>
            <a:r>
              <a:rPr lang="en-GB" sz="3500" i="0" dirty="0">
                <a:effectLst/>
                <a:latin typeface="Aptos"/>
                <a:ea typeface="Cambria"/>
              </a:rPr>
              <a:t> </a:t>
            </a:r>
            <a:r>
              <a:rPr lang="en-GB" sz="3500" i="0" err="1">
                <a:effectLst/>
                <a:latin typeface="Aptos"/>
                <a:ea typeface="Cambria"/>
              </a:rPr>
              <a:t>sowohl</a:t>
            </a:r>
            <a:r>
              <a:rPr lang="en-GB" sz="3500" i="0" dirty="0">
                <a:effectLst/>
                <a:latin typeface="Aptos"/>
                <a:ea typeface="Cambria"/>
              </a:rPr>
              <a:t> für </a:t>
            </a:r>
            <a:r>
              <a:rPr lang="en-GB" sz="3500" b="1" i="0" dirty="0">
                <a:effectLst/>
                <a:latin typeface="Aptos"/>
                <a:ea typeface="Cambria"/>
              </a:rPr>
              <a:t>(</a:t>
            </a:r>
            <a:r>
              <a:rPr lang="en-GB" sz="3500" i="0" err="1">
                <a:effectLst/>
                <a:latin typeface="Aptos"/>
                <a:ea typeface="Cambria"/>
              </a:rPr>
              <a:t>öffentliche</a:t>
            </a:r>
            <a:r>
              <a:rPr lang="en-GB" sz="3500" i="0" dirty="0">
                <a:effectLst/>
                <a:latin typeface="Aptos"/>
                <a:ea typeface="Cambria"/>
              </a:rPr>
              <a:t> und private) </a:t>
            </a:r>
            <a:r>
              <a:rPr lang="en-GB" sz="3500" b="1" i="0" err="1">
                <a:effectLst/>
                <a:latin typeface="Aptos"/>
                <a:ea typeface="Cambria"/>
              </a:rPr>
              <a:t>Unternehmen</a:t>
            </a:r>
            <a:r>
              <a:rPr lang="en-GB" sz="3500" b="1" i="0" dirty="0">
                <a:effectLst/>
                <a:latin typeface="Aptos"/>
                <a:ea typeface="Cambria"/>
              </a:rPr>
              <a:t> </a:t>
            </a:r>
            <a:r>
              <a:rPr lang="en-GB" sz="3500" i="0" dirty="0">
                <a:effectLst/>
                <a:latin typeface="Aptos"/>
                <a:ea typeface="Cambria"/>
              </a:rPr>
              <a:t>und </a:t>
            </a:r>
            <a:r>
              <a:rPr lang="en-GB" sz="3500" b="1" i="0" err="1">
                <a:effectLst/>
                <a:latin typeface="Aptos"/>
                <a:ea typeface="Cambria"/>
              </a:rPr>
              <a:t>Organisationen</a:t>
            </a:r>
            <a:r>
              <a:rPr lang="en-GB" sz="3500" b="1" i="0" dirty="0">
                <a:effectLst/>
                <a:latin typeface="Aptos"/>
                <a:ea typeface="Cambria"/>
              </a:rPr>
              <a:t> in der EU </a:t>
            </a:r>
            <a:r>
              <a:rPr lang="en-GB" sz="3500" i="0" err="1">
                <a:effectLst/>
                <a:latin typeface="Aptos"/>
                <a:ea typeface="Cambria"/>
              </a:rPr>
              <a:t>als</a:t>
            </a:r>
            <a:r>
              <a:rPr lang="en-GB" sz="3500" i="0" dirty="0">
                <a:effectLst/>
                <a:latin typeface="Aptos"/>
                <a:ea typeface="Cambria"/>
              </a:rPr>
              <a:t> </a:t>
            </a:r>
            <a:r>
              <a:rPr lang="en-GB" sz="3500" i="0" err="1">
                <a:effectLst/>
                <a:latin typeface="Aptos"/>
                <a:ea typeface="Cambria"/>
              </a:rPr>
              <a:t>auch</a:t>
            </a:r>
            <a:r>
              <a:rPr lang="en-GB" sz="3500" i="0" dirty="0">
                <a:effectLst/>
                <a:latin typeface="Aptos"/>
                <a:ea typeface="Cambria"/>
              </a:rPr>
              <a:t> für </a:t>
            </a:r>
            <a:r>
              <a:rPr lang="en-GB" sz="3500" i="0" err="1">
                <a:effectLst/>
                <a:latin typeface="Aptos"/>
                <a:ea typeface="Cambria"/>
              </a:rPr>
              <a:t>solche</a:t>
            </a:r>
            <a:r>
              <a:rPr lang="en-GB" sz="3500" i="0" dirty="0">
                <a:effectLst/>
                <a:latin typeface="Aptos"/>
                <a:ea typeface="Cambria"/>
              </a:rPr>
              <a:t> </a:t>
            </a:r>
            <a:r>
              <a:rPr lang="en-GB" sz="3500" i="0" err="1">
                <a:effectLst/>
                <a:latin typeface="Aptos"/>
                <a:ea typeface="Cambria"/>
              </a:rPr>
              <a:t>mit</a:t>
            </a:r>
            <a:r>
              <a:rPr lang="en-GB" sz="3500" i="0" dirty="0">
                <a:effectLst/>
                <a:latin typeface="Aptos"/>
                <a:ea typeface="Cambria"/>
              </a:rPr>
              <a:t> Sitz </a:t>
            </a:r>
            <a:r>
              <a:rPr lang="en-GB" sz="3500" b="1" i="0" err="1">
                <a:effectLst/>
                <a:latin typeface="Aptos"/>
                <a:ea typeface="Cambria"/>
              </a:rPr>
              <a:t>außerhalb</a:t>
            </a:r>
            <a:r>
              <a:rPr lang="en-GB" sz="3500" b="1" i="0" dirty="0">
                <a:effectLst/>
                <a:latin typeface="Aptos"/>
                <a:ea typeface="Cambria"/>
              </a:rPr>
              <a:t> der EU</a:t>
            </a:r>
            <a:r>
              <a:rPr lang="en-GB" sz="3500" i="0" dirty="0">
                <a:effectLst/>
                <a:latin typeface="Aptos"/>
                <a:ea typeface="Cambria"/>
              </a:rPr>
              <a:t>, die Waren </a:t>
            </a:r>
            <a:r>
              <a:rPr lang="en-GB" sz="3500" i="0" err="1">
                <a:effectLst/>
                <a:latin typeface="Aptos"/>
                <a:ea typeface="Cambria"/>
              </a:rPr>
              <a:t>oder</a:t>
            </a:r>
            <a:r>
              <a:rPr lang="en-GB" sz="3500" i="0" dirty="0">
                <a:effectLst/>
                <a:latin typeface="Aptos"/>
                <a:ea typeface="Cambria"/>
              </a:rPr>
              <a:t> </a:t>
            </a:r>
            <a:r>
              <a:rPr lang="en-GB" sz="3500" i="0" err="1">
                <a:effectLst/>
                <a:latin typeface="Aptos"/>
                <a:ea typeface="Cambria"/>
              </a:rPr>
              <a:t>Dienstleistungen</a:t>
            </a:r>
            <a:r>
              <a:rPr lang="en-GB" sz="3500" i="0" dirty="0">
                <a:effectLst/>
                <a:latin typeface="Aptos"/>
                <a:ea typeface="Cambria"/>
              </a:rPr>
              <a:t> in der EU </a:t>
            </a:r>
            <a:r>
              <a:rPr lang="en-GB" sz="3500" i="0" err="1">
                <a:effectLst/>
                <a:latin typeface="Aptos"/>
                <a:ea typeface="Cambria"/>
              </a:rPr>
              <a:t>anbieten</a:t>
            </a:r>
            <a:r>
              <a:rPr lang="en-GB" sz="3500" i="0" dirty="0">
                <a:effectLst/>
                <a:latin typeface="Aptos"/>
                <a:ea typeface="Cambria"/>
              </a:rPr>
              <a:t>, </a:t>
            </a:r>
            <a:r>
              <a:rPr lang="en-GB" sz="3500" i="0" err="1">
                <a:effectLst/>
                <a:latin typeface="Aptos"/>
                <a:ea typeface="Cambria"/>
              </a:rPr>
              <a:t>wie</a:t>
            </a:r>
            <a:r>
              <a:rPr lang="en-GB" sz="3500" i="0" dirty="0">
                <a:effectLst/>
                <a:latin typeface="Aptos"/>
                <a:ea typeface="Cambria"/>
              </a:rPr>
              <a:t> z. B. Facebook </a:t>
            </a:r>
            <a:r>
              <a:rPr lang="en-GB" sz="3500" i="0" err="1">
                <a:effectLst/>
                <a:latin typeface="Aptos"/>
                <a:ea typeface="Cambria"/>
              </a:rPr>
              <a:t>oder</a:t>
            </a:r>
            <a:r>
              <a:rPr lang="en-GB" sz="3500" i="0" dirty="0">
                <a:effectLst/>
                <a:latin typeface="Aptos"/>
                <a:ea typeface="Cambria"/>
              </a:rPr>
              <a:t> Amazon, </a:t>
            </a:r>
            <a:r>
              <a:rPr lang="en-GB" sz="3500" i="0" err="1">
                <a:effectLst/>
                <a:latin typeface="Aptos"/>
                <a:ea typeface="Cambria"/>
              </a:rPr>
              <a:t>wenn</a:t>
            </a:r>
            <a:r>
              <a:rPr lang="en-GB" sz="3500" i="0" dirty="0">
                <a:effectLst/>
                <a:latin typeface="Aptos"/>
                <a:ea typeface="Cambria"/>
              </a:rPr>
              <a:t> </a:t>
            </a:r>
            <a:r>
              <a:rPr lang="en-GB" sz="3500" i="0" err="1">
                <a:effectLst/>
                <a:latin typeface="Aptos"/>
                <a:ea typeface="Cambria"/>
              </a:rPr>
              <a:t>diese</a:t>
            </a:r>
            <a:r>
              <a:rPr lang="en-GB" sz="3500" i="0" dirty="0">
                <a:effectLst/>
                <a:latin typeface="Aptos"/>
                <a:ea typeface="Cambria"/>
              </a:rPr>
              <a:t> </a:t>
            </a:r>
            <a:r>
              <a:rPr lang="en-GB" sz="3500" i="0" err="1">
                <a:effectLst/>
                <a:latin typeface="Aptos"/>
                <a:ea typeface="Cambria"/>
              </a:rPr>
              <a:t>Unternehmen</a:t>
            </a:r>
            <a:r>
              <a:rPr lang="en-GB" sz="3500" i="0" dirty="0">
                <a:effectLst/>
                <a:latin typeface="Aptos"/>
                <a:ea typeface="Cambria"/>
              </a:rPr>
              <a:t> </a:t>
            </a:r>
            <a:r>
              <a:rPr lang="en-GB" sz="3500" i="0" err="1">
                <a:effectLst/>
                <a:latin typeface="Aptos"/>
                <a:ea typeface="Cambria"/>
              </a:rPr>
              <a:t>personenbezogene</a:t>
            </a:r>
            <a:r>
              <a:rPr lang="en-GB" sz="3500" i="0" dirty="0">
                <a:effectLst/>
                <a:latin typeface="Aptos"/>
                <a:ea typeface="Cambria"/>
              </a:rPr>
              <a:t> Daten von </a:t>
            </a:r>
            <a:r>
              <a:rPr lang="en-GB" sz="3500" i="0" err="1">
                <a:effectLst/>
                <a:latin typeface="Aptos"/>
                <a:ea typeface="Cambria"/>
              </a:rPr>
              <a:t>Personen</a:t>
            </a:r>
            <a:r>
              <a:rPr lang="en-GB" sz="3500" i="0" dirty="0">
                <a:effectLst/>
                <a:latin typeface="Aptos"/>
                <a:ea typeface="Cambria"/>
              </a:rPr>
              <a:t> in der EU </a:t>
            </a:r>
            <a:r>
              <a:rPr lang="en-GB" sz="3500" i="0" err="1">
                <a:effectLst/>
                <a:latin typeface="Aptos"/>
                <a:ea typeface="Cambria"/>
              </a:rPr>
              <a:t>anfordern</a:t>
            </a:r>
            <a:r>
              <a:rPr lang="en-GB" sz="3500" i="0" dirty="0">
                <a:effectLst/>
                <a:latin typeface="Aptos"/>
                <a:ea typeface="Cambria"/>
              </a:rPr>
              <a:t> </a:t>
            </a:r>
            <a:r>
              <a:rPr lang="en-GB" sz="3500" i="0" err="1">
                <a:effectLst/>
                <a:latin typeface="Aptos"/>
                <a:ea typeface="Cambria"/>
              </a:rPr>
              <a:t>oder</a:t>
            </a:r>
            <a:r>
              <a:rPr lang="en-GB" sz="3500" i="0" dirty="0">
                <a:effectLst/>
                <a:latin typeface="Aptos"/>
                <a:ea typeface="Cambria"/>
              </a:rPr>
              <a:t> </a:t>
            </a:r>
            <a:r>
              <a:rPr lang="en-GB" sz="3500" i="0" err="1">
                <a:effectLst/>
                <a:latin typeface="Aptos"/>
                <a:ea typeface="Cambria"/>
              </a:rPr>
              <a:t>weiterverwenden</a:t>
            </a:r>
            <a:r>
              <a:rPr lang="en-GB" sz="3500" i="0" dirty="0">
                <a:effectLst/>
                <a:latin typeface="Aptos"/>
                <a:ea typeface="Cambria"/>
              </a:rPr>
              <a:t>.</a:t>
            </a:r>
          </a:p>
          <a:p>
            <a:pPr marL="0" indent="0">
              <a:spcAft>
                <a:spcPts val="900"/>
              </a:spcAft>
              <a:buNone/>
            </a:pPr>
            <a:endParaRPr lang="en-US" sz="3500" i="0" dirty="0">
              <a:effectLst/>
              <a:latin typeface="Aptos" panose="020B0004020202020204" pitchFamily="34" charset="0"/>
            </a:endParaRPr>
          </a:p>
        </p:txBody>
      </p:sp>
    </p:spTree>
    <p:extLst>
      <p:ext uri="{BB962C8B-B14F-4D97-AF65-F5344CB8AC3E}">
        <p14:creationId xmlns:p14="http://schemas.microsoft.com/office/powerpoint/2010/main" val="299775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72048" y="692241"/>
            <a:ext cx="15773400" cy="1204599"/>
          </a:xfrm>
        </p:spPr>
        <p:txBody>
          <a:bodyPr>
            <a:normAutofit/>
          </a:bodyPr>
          <a:lstStyle/>
          <a:p>
            <a:pPr>
              <a:spcAft>
                <a:spcPts val="900"/>
              </a:spcAft>
            </a:pPr>
            <a:r>
              <a:rPr lang="en-GB" sz="6700" dirty="0">
                <a:latin typeface="Aptos" panose="020B0004020202020204" pitchFamily="34" charset="0"/>
                <a:cs typeface="Calibri" panose="020F0502020204030204" pitchFamily="34" charset="0"/>
              </a:rPr>
              <a:t>Digitaler Datenschutz: Ein Gesetz der Europäischen Union</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257300" y="2387821"/>
            <a:ext cx="15773400" cy="6877624"/>
          </a:xfrm>
        </p:spPr>
        <p:txBody>
          <a:bodyPr>
            <a:normAutofit lnSpcReduction="10000"/>
          </a:bodyPr>
          <a:lstStyle/>
          <a:p>
            <a:pPr algn="just">
              <a:spcAft>
                <a:spcPts val="900"/>
              </a:spcAft>
            </a:pPr>
            <a:r>
              <a:rPr lang="en-GB" sz="4000" dirty="0">
                <a:latin typeface="Aptos" panose="020B0004020202020204" pitchFamily="34" charset="0"/>
              </a:rPr>
              <a:t>Das Recht auf Privatsphäre wird auch durch die </a:t>
            </a:r>
            <a:r>
              <a:rPr lang="en-GB" sz="4000" b="1" dirty="0">
                <a:latin typeface="Aptos" panose="020B0004020202020204" pitchFamily="34" charset="0"/>
              </a:rPr>
              <a:t>Charta der Grundrechte der Europäischen Union </a:t>
            </a:r>
            <a:r>
              <a:rPr lang="en-GB" sz="4000" dirty="0">
                <a:latin typeface="Aptos" panose="020B0004020202020204" pitchFamily="34" charset="0"/>
              </a:rPr>
              <a:t>ausdrücklich geschützt</a:t>
            </a:r>
            <a:endParaRPr lang="sk-SK" sz="4000" b="1" dirty="0">
              <a:latin typeface="Aptos" panose="020B0004020202020204" pitchFamily="34" charset="0"/>
            </a:endParaRPr>
          </a:p>
          <a:p>
            <a:pPr marL="0" indent="0">
              <a:spcAft>
                <a:spcPts val="900"/>
              </a:spcAft>
              <a:buNone/>
            </a:pPr>
            <a:endParaRPr lang="sk-SK" sz="4000" b="1" dirty="0">
              <a:latin typeface="Aptos" panose="020B0004020202020204" pitchFamily="34" charset="0"/>
            </a:endParaRPr>
          </a:p>
          <a:p>
            <a:pPr marL="0" indent="0">
              <a:spcAft>
                <a:spcPts val="900"/>
              </a:spcAft>
              <a:buNone/>
            </a:pPr>
            <a:endParaRPr lang="sk-SK" sz="4000" b="1" dirty="0">
              <a:latin typeface="Aptos" panose="020B0004020202020204" pitchFamily="34" charset="0"/>
            </a:endParaRPr>
          </a:p>
          <a:p>
            <a:pPr marL="0" indent="0">
              <a:spcAft>
                <a:spcPts val="900"/>
              </a:spcAft>
              <a:buNone/>
            </a:pPr>
            <a:endParaRPr lang="en-GB" sz="4000" b="1" dirty="0">
              <a:latin typeface="Aptos" panose="020B0004020202020204" pitchFamily="34" charset="0"/>
            </a:endParaRPr>
          </a:p>
          <a:p>
            <a:pPr algn="just">
              <a:spcAft>
                <a:spcPts val="900"/>
              </a:spcAft>
            </a:pPr>
            <a:r>
              <a:rPr lang="en-GB" sz="4000" b="1" i="0" dirty="0">
                <a:solidFill>
                  <a:srgbClr val="FFAA5A"/>
                </a:solidFill>
                <a:effectLst/>
                <a:latin typeface="Aptos" panose="020B0004020202020204" pitchFamily="34" charset="0"/>
              </a:rPr>
              <a:t>"Jede Person hat das Recht auf Schutz der sie betreffenden personenbezogenen Daten</a:t>
            </a:r>
            <a:r>
              <a:rPr lang="sk-SK" sz="4000" b="1" i="0" dirty="0">
                <a:solidFill>
                  <a:srgbClr val="FFAA5A"/>
                </a:solidFill>
                <a:effectLst/>
                <a:latin typeface="Aptos" panose="020B0004020202020204" pitchFamily="34" charset="0"/>
              </a:rPr>
              <a:t>".</a:t>
            </a:r>
          </a:p>
          <a:p>
            <a:pPr algn="just">
              <a:spcAft>
                <a:spcPts val="900"/>
              </a:spcAft>
            </a:pPr>
            <a:r>
              <a:rPr lang="en-GB" sz="4000" i="0" dirty="0">
                <a:effectLst/>
                <a:latin typeface="Aptos" panose="020B0004020202020204" pitchFamily="34" charset="0"/>
              </a:rPr>
              <a:t>Dieser Artikel unterstreicht die Bedeutung des </a:t>
            </a:r>
            <a:r>
              <a:rPr lang="en-GB" sz="4000" b="1" i="0" dirty="0">
                <a:effectLst/>
                <a:latin typeface="Aptos" panose="020B0004020202020204" pitchFamily="34" charset="0"/>
              </a:rPr>
              <a:t>Schutzes personenbezogener Daten</a:t>
            </a:r>
            <a:r>
              <a:rPr lang="en-GB" sz="4000" i="0" dirty="0">
                <a:effectLst/>
                <a:latin typeface="Aptos" panose="020B0004020202020204" pitchFamily="34" charset="0"/>
              </a:rPr>
              <a:t>, der ein wesentlicher Aspekt der digitalen Privatsphäre in der Europäischen Union ist.</a:t>
            </a:r>
          </a:p>
          <a:p>
            <a:pPr>
              <a:spcAft>
                <a:spcPts val="900"/>
              </a:spcAft>
            </a:pPr>
            <a:endParaRPr lang="en-US" sz="4000" b="1" i="0" dirty="0">
              <a:effectLst/>
              <a:latin typeface="Aptos" panose="020B0004020202020204" pitchFamily="34" charset="0"/>
            </a:endParaRPr>
          </a:p>
        </p:txBody>
      </p:sp>
      <p:sp>
        <p:nvSpPr>
          <p:cNvPr id="4" name="Šípka: nadol 3">
            <a:extLst>
              <a:ext uri="{FF2B5EF4-FFF2-40B4-BE49-F238E27FC236}">
                <a16:creationId xmlns:a16="http://schemas.microsoft.com/office/drawing/2014/main" id="{66FC3496-7F5D-9DE9-DED4-78A27915C385}"/>
              </a:ext>
            </a:extLst>
          </p:cNvPr>
          <p:cNvSpPr/>
          <p:nvPr/>
        </p:nvSpPr>
        <p:spPr>
          <a:xfrm rot="17562278">
            <a:off x="5546950" y="3880512"/>
            <a:ext cx="1676400" cy="1905000"/>
          </a:xfrm>
          <a:prstGeom prst="downArrow">
            <a:avLst/>
          </a:prstGeom>
          <a:solidFill>
            <a:srgbClr val="92BA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lokTextu 4">
            <a:extLst>
              <a:ext uri="{FF2B5EF4-FFF2-40B4-BE49-F238E27FC236}">
                <a16:creationId xmlns:a16="http://schemas.microsoft.com/office/drawing/2014/main" id="{A4232E16-DB2E-29BD-1B72-3A4CE2EFC428}"/>
              </a:ext>
            </a:extLst>
          </p:cNvPr>
          <p:cNvSpPr txBox="1"/>
          <p:nvPr/>
        </p:nvSpPr>
        <p:spPr>
          <a:xfrm>
            <a:off x="7570114" y="4727409"/>
            <a:ext cx="2977268" cy="830997"/>
          </a:xfrm>
          <a:prstGeom prst="rect">
            <a:avLst/>
          </a:prstGeom>
          <a:noFill/>
          <a:ln>
            <a:noFill/>
          </a:ln>
        </p:spPr>
        <p:txBody>
          <a:bodyPr wrap="square" rtlCol="0">
            <a:spAutoFit/>
          </a:bodyPr>
          <a:lstStyle/>
          <a:p>
            <a:r>
              <a:rPr lang="sk-SK" sz="4800" b="1" dirty="0" err="1">
                <a:latin typeface="Aptos" panose="020B0004020202020204" pitchFamily="34" charset="0"/>
              </a:rPr>
              <a:t>Artikel </a:t>
            </a:r>
            <a:r>
              <a:rPr lang="sk-SK" sz="4800" b="1" dirty="0">
                <a:latin typeface="Aptos" panose="020B0004020202020204" pitchFamily="34" charset="0"/>
              </a:rPr>
              <a:t>8</a:t>
            </a:r>
            <a:endParaRPr lang="en-GB" sz="4800" b="1" dirty="0">
              <a:latin typeface="Aptos" panose="020B0004020202020204" pitchFamily="34" charset="0"/>
            </a:endParaRPr>
          </a:p>
        </p:txBody>
      </p:sp>
    </p:spTree>
    <p:extLst>
      <p:ext uri="{BB962C8B-B14F-4D97-AF65-F5344CB8AC3E}">
        <p14:creationId xmlns:p14="http://schemas.microsoft.com/office/powerpoint/2010/main" val="410580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57300" y="997392"/>
            <a:ext cx="15773400" cy="1988345"/>
          </a:xfrm>
        </p:spPr>
        <p:txBody>
          <a:bodyPr>
            <a:normAutofit fontScale="90000"/>
          </a:bodyPr>
          <a:lstStyle/>
          <a:p>
            <a:pPr>
              <a:spcAft>
                <a:spcPts val="900"/>
              </a:spcAft>
            </a:pPr>
            <a:r>
              <a:rPr lang="en-GB" sz="6700" dirty="0">
                <a:latin typeface="Aptos" panose="020B0004020202020204" pitchFamily="34" charset="0"/>
                <a:cs typeface="Calibri" panose="020F0502020204030204" pitchFamily="34" charset="0"/>
              </a:rPr>
              <a:t>Was sind die Vorteile der digitalen Privatsphäre</a:t>
            </a:r>
            <a:r>
              <a:rPr lang="sk-SK" sz="6700" dirty="0">
                <a:latin typeface="Aptos" panose="020B0004020202020204" pitchFamily="34" charset="0"/>
                <a:cs typeface="Calibri" panose="020F0502020204030204" pitchFamily="34" charset="0"/>
              </a:rPr>
              <a:t>?</a:t>
            </a:r>
            <a:br>
              <a:rPr lang="sk-SK" sz="6700" dirty="0">
                <a:latin typeface="Aptos" panose="020B0004020202020204" pitchFamily="34" charset="0"/>
                <a:cs typeface="Calibri" panose="020F0502020204030204" pitchFamily="34" charset="0"/>
              </a:rPr>
            </a:br>
            <a:r>
              <a:rPr lang="en-GB" sz="6700" dirty="0">
                <a:solidFill>
                  <a:srgbClr val="FFAA5A"/>
                </a:solidFill>
                <a:latin typeface="Aptos" panose="020B0004020202020204" pitchFamily="34" charset="0"/>
                <a:cs typeface="Calibri" panose="020F0502020204030204" pitchFamily="34" charset="0"/>
              </a:rPr>
              <a:t>Die positiven Auswirkungen der digitalen Privatsphäre sind:</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B1E4283-66C6-BCF7-B616-5FA84A2B9C85}"/>
              </a:ext>
            </a:extLst>
          </p:cNvPr>
          <p:cNvGrpSpPr/>
          <p:nvPr/>
        </p:nvGrpSpPr>
        <p:grpSpPr>
          <a:xfrm>
            <a:off x="975896" y="3666569"/>
            <a:ext cx="4018203" cy="4065383"/>
            <a:chOff x="0" y="0"/>
            <a:chExt cx="812800" cy="812800"/>
          </a:xfrm>
        </p:grpSpPr>
        <p:sp>
          <p:nvSpPr>
            <p:cNvPr id="21" name="Freeform 7">
              <a:extLst>
                <a:ext uri="{FF2B5EF4-FFF2-40B4-BE49-F238E27FC236}">
                  <a16:creationId xmlns:a16="http://schemas.microsoft.com/office/drawing/2014/main" id="{E468A8E7-5F45-A8FA-F896-5693E3A0BE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22" name="TextBox 8">
              <a:extLst>
                <a:ext uri="{FF2B5EF4-FFF2-40B4-BE49-F238E27FC236}">
                  <a16:creationId xmlns:a16="http://schemas.microsoft.com/office/drawing/2014/main" id="{786DDF31-B1FD-99C6-6202-22ED93FCFDF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9">
            <a:extLst>
              <a:ext uri="{FF2B5EF4-FFF2-40B4-BE49-F238E27FC236}">
                <a16:creationId xmlns:a16="http://schemas.microsoft.com/office/drawing/2014/main" id="{12DACE4F-76A8-8A9B-D9D6-A40C6F7C0449}"/>
              </a:ext>
            </a:extLst>
          </p:cNvPr>
          <p:cNvSpPr txBox="1"/>
          <p:nvPr/>
        </p:nvSpPr>
        <p:spPr>
          <a:xfrm>
            <a:off x="1680686" y="4553562"/>
            <a:ext cx="2642674" cy="2170531"/>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Die Fähigkeit, persönliche Informationen und die Identität zu schützen</a:t>
            </a:r>
          </a:p>
        </p:txBody>
      </p:sp>
      <p:grpSp>
        <p:nvGrpSpPr>
          <p:cNvPr id="9" name="Group 10">
            <a:extLst>
              <a:ext uri="{FF2B5EF4-FFF2-40B4-BE49-F238E27FC236}">
                <a16:creationId xmlns:a16="http://schemas.microsoft.com/office/drawing/2014/main" id="{6509F261-FC56-F7B3-F487-15752DACFAB2}"/>
              </a:ext>
            </a:extLst>
          </p:cNvPr>
          <p:cNvGrpSpPr/>
          <p:nvPr/>
        </p:nvGrpSpPr>
        <p:grpSpPr>
          <a:xfrm>
            <a:off x="5197704" y="3667552"/>
            <a:ext cx="4017600" cy="4064400"/>
            <a:chOff x="0" y="0"/>
            <a:chExt cx="812800" cy="812800"/>
          </a:xfrm>
        </p:grpSpPr>
        <p:sp>
          <p:nvSpPr>
            <p:cNvPr id="19" name="Freeform 11">
              <a:extLst>
                <a:ext uri="{FF2B5EF4-FFF2-40B4-BE49-F238E27FC236}">
                  <a16:creationId xmlns:a16="http://schemas.microsoft.com/office/drawing/2014/main" id="{03940F23-E1DF-E8D9-C10A-A4033E8052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20" name="TextBox 12">
              <a:extLst>
                <a:ext uri="{FF2B5EF4-FFF2-40B4-BE49-F238E27FC236}">
                  <a16:creationId xmlns:a16="http://schemas.microsoft.com/office/drawing/2014/main" id="{82592AB3-2287-50E8-29EC-64EE4CB41E4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3">
            <a:extLst>
              <a:ext uri="{FF2B5EF4-FFF2-40B4-BE49-F238E27FC236}">
                <a16:creationId xmlns:a16="http://schemas.microsoft.com/office/drawing/2014/main" id="{D959F584-FE5A-729B-4E14-2C05226D95B1}"/>
              </a:ext>
            </a:extLst>
          </p:cNvPr>
          <p:cNvGrpSpPr/>
          <p:nvPr/>
        </p:nvGrpSpPr>
        <p:grpSpPr>
          <a:xfrm>
            <a:off x="9478075" y="3667552"/>
            <a:ext cx="4017600" cy="4064400"/>
            <a:chOff x="0" y="0"/>
            <a:chExt cx="812800" cy="812800"/>
          </a:xfrm>
        </p:grpSpPr>
        <p:sp>
          <p:nvSpPr>
            <p:cNvPr id="17" name="Freeform 14">
              <a:extLst>
                <a:ext uri="{FF2B5EF4-FFF2-40B4-BE49-F238E27FC236}">
                  <a16:creationId xmlns:a16="http://schemas.microsoft.com/office/drawing/2014/main" id="{5972999F-921A-7B92-141A-3D1F84C6F5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18" name="TextBox 15">
              <a:extLst>
                <a:ext uri="{FF2B5EF4-FFF2-40B4-BE49-F238E27FC236}">
                  <a16:creationId xmlns:a16="http://schemas.microsoft.com/office/drawing/2014/main" id="{6DBFABD0-233F-774F-E4AE-BCD6F99F945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6">
            <a:extLst>
              <a:ext uri="{FF2B5EF4-FFF2-40B4-BE49-F238E27FC236}">
                <a16:creationId xmlns:a16="http://schemas.microsoft.com/office/drawing/2014/main" id="{7F12DEA5-E0CF-95C7-A11A-1069D46E489D}"/>
              </a:ext>
            </a:extLst>
          </p:cNvPr>
          <p:cNvGrpSpPr/>
          <p:nvPr/>
        </p:nvGrpSpPr>
        <p:grpSpPr>
          <a:xfrm>
            <a:off x="13883037" y="3667552"/>
            <a:ext cx="4017600" cy="4064400"/>
            <a:chOff x="0" y="0"/>
            <a:chExt cx="812800" cy="812800"/>
          </a:xfrm>
        </p:grpSpPr>
        <p:sp>
          <p:nvSpPr>
            <p:cNvPr id="15" name="Freeform 17">
              <a:extLst>
                <a:ext uri="{FF2B5EF4-FFF2-40B4-BE49-F238E27FC236}">
                  <a16:creationId xmlns:a16="http://schemas.microsoft.com/office/drawing/2014/main" id="{04A96750-3A0A-E1FD-0D2C-EB190BEF6CF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16" name="TextBox 18">
              <a:extLst>
                <a:ext uri="{FF2B5EF4-FFF2-40B4-BE49-F238E27FC236}">
                  <a16:creationId xmlns:a16="http://schemas.microsoft.com/office/drawing/2014/main" id="{A26C3C77-3054-E803-F6C0-9A031B2A279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9">
            <a:extLst>
              <a:ext uri="{FF2B5EF4-FFF2-40B4-BE49-F238E27FC236}">
                <a16:creationId xmlns:a16="http://schemas.microsoft.com/office/drawing/2014/main" id="{4828F322-E5AA-C8DB-E72F-3BBA0D616E91}"/>
              </a:ext>
            </a:extLst>
          </p:cNvPr>
          <p:cNvSpPr txBox="1"/>
          <p:nvPr/>
        </p:nvSpPr>
        <p:spPr>
          <a:xfrm>
            <a:off x="5885143" y="5143500"/>
            <a:ext cx="2531725" cy="862480"/>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Prävention von Identitätsdiebstahl</a:t>
            </a:r>
          </a:p>
        </p:txBody>
      </p:sp>
      <p:sp>
        <p:nvSpPr>
          <p:cNvPr id="13" name="TextBox 20">
            <a:extLst>
              <a:ext uri="{FF2B5EF4-FFF2-40B4-BE49-F238E27FC236}">
                <a16:creationId xmlns:a16="http://schemas.microsoft.com/office/drawing/2014/main" id="{5AD8B8A7-57E5-D633-CF6A-984B7CBFD4B1}"/>
              </a:ext>
            </a:extLst>
          </p:cNvPr>
          <p:cNvSpPr txBox="1"/>
          <p:nvPr/>
        </p:nvSpPr>
        <p:spPr>
          <a:xfrm>
            <a:off x="10106627" y="4790098"/>
            <a:ext cx="2882615" cy="2170531"/>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Verhinderung von unberechtigtem Zugriff, Missbrauch und Datenschutzverletzungen</a:t>
            </a:r>
          </a:p>
        </p:txBody>
      </p:sp>
      <p:sp>
        <p:nvSpPr>
          <p:cNvPr id="14" name="TextBox 21">
            <a:extLst>
              <a:ext uri="{FF2B5EF4-FFF2-40B4-BE49-F238E27FC236}">
                <a16:creationId xmlns:a16="http://schemas.microsoft.com/office/drawing/2014/main" id="{6FDD6696-5029-A2C2-5BAC-EC37E78466DA}"/>
              </a:ext>
            </a:extLst>
          </p:cNvPr>
          <p:cNvSpPr txBox="1"/>
          <p:nvPr/>
        </p:nvSpPr>
        <p:spPr>
          <a:xfrm>
            <a:off x="14618095" y="4989578"/>
            <a:ext cx="2694009" cy="1298497"/>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Vermeidung von gezielter Werbung</a:t>
            </a:r>
          </a:p>
        </p:txBody>
      </p:sp>
    </p:spTree>
    <p:extLst>
      <p:ext uri="{BB962C8B-B14F-4D97-AF65-F5344CB8AC3E}">
        <p14:creationId xmlns:p14="http://schemas.microsoft.com/office/powerpoint/2010/main" val="2812721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E849A-0EF8-442A-8582-D618F32394AC}">
  <ds:schemaRefs>
    <ds:schemaRef ds:uri="http://schemas.microsoft.com/sharepoint/v3/contenttype/forms"/>
  </ds:schemaRefs>
</ds:datastoreItem>
</file>

<file path=customXml/itemProps2.xml><?xml version="1.0" encoding="utf-8"?>
<ds:datastoreItem xmlns:ds="http://schemas.openxmlformats.org/officeDocument/2006/customXml" ds:itemID="{5C272674-2F0C-4E7C-9BEB-0244C255D351}">
  <ds:schemaRefs>
    <ds:schemaRef ds:uri="http://schemas.microsoft.com/office/2006/metadata/properties"/>
    <ds:schemaRef ds:uri="http://schemas.microsoft.com/office/infopath/2007/PartnerControls"/>
    <ds:schemaRef ds:uri="48bc9dea-9bf6-49de-a95a-f1fa7fcbbbfa"/>
    <ds:schemaRef ds:uri="86c132ca-d2ce-4f1f-9992-28ad6e1060fc"/>
  </ds:schemaRefs>
</ds:datastoreItem>
</file>

<file path=customXml/itemProps3.xml><?xml version="1.0" encoding="utf-8"?>
<ds:datastoreItem xmlns:ds="http://schemas.openxmlformats.org/officeDocument/2006/customXml" ds:itemID="{934ADA71-C2F4-4CBC-A377-570B43B0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195</TotalTime>
  <Words>2292</Words>
  <Application>Microsoft Office PowerPoint</Application>
  <PresentationFormat>Vlastná</PresentationFormat>
  <Paragraphs>192</Paragraphs>
  <Slides>23</Slides>
  <Notes>17</Notes>
  <HiddenSlides>0</HiddenSlides>
  <MMClips>0</MMClips>
  <ScaleCrop>false</ScaleCrop>
  <HeadingPairs>
    <vt:vector size="4" baseType="variant">
      <vt:variant>
        <vt:lpstr>Motív</vt:lpstr>
      </vt:variant>
      <vt:variant>
        <vt:i4>2</vt:i4>
      </vt:variant>
      <vt:variant>
        <vt:lpstr>Nadpisy snímok</vt:lpstr>
      </vt:variant>
      <vt:variant>
        <vt:i4>23</vt:i4>
      </vt:variant>
    </vt:vector>
  </HeadingPairs>
  <TitlesOfParts>
    <vt:vector size="25" baseType="lpstr">
      <vt:lpstr>Office Theme</vt:lpstr>
      <vt:lpstr>Motív Office</vt:lpstr>
      <vt:lpstr>Digitaler Datenschutz - Verständnis des digitalen Datenschutzes</vt:lpstr>
      <vt:lpstr>WELCHE ROLLE SPIELT DIE TECHNIK IN UNSEREM LEBEN?</vt:lpstr>
      <vt:lpstr>Definition des digitalen Datenschutzes</vt:lpstr>
      <vt:lpstr>Definition des digitalen Datenschutzes</vt:lpstr>
      <vt:lpstr>Auswirkungen der digitalen Privatsphäre auf unser tägliches Leben</vt:lpstr>
      <vt:lpstr>Warum ist der digitale Datenschutz wichtig?</vt:lpstr>
      <vt:lpstr>Was ist die Datenschutz-Grundverordnung, ein in der EU geltender Rechtsrahmen?</vt:lpstr>
      <vt:lpstr>Digitaler Datenschutz: Ein Gesetz der Europäischen Union</vt:lpstr>
      <vt:lpstr>Was sind die Vorteile der digitalen Privatsphäre? Die positiven Auswirkungen der digitalen Privatsphäre sind:</vt:lpstr>
      <vt:lpstr>Was sind die negativen Folgen des Fehlens einer digitalen Privatsphäre?  Das Fehlen der digitalen Privatsphäre hat verschiedene negative Auswirkungen und kann vielfältige Folgen haben, die sich auf den Ruf und die Rechte der Nutzer auswirken: </vt:lpstr>
      <vt:lpstr>Welche Probleme ergeben sich aus einem Mangel an digitaler Privatsphäre?</vt:lpstr>
      <vt:lpstr>Was sind die Schlüsselelemente des digitalen Datenschutzes?</vt:lpstr>
      <vt:lpstr>Prezentácia programu PowerPoint</vt:lpstr>
      <vt:lpstr>Was sind die wichtigsten Elemente des digitalen Datenschutzes?</vt:lpstr>
      <vt:lpstr>1- Was sind technische Cookies?</vt:lpstr>
      <vt:lpstr>2- Was sind analytische Cookies?</vt:lpstr>
      <vt:lpstr>3- Was sind Profilierungs-Cookies?</vt:lpstr>
      <vt:lpstr>Prezentácia programu PowerPoint</vt:lpstr>
      <vt:lpstr>Prezentácia programu PowerPoint</vt:lpstr>
      <vt:lpstr>Verletzung der Privatsphäre Definition und Akteure der Verletzung</vt:lpstr>
      <vt:lpstr>Verletzung der Privatsphäre Wie fühlen Sie sich, wenn sie Ihre Privatsphäre verletzen?</vt:lpstr>
      <vt:lpstr>ABSCHLUSSPRÜFUNG</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1. Understanding  Digital Privacy</dc:title>
  <cp:keywords>, docId:7A0A9BAF90DE7EBDA005B602B47B3E50</cp:keywords>
  <cp:lastModifiedBy>Marcela Hallová</cp:lastModifiedBy>
  <cp:revision>64</cp:revision>
  <dcterms:created xsi:type="dcterms:W3CDTF">2006-08-16T00:00:00Z</dcterms:created>
  <dcterms:modified xsi:type="dcterms:W3CDTF">2024-10-23T12:28:25Z</dcterms:modified>
  <dc:identifier>DAGKcixA18U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