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A"/>
    <a:srgbClr val="FFD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223" autoAdjust="0"/>
  </p:normalViewPr>
  <p:slideViewPr>
    <p:cSldViewPr snapToGrid="0">
      <p:cViewPr varScale="1">
        <p:scale>
          <a:sx n="71" d="100"/>
          <a:sy n="71" d="100"/>
        </p:scale>
        <p:origin x="11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k"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Úvodná snímka">
  <p:cSld name="Úvodná snímka">
    <p:spTree>
      <p:nvGrpSpPr>
        <p:cNvPr id="1" name="Shape 16"/>
        <p:cNvGrpSpPr/>
        <p:nvPr/>
      </p:nvGrpSpPr>
      <p:grpSpPr>
        <a:xfrm>
          <a:off x="0" y="0"/>
          <a:ext cx="0" cy="0"/>
          <a:chOff x="0" y="0"/>
          <a:chExt cx="0" cy="0"/>
        </a:xfrm>
      </p:grpSpPr>
      <p:sp>
        <p:nvSpPr>
          <p:cNvPr id="17" name="Google Shape;17;p4"/>
          <p:cNvSpPr txBox="1"/>
          <p:nvPr/>
        </p:nvSpPr>
        <p:spPr>
          <a:xfrm>
            <a:off x="1524000" y="2649480"/>
            <a:ext cx="9144000" cy="745313"/>
          </a:xfrm>
          <a:prstGeom prst="rect">
            <a:avLst/>
          </a:prstGeom>
          <a:noFill/>
          <a:ln>
            <a:noFill/>
          </a:ln>
        </p:spPr>
        <p:txBody>
          <a:bodyPr spcFirstLastPara="1" wrap="square" lIns="91425" tIns="45700" rIns="91425" bIns="45700" anchor="b" anchorCtr="0">
            <a:normAutofit/>
          </a:bodyPr>
          <a:lstStyle/>
          <a:p>
            <a:pPr marL="0" marR="0" lvl="0" indent="0" algn="ctr" rtl="0">
              <a:lnSpc>
                <a:spcPct val="100000"/>
              </a:lnSpc>
              <a:spcBef>
                <a:spcPts val="0"/>
              </a:spcBef>
              <a:spcAft>
                <a:spcPts val="0"/>
              </a:spcAft>
              <a:buClr>
                <a:srgbClr val="FFAA5A"/>
              </a:buClr>
              <a:buSzPts val="2000"/>
              <a:buFont typeface="Cambria"/>
              <a:buNone/>
            </a:pPr>
            <a:r>
              <a:rPr lang="mk" sz="2000" b="1">
                <a:solidFill>
                  <a:srgbClr val="FFAA5A"/>
                </a:solidFill>
                <a:latin typeface="Cambria"/>
                <a:ea typeface="Cambria"/>
                <a:cs typeface="Cambria"/>
                <a:sym typeface="Cambria"/>
              </a:rPr>
              <a:t>ERASMUS+KA220-ADU - Cooperation partnerships in adult education</a:t>
            </a:r>
            <a:endParaRPr sz="2000" b="1">
              <a:solidFill>
                <a:srgbClr val="FFAA5A"/>
              </a:solidFill>
              <a:latin typeface="Cambria"/>
              <a:ea typeface="Cambria"/>
              <a:cs typeface="Cambria"/>
              <a:sym typeface="Cambria"/>
            </a:endParaRPr>
          </a:p>
          <a:p>
            <a:pPr marL="0" marR="0" lvl="0" indent="0" algn="ctr" rtl="0">
              <a:lnSpc>
                <a:spcPct val="100000"/>
              </a:lnSpc>
              <a:spcBef>
                <a:spcPts val="0"/>
              </a:spcBef>
              <a:spcAft>
                <a:spcPts val="0"/>
              </a:spcAft>
              <a:buClr>
                <a:srgbClr val="FFAA5A"/>
              </a:buClr>
              <a:buSzPts val="2000"/>
              <a:buFont typeface="Cambria"/>
              <a:buNone/>
            </a:pPr>
            <a:r>
              <a:rPr lang="mk" sz="2000" b="1">
                <a:solidFill>
                  <a:srgbClr val="FFAA5A"/>
                </a:solidFill>
                <a:latin typeface="Cambria"/>
                <a:ea typeface="Cambria"/>
                <a:cs typeface="Cambria"/>
                <a:sym typeface="Cambria"/>
              </a:rPr>
              <a:t>KA220-ADU-2BF13E10 </a:t>
            </a:r>
            <a:endParaRPr sz="2000" b="1">
              <a:solidFill>
                <a:srgbClr val="FFAA5A"/>
              </a:solidFill>
              <a:latin typeface="Cambria"/>
              <a:ea typeface="Cambria"/>
              <a:cs typeface="Cambria"/>
              <a:sym typeface="Cambria"/>
            </a:endParaRPr>
          </a:p>
        </p:txBody>
      </p:sp>
      <p:sp>
        <p:nvSpPr>
          <p:cNvPr id="18" name="Google Shape;18;p4"/>
          <p:cNvSpPr txBox="1"/>
          <p:nvPr/>
        </p:nvSpPr>
        <p:spPr>
          <a:xfrm>
            <a:off x="1297172" y="1042061"/>
            <a:ext cx="9597656"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mk" sz="2600" b="1" i="0" u="none" strike="noStrike" cap="none">
                <a:solidFill>
                  <a:srgbClr val="92BAB5"/>
                </a:solidFill>
                <a:latin typeface="Cambria"/>
                <a:ea typeface="Cambria"/>
                <a:cs typeface="Cambria"/>
                <a:sym typeface="Cambria"/>
              </a:rPr>
              <a:t>Building Digital Resilience by Making Digital Wellbeing and</a:t>
            </a:r>
            <a:br>
              <a:rPr lang="mk" sz="2600" b="1" i="0" u="none" strike="noStrike" cap="none">
                <a:solidFill>
                  <a:srgbClr val="92BAB5"/>
                </a:solidFill>
                <a:latin typeface="Cambria"/>
                <a:ea typeface="Cambria"/>
                <a:cs typeface="Cambria"/>
                <a:sym typeface="Cambria"/>
              </a:rPr>
            </a:br>
            <a:r>
              <a:rPr lang="mk" sz="2600" b="1" i="0" u="none" strike="noStrike" cap="none">
                <a:solidFill>
                  <a:srgbClr val="92BAB5"/>
                </a:solidFill>
                <a:latin typeface="Cambria"/>
                <a:ea typeface="Cambria"/>
                <a:cs typeface="Cambria"/>
                <a:sym typeface="Cambria"/>
              </a:rPr>
              <a:t>Security Accessible to All</a:t>
            </a:r>
            <a:br>
              <a:rPr lang="mk" sz="2600" b="1" i="0" u="none" strike="noStrike" cap="none">
                <a:solidFill>
                  <a:srgbClr val="92BAB5"/>
                </a:solidFill>
                <a:latin typeface="Cambria"/>
                <a:ea typeface="Cambria"/>
                <a:cs typeface="Cambria"/>
                <a:sym typeface="Cambria"/>
              </a:rPr>
            </a:br>
            <a:r>
              <a:rPr lang="mk" sz="2600" b="1" i="0" u="none" strike="noStrike" cap="none">
                <a:solidFill>
                  <a:srgbClr val="92BAB5"/>
                </a:solidFill>
                <a:latin typeface="Cambria"/>
                <a:ea typeface="Cambria"/>
                <a:cs typeface="Cambria"/>
                <a:sym typeface="Cambria"/>
              </a:rPr>
              <a:t>&lt;&lt;DigiWELL&gt;&gt;</a:t>
            </a:r>
            <a:endParaRPr sz="2600">
              <a:solidFill>
                <a:schemeClr val="dk1"/>
              </a:solidFill>
              <a:latin typeface="Calibri"/>
              <a:ea typeface="Calibri"/>
              <a:cs typeface="Calibri"/>
              <a:sym typeface="Calibri"/>
            </a:endParaRPr>
          </a:p>
        </p:txBody>
      </p:sp>
      <p:grpSp>
        <p:nvGrpSpPr>
          <p:cNvPr id="19" name="Google Shape;19;p4"/>
          <p:cNvGrpSpPr/>
          <p:nvPr/>
        </p:nvGrpSpPr>
        <p:grpSpPr>
          <a:xfrm>
            <a:off x="404037" y="5915131"/>
            <a:ext cx="11602577" cy="790052"/>
            <a:chOff x="435935" y="5851336"/>
            <a:chExt cx="11602577" cy="790052"/>
          </a:xfrm>
        </p:grpSpPr>
        <p:pic>
          <p:nvPicPr>
            <p:cNvPr id="20" name="Google Shape;20;p4" descr="Obrázok, na ktorom je text"/>
            <p:cNvPicPr preferRelativeResize="0"/>
            <p:nvPr/>
          </p:nvPicPr>
          <p:blipFill rotWithShape="1">
            <a:blip r:embed="rId2">
              <a:alphaModFix/>
            </a:blip>
            <a:srcRect/>
            <a:stretch/>
          </p:blipFill>
          <p:spPr>
            <a:xfrm>
              <a:off x="435935" y="5963498"/>
              <a:ext cx="2290456" cy="529376"/>
            </a:xfrm>
            <a:prstGeom prst="rect">
              <a:avLst/>
            </a:prstGeom>
            <a:noFill/>
            <a:ln>
              <a:noFill/>
            </a:ln>
          </p:spPr>
        </p:pic>
        <p:pic>
          <p:nvPicPr>
            <p:cNvPr id="21" name="Google Shape;21;p4"/>
            <p:cNvPicPr preferRelativeResize="0"/>
            <p:nvPr/>
          </p:nvPicPr>
          <p:blipFill rotWithShape="1">
            <a:blip r:embed="rId3">
              <a:alphaModFix/>
            </a:blip>
            <a:srcRect/>
            <a:stretch/>
          </p:blipFill>
          <p:spPr>
            <a:xfrm>
              <a:off x="10212223" y="5851336"/>
              <a:ext cx="1826289" cy="737473"/>
            </a:xfrm>
            <a:prstGeom prst="rect">
              <a:avLst/>
            </a:prstGeom>
            <a:noFill/>
            <a:ln>
              <a:noFill/>
            </a:ln>
          </p:spPr>
        </p:pic>
        <p:pic>
          <p:nvPicPr>
            <p:cNvPr id="22" name="Google Shape;22;p4"/>
            <p:cNvPicPr preferRelativeResize="0"/>
            <p:nvPr/>
          </p:nvPicPr>
          <p:blipFill rotWithShape="1">
            <a:blip r:embed="rId4">
              <a:alphaModFix/>
            </a:blip>
            <a:srcRect/>
            <a:stretch/>
          </p:blipFill>
          <p:spPr>
            <a:xfrm>
              <a:off x="2726391" y="5863719"/>
              <a:ext cx="777669" cy="777669"/>
            </a:xfrm>
            <a:prstGeom prst="rect">
              <a:avLst/>
            </a:prstGeom>
            <a:noFill/>
            <a:ln>
              <a:noFill/>
            </a:ln>
          </p:spPr>
        </p:pic>
        <p:pic>
          <p:nvPicPr>
            <p:cNvPr id="23" name="Google Shape;23;p4" descr="Slovenská poľnohospodárska univerzita v Nitre"/>
            <p:cNvPicPr preferRelativeResize="0"/>
            <p:nvPr/>
          </p:nvPicPr>
          <p:blipFill rotWithShape="1">
            <a:blip r:embed="rId5">
              <a:alphaModFix/>
            </a:blip>
            <a:srcRect/>
            <a:stretch/>
          </p:blipFill>
          <p:spPr>
            <a:xfrm>
              <a:off x="3589235" y="5963498"/>
              <a:ext cx="1128044" cy="504492"/>
            </a:xfrm>
            <a:prstGeom prst="rect">
              <a:avLst/>
            </a:prstGeom>
            <a:noFill/>
            <a:ln>
              <a:noFill/>
            </a:ln>
          </p:spPr>
        </p:pic>
        <p:pic>
          <p:nvPicPr>
            <p:cNvPr id="24" name="Google Shape;24;p4" descr="Logo"/>
            <p:cNvPicPr preferRelativeResize="0"/>
            <p:nvPr/>
          </p:nvPicPr>
          <p:blipFill rotWithShape="1">
            <a:blip r:embed="rId6">
              <a:alphaModFix/>
            </a:blip>
            <a:srcRect/>
            <a:stretch/>
          </p:blipFill>
          <p:spPr>
            <a:xfrm>
              <a:off x="4717279" y="5963498"/>
              <a:ext cx="968299" cy="504492"/>
            </a:xfrm>
            <a:prstGeom prst="rect">
              <a:avLst/>
            </a:prstGeom>
            <a:noFill/>
            <a:ln>
              <a:noFill/>
            </a:ln>
          </p:spPr>
        </p:pic>
        <p:pic>
          <p:nvPicPr>
            <p:cNvPr id="25" name="Google Shape;25;p4"/>
            <p:cNvPicPr preferRelativeResize="0"/>
            <p:nvPr/>
          </p:nvPicPr>
          <p:blipFill rotWithShape="1">
            <a:blip r:embed="rId7">
              <a:alphaModFix/>
            </a:blip>
            <a:srcRect/>
            <a:stretch/>
          </p:blipFill>
          <p:spPr>
            <a:xfrm>
              <a:off x="5685578" y="5945929"/>
              <a:ext cx="1156727" cy="564513"/>
            </a:xfrm>
            <a:prstGeom prst="rect">
              <a:avLst/>
            </a:prstGeom>
            <a:noFill/>
            <a:ln>
              <a:noFill/>
            </a:ln>
          </p:spPr>
        </p:pic>
        <p:pic>
          <p:nvPicPr>
            <p:cNvPr id="26" name="Google Shape;26;p4" descr="AIFED - Formación, cultura y empleo en Granada"/>
            <p:cNvPicPr preferRelativeResize="0"/>
            <p:nvPr/>
          </p:nvPicPr>
          <p:blipFill rotWithShape="1">
            <a:blip r:embed="rId8">
              <a:alphaModFix/>
            </a:blip>
            <a:srcRect/>
            <a:stretch/>
          </p:blipFill>
          <p:spPr>
            <a:xfrm>
              <a:off x="6898797" y="5968999"/>
              <a:ext cx="1521023" cy="523875"/>
            </a:xfrm>
            <a:prstGeom prst="rect">
              <a:avLst/>
            </a:prstGeom>
            <a:noFill/>
            <a:ln>
              <a:noFill/>
            </a:ln>
          </p:spPr>
        </p:pic>
        <p:pic>
          <p:nvPicPr>
            <p:cNvPr id="27" name="Google Shape;27;p4"/>
            <p:cNvPicPr preferRelativeResize="0"/>
            <p:nvPr/>
          </p:nvPicPr>
          <p:blipFill rotWithShape="1">
            <a:blip r:embed="rId9">
              <a:alphaModFix/>
            </a:blip>
            <a:srcRect/>
            <a:stretch/>
          </p:blipFill>
          <p:spPr>
            <a:xfrm>
              <a:off x="8566511" y="5945929"/>
              <a:ext cx="1499020" cy="228600"/>
            </a:xfrm>
            <a:prstGeom prst="rect">
              <a:avLst/>
            </a:prstGeom>
            <a:noFill/>
            <a:ln>
              <a:noFill/>
            </a:ln>
          </p:spPr>
        </p:pic>
        <p:pic>
          <p:nvPicPr>
            <p:cNvPr id="28" name="Google Shape;28;p4" descr="Syzygia Foundation"/>
            <p:cNvPicPr preferRelativeResize="0"/>
            <p:nvPr/>
          </p:nvPicPr>
          <p:blipFill rotWithShape="1">
            <a:blip r:embed="rId10">
              <a:alphaModFix/>
            </a:blip>
            <a:srcRect/>
            <a:stretch/>
          </p:blipFill>
          <p:spPr>
            <a:xfrm>
              <a:off x="8606409" y="6252553"/>
              <a:ext cx="1419225" cy="282282"/>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rázok s popisom" type="picTx">
  <p:cSld name="PICTURE_WITH_CAPTION_TEXT">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9"/>
          <p:cNvSpPr>
            <a:spLocks noGrp="1"/>
          </p:cNvSpPr>
          <p:nvPr>
            <p:ph type="pic" idx="2"/>
          </p:nvPr>
        </p:nvSpPr>
        <p:spPr>
          <a:xfrm>
            <a:off x="5183188" y="987425"/>
            <a:ext cx="6172200" cy="4873625"/>
          </a:xfrm>
          <a:prstGeom prst="rect">
            <a:avLst/>
          </a:prstGeom>
          <a:noFill/>
          <a:ln>
            <a:noFill/>
          </a:ln>
        </p:spPr>
      </p:sp>
      <p:sp>
        <p:nvSpPr>
          <p:cNvPr id="51" name="Google Shape;51;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92BAB5"/>
              </a:buClr>
              <a:buSzPts val="4800"/>
              <a:buFont typeface="Cambria"/>
              <a:buNone/>
              <a:defRPr sz="4800" b="1" i="0" u="none" strike="noStrike" cap="non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91116" y="1658679"/>
            <a:ext cx="10662684" cy="394467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FFAA5A"/>
              </a:buClr>
              <a:buSzPts val="280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jpg"/><Relationship Id="rId3" Type="http://schemas.openxmlformats.org/officeDocument/2006/relationships/image" Target="../media/image10.jpg"/><Relationship Id="rId7" Type="http://schemas.openxmlformats.org/officeDocument/2006/relationships/image" Target="../media/image1.png"/><Relationship Id="rId12"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5.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4.pn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zenodo.org/records/1025053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assets.cureus.com/uploads/review_article/pdf/109723/20221109-8938-qzuyg1.pdf"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igiwell.sk/digital-resilience-building-manual-methodolog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datareportal.com/reports/digital-2024-global-overview-repor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269558" y="1583993"/>
            <a:ext cx="5334930" cy="147751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AA5A"/>
              </a:buClr>
              <a:buSzPts val="4800"/>
              <a:buFont typeface="Calibri"/>
              <a:buNone/>
            </a:pPr>
            <a:r>
              <a:rPr lang="mk" b="1" dirty="0">
                <a:solidFill>
                  <a:srgbClr val="FFAA5A"/>
                </a:solidFill>
                <a:latin typeface="Aptos" panose="020B0004020202020204" pitchFamily="34" charset="0"/>
                <a:ea typeface="Calibri"/>
                <a:cs typeface="Calibri"/>
                <a:sym typeface="Calibri"/>
              </a:rPr>
              <a:t>Дигитална благосостојба</a:t>
            </a:r>
            <a:endParaRPr dirty="0">
              <a:latin typeface="Aptos" panose="020B0004020202020204" pitchFamily="34" charset="0"/>
            </a:endParaRPr>
          </a:p>
        </p:txBody>
      </p:sp>
      <p:pic>
        <p:nvPicPr>
          <p:cNvPr id="60" name="Google Shape;60;p10" descr="Obrázok, na ktorom je nebo, voda, exteriér, osoba&#10;&#10;Automaticky generovaný popis"/>
          <p:cNvPicPr preferRelativeResize="0"/>
          <p:nvPr/>
        </p:nvPicPr>
        <p:blipFill rotWithShape="1">
          <a:blip r:embed="rId3">
            <a:alphaModFix amt="70000"/>
          </a:blip>
          <a:srcRect r="3" b="3"/>
          <a:stretch/>
        </p:blipFill>
        <p:spPr>
          <a:xfrm>
            <a:off x="631840" y="598720"/>
            <a:ext cx="5178249" cy="5178249"/>
          </a:xfrm>
          <a:custGeom>
            <a:avLst/>
            <a:gdLst/>
            <a:ahLst/>
            <a:cxnLst/>
            <a:rect l="l" t="t" r="r" b="b"/>
            <a:pathLst>
              <a:path w="3741748" h="3741748" extrusionOk="0">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ln>
            <a:noFill/>
          </a:ln>
        </p:spPr>
      </p:pic>
      <p:pic>
        <p:nvPicPr>
          <p:cNvPr id="61" name="Google Shape;61;p10" descr="Smartfón obrys"/>
          <p:cNvPicPr preferRelativeResize="0"/>
          <p:nvPr/>
        </p:nvPicPr>
        <p:blipFill rotWithShape="1">
          <a:blip r:embed="rId4">
            <a:alphaModFix/>
          </a:blip>
          <a:srcRect/>
          <a:stretch/>
        </p:blipFill>
        <p:spPr>
          <a:xfrm rot="2165805">
            <a:off x="1685671" y="1534886"/>
            <a:ext cx="914400" cy="914400"/>
          </a:xfrm>
          <a:prstGeom prst="rect">
            <a:avLst/>
          </a:prstGeom>
          <a:noFill/>
          <a:ln>
            <a:noFill/>
          </a:ln>
        </p:spPr>
      </p:pic>
      <p:pic>
        <p:nvPicPr>
          <p:cNvPr id="62" name="Google Shape;62;p10" descr="Internet obrys"/>
          <p:cNvPicPr preferRelativeResize="0"/>
          <p:nvPr/>
        </p:nvPicPr>
        <p:blipFill rotWithShape="1">
          <a:blip r:embed="rId5">
            <a:alphaModFix/>
          </a:blip>
          <a:srcRect/>
          <a:stretch/>
        </p:blipFill>
        <p:spPr>
          <a:xfrm>
            <a:off x="1328057" y="2772394"/>
            <a:ext cx="914400" cy="914400"/>
          </a:xfrm>
          <a:prstGeom prst="rect">
            <a:avLst/>
          </a:prstGeom>
          <a:noFill/>
          <a:ln>
            <a:noFill/>
          </a:ln>
        </p:spPr>
      </p:pic>
      <p:pic>
        <p:nvPicPr>
          <p:cNvPr id="63" name="Google Shape;63;p10" descr="Wi-Fi obrys"/>
          <p:cNvPicPr preferRelativeResize="0"/>
          <p:nvPr/>
        </p:nvPicPr>
        <p:blipFill rotWithShape="1">
          <a:blip r:embed="rId6">
            <a:alphaModFix/>
          </a:blip>
          <a:srcRect/>
          <a:stretch/>
        </p:blipFill>
        <p:spPr>
          <a:xfrm>
            <a:off x="1785257" y="3979506"/>
            <a:ext cx="914400" cy="914400"/>
          </a:xfrm>
          <a:prstGeom prst="rect">
            <a:avLst/>
          </a:prstGeom>
          <a:noFill/>
          <a:ln>
            <a:noFill/>
          </a:ln>
        </p:spPr>
      </p:pic>
      <p:pic>
        <p:nvPicPr>
          <p:cNvPr id="64" name="Google Shape;64;p10" descr="Obrázok, na ktorom je text"/>
          <p:cNvPicPr preferRelativeResize="0"/>
          <p:nvPr/>
        </p:nvPicPr>
        <p:blipFill rotWithShape="1">
          <a:blip r:embed="rId7">
            <a:alphaModFix/>
          </a:blip>
          <a:srcRect/>
          <a:stretch/>
        </p:blipFill>
        <p:spPr>
          <a:xfrm>
            <a:off x="7932448" y="1062326"/>
            <a:ext cx="2406814" cy="529376"/>
          </a:xfrm>
          <a:prstGeom prst="rect">
            <a:avLst/>
          </a:prstGeom>
          <a:noFill/>
          <a:ln>
            <a:noFill/>
          </a:ln>
        </p:spPr>
      </p:pic>
      <p:pic>
        <p:nvPicPr>
          <p:cNvPr id="65" name="Google Shape;65;p10"/>
          <p:cNvPicPr preferRelativeResize="0"/>
          <p:nvPr/>
        </p:nvPicPr>
        <p:blipFill rotWithShape="1">
          <a:blip r:embed="rId8">
            <a:alphaModFix/>
          </a:blip>
          <a:srcRect/>
          <a:stretch/>
        </p:blipFill>
        <p:spPr>
          <a:xfrm>
            <a:off x="5822658" y="5151053"/>
            <a:ext cx="817175" cy="777669"/>
          </a:xfrm>
          <a:prstGeom prst="rect">
            <a:avLst/>
          </a:prstGeom>
          <a:noFill/>
          <a:ln>
            <a:noFill/>
          </a:ln>
        </p:spPr>
      </p:pic>
      <p:pic>
        <p:nvPicPr>
          <p:cNvPr id="66" name="Google Shape;66;p10" descr="Slovenská poľnohospodárska univerzita v Nitre"/>
          <p:cNvPicPr preferRelativeResize="0"/>
          <p:nvPr/>
        </p:nvPicPr>
        <p:blipFill rotWithShape="1">
          <a:blip r:embed="rId9">
            <a:alphaModFix/>
          </a:blip>
          <a:srcRect/>
          <a:stretch/>
        </p:blipFill>
        <p:spPr>
          <a:xfrm>
            <a:off x="6746258" y="5272445"/>
            <a:ext cx="1185350" cy="504492"/>
          </a:xfrm>
          <a:prstGeom prst="rect">
            <a:avLst/>
          </a:prstGeom>
          <a:noFill/>
          <a:ln>
            <a:noFill/>
          </a:ln>
        </p:spPr>
      </p:pic>
      <p:pic>
        <p:nvPicPr>
          <p:cNvPr id="67" name="Google Shape;67;p10"/>
          <p:cNvPicPr preferRelativeResize="0"/>
          <p:nvPr/>
        </p:nvPicPr>
        <p:blipFill rotWithShape="1">
          <a:blip r:embed="rId10">
            <a:alphaModFix/>
          </a:blip>
          <a:srcRect/>
          <a:stretch/>
        </p:blipFill>
        <p:spPr>
          <a:xfrm>
            <a:off x="8059380" y="5242752"/>
            <a:ext cx="773010" cy="1016004"/>
          </a:xfrm>
          <a:prstGeom prst="rect">
            <a:avLst/>
          </a:prstGeom>
          <a:noFill/>
          <a:ln>
            <a:noFill/>
          </a:ln>
        </p:spPr>
      </p:pic>
      <p:pic>
        <p:nvPicPr>
          <p:cNvPr id="68" name="Google Shape;68;p10" descr="Logo"/>
          <p:cNvPicPr preferRelativeResize="0"/>
          <p:nvPr/>
        </p:nvPicPr>
        <p:blipFill rotWithShape="1">
          <a:blip r:embed="rId11">
            <a:alphaModFix/>
          </a:blip>
          <a:srcRect/>
          <a:stretch/>
        </p:blipFill>
        <p:spPr>
          <a:xfrm>
            <a:off x="8832390" y="5213414"/>
            <a:ext cx="1017490" cy="504492"/>
          </a:xfrm>
          <a:prstGeom prst="rect">
            <a:avLst/>
          </a:prstGeom>
          <a:noFill/>
          <a:ln>
            <a:noFill/>
          </a:ln>
        </p:spPr>
      </p:pic>
      <p:pic>
        <p:nvPicPr>
          <p:cNvPr id="69" name="Google Shape;69;p10"/>
          <p:cNvPicPr preferRelativeResize="0"/>
          <p:nvPr/>
        </p:nvPicPr>
        <p:blipFill rotWithShape="1">
          <a:blip r:embed="rId12">
            <a:alphaModFix/>
          </a:blip>
          <a:srcRect/>
          <a:stretch/>
        </p:blipFill>
        <p:spPr>
          <a:xfrm>
            <a:off x="9965882" y="5208372"/>
            <a:ext cx="1215490" cy="564513"/>
          </a:xfrm>
          <a:prstGeom prst="rect">
            <a:avLst/>
          </a:prstGeom>
          <a:noFill/>
          <a:ln>
            <a:noFill/>
          </a:ln>
        </p:spPr>
      </p:pic>
      <p:pic>
        <p:nvPicPr>
          <p:cNvPr id="70" name="Google Shape;70;p10" descr="AIFED - Formación, cultura y empleo en Granada"/>
          <p:cNvPicPr preferRelativeResize="0"/>
          <p:nvPr/>
        </p:nvPicPr>
        <p:blipFill rotWithShape="1">
          <a:blip r:embed="rId13">
            <a:alphaModFix/>
          </a:blip>
          <a:srcRect/>
          <a:stretch/>
        </p:blipFill>
        <p:spPr>
          <a:xfrm>
            <a:off x="6223099" y="5771248"/>
            <a:ext cx="1598293" cy="523875"/>
          </a:xfrm>
          <a:prstGeom prst="rect">
            <a:avLst/>
          </a:prstGeom>
          <a:noFill/>
          <a:ln>
            <a:noFill/>
          </a:ln>
        </p:spPr>
      </p:pic>
      <p:pic>
        <p:nvPicPr>
          <p:cNvPr id="71" name="Google Shape;71;p10"/>
          <p:cNvPicPr preferRelativeResize="0"/>
          <p:nvPr/>
        </p:nvPicPr>
        <p:blipFill rotWithShape="1">
          <a:blip r:embed="rId14">
            <a:alphaModFix/>
          </a:blip>
          <a:srcRect/>
          <a:stretch/>
        </p:blipFill>
        <p:spPr>
          <a:xfrm>
            <a:off x="8937023" y="5889422"/>
            <a:ext cx="1575172" cy="228600"/>
          </a:xfrm>
          <a:prstGeom prst="rect">
            <a:avLst/>
          </a:prstGeom>
          <a:noFill/>
          <a:ln>
            <a:noFill/>
          </a:ln>
        </p:spPr>
      </p:pic>
      <p:pic>
        <p:nvPicPr>
          <p:cNvPr id="72" name="Google Shape;72;p10" descr="Syzygia Foundation"/>
          <p:cNvPicPr preferRelativeResize="0"/>
          <p:nvPr/>
        </p:nvPicPr>
        <p:blipFill rotWithShape="1">
          <a:blip r:embed="rId15">
            <a:alphaModFix/>
          </a:blip>
          <a:srcRect/>
          <a:stretch/>
        </p:blipFill>
        <p:spPr>
          <a:xfrm>
            <a:off x="10621679" y="5862581"/>
            <a:ext cx="1491323" cy="282282"/>
          </a:xfrm>
          <a:prstGeom prst="rect">
            <a:avLst/>
          </a:prstGeom>
          <a:noFill/>
          <a:ln>
            <a:noFill/>
          </a:ln>
        </p:spPr>
      </p:pic>
      <p:sp>
        <p:nvSpPr>
          <p:cNvPr id="73" name="Google Shape;73;p10"/>
          <p:cNvSpPr txBox="1"/>
          <p:nvPr/>
        </p:nvSpPr>
        <p:spPr>
          <a:xfrm>
            <a:off x="7622071" y="3686794"/>
            <a:ext cx="2480219" cy="137373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ru-RU" sz="1400" dirty="0">
                <a:solidFill>
                  <a:schemeClr val="dk1"/>
                </a:solidFill>
                <a:latin typeface="Aptos" panose="020B0004020202020204" pitchFamily="34" charset="0"/>
                <a:sym typeface="Arial"/>
              </a:rPr>
              <a:t>Градење дигитална отпорност преку </a:t>
            </a:r>
            <a:r>
              <a:rPr lang="mk-MK" dirty="0">
                <a:solidFill>
                  <a:schemeClr val="dk1"/>
                </a:solidFill>
                <a:latin typeface="Aptos" panose="020B0004020202020204" pitchFamily="34" charset="0"/>
              </a:rPr>
              <a:t>обезбедување</a:t>
            </a:r>
            <a:r>
              <a:rPr lang="ru-RU" sz="1400" dirty="0">
                <a:solidFill>
                  <a:schemeClr val="dk1"/>
                </a:solidFill>
                <a:latin typeface="Aptos" panose="020B0004020202020204" pitchFamily="34" charset="0"/>
                <a:sym typeface="Arial"/>
              </a:rPr>
              <a:t> на дигитална благосостојба и безбедност достапна за сите</a:t>
            </a:r>
            <a:br>
              <a:rPr lang="mk" sz="1400" b="0" i="0" u="none" strike="noStrike" cap="none" dirty="0">
                <a:solidFill>
                  <a:schemeClr val="dk1"/>
                </a:solidFill>
                <a:latin typeface="Calibri"/>
                <a:ea typeface="Calibri"/>
                <a:cs typeface="Calibri"/>
                <a:sym typeface="Calibri"/>
              </a:rPr>
            </a:br>
            <a:r>
              <a:rPr lang="mk" sz="1100" b="0" i="0" u="none" strike="noStrike" cap="none" dirty="0">
                <a:solidFill>
                  <a:schemeClr val="dk1"/>
                </a:solidFill>
                <a:latin typeface="Aptos" panose="020B0004020202020204" pitchFamily="34" charset="0"/>
                <a:ea typeface="Calibri"/>
                <a:cs typeface="Calibri"/>
                <a:sym typeface="Calibri"/>
              </a:rPr>
              <a:t>2022-2-SK01-KA220-ADU-000096888</a:t>
            </a:r>
            <a:endParaRPr sz="1400" b="0" i="0" u="none" strike="noStrike" cap="none" dirty="0">
              <a:solidFill>
                <a:schemeClr val="dk1"/>
              </a:solidFill>
              <a:latin typeface="Aptos" panose="020B0004020202020204" pitchFamily="34" charset="0"/>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19"/>
          <p:cNvSpPr txBox="1">
            <a:spLocks noGrp="1"/>
          </p:cNvSpPr>
          <p:nvPr>
            <p:ph type="title"/>
          </p:nvPr>
        </p:nvSpPr>
        <p:spPr>
          <a:xfrm>
            <a:off x="390064" y="250031"/>
            <a:ext cx="9706135" cy="105587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92BAB5"/>
              </a:buClr>
              <a:buSzPct val="100000"/>
              <a:buFont typeface="Arial"/>
              <a:buNone/>
            </a:pPr>
            <a:r>
              <a:rPr lang="mk" sz="4000" dirty="0">
                <a:latin typeface="Aptos" panose="020B0004020202020204" pitchFamily="34" charset="0"/>
                <a:ea typeface="Arial"/>
                <a:cs typeface="Arial"/>
                <a:sym typeface="Arial"/>
              </a:rPr>
              <a:t>Влијанието на технологијата врз дигиталната благосостојба</a:t>
            </a:r>
            <a:endParaRPr dirty="0">
              <a:latin typeface="Aptos" panose="020B0004020202020204" pitchFamily="34" charset="0"/>
            </a:endParaRPr>
          </a:p>
        </p:txBody>
      </p:sp>
      <p:sp>
        <p:nvSpPr>
          <p:cNvPr id="179" name="Google Shape;179;p19"/>
          <p:cNvSpPr txBox="1">
            <a:spLocks noGrp="1"/>
          </p:cNvSpPr>
          <p:nvPr>
            <p:ph type="body" idx="1"/>
          </p:nvPr>
        </p:nvSpPr>
        <p:spPr>
          <a:xfrm>
            <a:off x="480060" y="1305906"/>
            <a:ext cx="7291281" cy="5159673"/>
          </a:xfrm>
          <a:prstGeom prst="rect">
            <a:avLst/>
          </a:prstGeom>
          <a:noFill/>
          <a:ln>
            <a:noFill/>
          </a:ln>
        </p:spPr>
        <p:txBody>
          <a:bodyPr spcFirstLastPara="1" wrap="square" lIns="91425" tIns="45700" rIns="91425" bIns="45700" anchor="t" anchorCtr="0">
            <a:noAutofit/>
          </a:bodyPr>
          <a:lstStyle/>
          <a:p>
            <a:pPr marL="228600" lvl="0" indent="-215900" algn="l" rtl="0">
              <a:lnSpc>
                <a:spcPct val="80000"/>
              </a:lnSpc>
              <a:spcBef>
                <a:spcPts val="0"/>
              </a:spcBef>
              <a:spcAft>
                <a:spcPts val="0"/>
              </a:spcAft>
              <a:buSzPts val="2600"/>
              <a:buChar char="❑"/>
            </a:pPr>
            <a:r>
              <a:rPr lang="mk" sz="2400" dirty="0">
                <a:latin typeface="Aptos" panose="020B0004020202020204" pitchFamily="34" charset="0"/>
                <a:ea typeface="Arial"/>
                <a:cs typeface="Arial"/>
                <a:sym typeface="Arial"/>
              </a:rPr>
              <a:t>Очигледно е дека употребата на технологија има не само позитивни, туку и негативни влијанија врз луѓето.</a:t>
            </a:r>
            <a:endParaRPr sz="2400" dirty="0">
              <a:latin typeface="Aptos" panose="020B0004020202020204" pitchFamily="34" charset="0"/>
            </a:endParaRPr>
          </a:p>
          <a:p>
            <a:pPr marL="228600" lvl="0" indent="-215900" algn="l" rtl="0">
              <a:lnSpc>
                <a:spcPct val="80000"/>
              </a:lnSpc>
              <a:spcBef>
                <a:spcPts val="1600"/>
              </a:spcBef>
              <a:spcAft>
                <a:spcPts val="0"/>
              </a:spcAft>
              <a:buSzPts val="2600"/>
              <a:buChar char="❑"/>
            </a:pPr>
            <a:r>
              <a:rPr lang="mk" sz="2400" i="0" dirty="0">
                <a:latin typeface="Aptos" panose="020B0004020202020204" pitchFamily="34" charset="0"/>
                <a:ea typeface="Arial"/>
                <a:cs typeface="Arial"/>
                <a:sym typeface="Arial"/>
              </a:rPr>
              <a:t>Разликата помеѓу </a:t>
            </a:r>
            <a:r>
              <a:rPr lang="ru-RU" sz="2400" dirty="0">
                <a:latin typeface="Aptos" panose="020B0004020202020204" pitchFamily="34" charset="0"/>
              </a:rPr>
              <a:t>дали некој е позитивно или негативно засегнат од технологијата – зависи од степенот до кој индивидуите:</a:t>
            </a:r>
            <a:endParaRPr sz="2400" dirty="0">
              <a:latin typeface="Aptos" panose="020B0004020202020204" pitchFamily="34" charset="0"/>
            </a:endParaRPr>
          </a:p>
          <a:p>
            <a:pPr marL="914400" lvl="1" indent="-444500" algn="l" rtl="0">
              <a:lnSpc>
                <a:spcPct val="150000"/>
              </a:lnSpc>
              <a:spcBef>
                <a:spcPts val="1100"/>
              </a:spcBef>
              <a:spcAft>
                <a:spcPts val="0"/>
              </a:spcAft>
              <a:buClr>
                <a:srgbClr val="FFAA5A"/>
              </a:buClr>
              <a:buSzPts val="2600"/>
              <a:buFont typeface="Calibri"/>
              <a:buAutoNum type="arabicParenR"/>
            </a:pPr>
            <a:r>
              <a:rPr lang="mk" sz="2000" i="0" dirty="0">
                <a:latin typeface="Aptos" panose="020B0004020202020204" pitchFamily="34" charset="0"/>
                <a:ea typeface="Arial"/>
                <a:cs typeface="Arial"/>
                <a:sym typeface="Arial"/>
              </a:rPr>
              <a:t>имаат свест за дигиталната благосостојба,</a:t>
            </a:r>
            <a:endParaRPr sz="2000" dirty="0">
              <a:latin typeface="Aptos" panose="020B0004020202020204" pitchFamily="34" charset="0"/>
              <a:ea typeface="Arial"/>
              <a:cs typeface="Arial"/>
              <a:sym typeface="Arial"/>
            </a:endParaRPr>
          </a:p>
          <a:p>
            <a:pPr marL="914400" lvl="1" indent="-444500" algn="l" rtl="0">
              <a:lnSpc>
                <a:spcPct val="150000"/>
              </a:lnSpc>
              <a:spcBef>
                <a:spcPts val="1100"/>
              </a:spcBef>
              <a:spcAft>
                <a:spcPts val="0"/>
              </a:spcAft>
              <a:buClr>
                <a:srgbClr val="FFAA5A"/>
              </a:buClr>
              <a:buSzPts val="2600"/>
              <a:buFont typeface="Calibri"/>
              <a:buAutoNum type="arabicParenR"/>
            </a:pPr>
            <a:r>
              <a:rPr lang="mk" sz="2000" i="0" dirty="0">
                <a:latin typeface="Aptos" panose="020B0004020202020204" pitchFamily="34" charset="0"/>
                <a:ea typeface="Arial"/>
                <a:cs typeface="Arial"/>
                <a:sym typeface="Arial"/>
              </a:rPr>
              <a:t>имаат целокупно разбирање за овие влијанија, и</a:t>
            </a:r>
            <a:endParaRPr sz="2000" dirty="0">
              <a:latin typeface="Aptos" panose="020B0004020202020204" pitchFamily="34" charset="0"/>
              <a:ea typeface="Arial"/>
              <a:cs typeface="Arial"/>
              <a:sym typeface="Arial"/>
            </a:endParaRPr>
          </a:p>
          <a:p>
            <a:pPr marL="914400" lvl="1" indent="-444500" algn="l" rtl="0">
              <a:lnSpc>
                <a:spcPct val="150000"/>
              </a:lnSpc>
              <a:spcBef>
                <a:spcPts val="1100"/>
              </a:spcBef>
              <a:spcAft>
                <a:spcPts val="0"/>
              </a:spcAft>
              <a:buClr>
                <a:srgbClr val="FFAA5A"/>
              </a:buClr>
              <a:buSzPts val="2600"/>
              <a:buFont typeface="Calibri"/>
              <a:buAutoNum type="arabicParenR"/>
            </a:pPr>
            <a:r>
              <a:rPr lang="mk" sz="2000" i="0" dirty="0">
                <a:latin typeface="Aptos" panose="020B0004020202020204" pitchFamily="34" charset="0"/>
                <a:ea typeface="Arial"/>
                <a:cs typeface="Arial"/>
                <a:sym typeface="Arial"/>
              </a:rPr>
              <a:t>формираат здрави навики и развиваат свесни и одговорни </a:t>
            </a:r>
            <a:r>
              <a:rPr lang="mk" sz="2000" dirty="0">
                <a:latin typeface="Aptos" panose="020B0004020202020204" pitchFamily="34" charset="0"/>
                <a:ea typeface="Arial"/>
                <a:cs typeface="Arial"/>
                <a:sym typeface="Arial"/>
              </a:rPr>
              <a:t>начини</a:t>
            </a:r>
            <a:r>
              <a:rPr lang="mk" sz="2000" i="0" dirty="0">
                <a:latin typeface="Aptos" panose="020B0004020202020204" pitchFamily="34" charset="0"/>
                <a:ea typeface="Arial"/>
                <a:cs typeface="Arial"/>
                <a:sym typeface="Arial"/>
              </a:rPr>
              <a:t> додека ја користат технологијата.</a:t>
            </a:r>
            <a:endParaRPr sz="2000" dirty="0">
              <a:latin typeface="Aptos" panose="020B0004020202020204" pitchFamily="34" charset="0"/>
            </a:endParaRPr>
          </a:p>
          <a:p>
            <a:pPr marL="0" lvl="0" indent="0" algn="l" rtl="0">
              <a:lnSpc>
                <a:spcPct val="80000"/>
              </a:lnSpc>
              <a:spcBef>
                <a:spcPts val="1600"/>
              </a:spcBef>
              <a:spcAft>
                <a:spcPts val="0"/>
              </a:spcAft>
              <a:buSzPts val="2800"/>
              <a:buNone/>
            </a:pPr>
            <a:endParaRPr sz="2600" i="0" dirty="0">
              <a:latin typeface="Arial"/>
              <a:ea typeface="Arial"/>
              <a:cs typeface="Arial"/>
              <a:sym typeface="Arial"/>
            </a:endParaRPr>
          </a:p>
        </p:txBody>
      </p:sp>
      <p:pic>
        <p:nvPicPr>
          <p:cNvPr id="180" name="Google Shape;180;p19"/>
          <p:cNvPicPr preferRelativeResize="0"/>
          <p:nvPr/>
        </p:nvPicPr>
        <p:blipFill rotWithShape="1">
          <a:blip r:embed="rId3">
            <a:alphaModFix/>
          </a:blip>
          <a:srcRect r="3" b="3"/>
          <a:stretch/>
        </p:blipFill>
        <p:spPr>
          <a:xfrm>
            <a:off x="7923702" y="1305906"/>
            <a:ext cx="3676326" cy="3676326"/>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181" name="Google Shape;181;p19"/>
          <p:cNvSpPr/>
          <p:nvPr/>
        </p:nvSpPr>
        <p:spPr>
          <a:xfrm rot="10389197" flipH="1">
            <a:off x="6261882" y="687822"/>
            <a:ext cx="5471147" cy="5471147"/>
          </a:xfrm>
          <a:prstGeom prst="arc">
            <a:avLst>
              <a:gd name="adj1" fmla="val 16200000"/>
              <a:gd name="adj2" fmla="val 20093138"/>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19"/>
          <p:cNvSpPr/>
          <p:nvPr/>
        </p:nvSpPr>
        <p:spPr>
          <a:xfrm>
            <a:off x="10248561" y="921125"/>
            <a:ext cx="791021" cy="7695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20"/>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20"/>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20"/>
          <p:cNvSpPr txBox="1">
            <a:spLocks noGrp="1"/>
          </p:cNvSpPr>
          <p:nvPr>
            <p:ph type="title"/>
          </p:nvPr>
        </p:nvSpPr>
        <p:spPr>
          <a:xfrm>
            <a:off x="125730" y="1153572"/>
            <a:ext cx="3761504" cy="44611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Arial"/>
              <a:buNone/>
            </a:pPr>
            <a:r>
              <a:rPr lang="mk" sz="4000" dirty="0">
                <a:solidFill>
                  <a:srgbClr val="FFFFFF"/>
                </a:solidFill>
                <a:latin typeface="Aptos" panose="020B0004020202020204" pitchFamily="34" charset="0"/>
                <a:ea typeface="Arial"/>
                <a:cs typeface="Arial"/>
                <a:sym typeface="Arial"/>
              </a:rPr>
              <a:t>Влијанието на </a:t>
            </a:r>
            <a:r>
              <a:rPr lang="mk" sz="3900" dirty="0">
                <a:solidFill>
                  <a:srgbClr val="FFFFFF"/>
                </a:solidFill>
                <a:latin typeface="Aptos" panose="020B0004020202020204" pitchFamily="34" charset="0"/>
                <a:ea typeface="Arial"/>
                <a:cs typeface="Arial"/>
                <a:sym typeface="Arial"/>
              </a:rPr>
              <a:t>технологијата</a:t>
            </a:r>
            <a:r>
              <a:rPr lang="mk" sz="4000" dirty="0">
                <a:solidFill>
                  <a:srgbClr val="FFFFFF"/>
                </a:solidFill>
                <a:latin typeface="Aptos" panose="020B0004020202020204" pitchFamily="34" charset="0"/>
                <a:ea typeface="Arial"/>
                <a:cs typeface="Arial"/>
                <a:sym typeface="Arial"/>
              </a:rPr>
              <a:t> врз дигиталната благосостојба</a:t>
            </a:r>
            <a:endParaRPr sz="4400" dirty="0">
              <a:latin typeface="Aptos" panose="020B0004020202020204" pitchFamily="34" charset="0"/>
            </a:endParaRPr>
          </a:p>
        </p:txBody>
      </p:sp>
      <p:sp>
        <p:nvSpPr>
          <p:cNvPr id="190" name="Google Shape;190;p20"/>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20"/>
          <p:cNvSpPr txBox="1">
            <a:spLocks noGrp="1"/>
          </p:cNvSpPr>
          <p:nvPr>
            <p:ph type="body" idx="1"/>
          </p:nvPr>
        </p:nvSpPr>
        <p:spPr>
          <a:xfrm>
            <a:off x="4289954" y="527124"/>
            <a:ext cx="7317210" cy="6012739"/>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SzPts val="2400"/>
              <a:buNone/>
            </a:pPr>
            <a:r>
              <a:rPr lang="mk" sz="2400" b="1" dirty="0">
                <a:solidFill>
                  <a:srgbClr val="92BAB5"/>
                </a:solidFill>
                <a:latin typeface="Aptos" panose="020B0004020202020204" pitchFamily="34" charset="0"/>
                <a:ea typeface="Arial"/>
                <a:cs typeface="Arial"/>
                <a:sym typeface="Arial"/>
              </a:rPr>
              <a:t>Главни позитивни влијанија на технологијата</a:t>
            </a:r>
            <a:endParaRPr sz="2400" dirty="0">
              <a:latin typeface="Aptos" panose="020B0004020202020204" pitchFamily="34" charset="0"/>
            </a:endParaRPr>
          </a:p>
          <a:p>
            <a:pPr marL="228600" lvl="0" indent="-222250" algn="just" rtl="0">
              <a:lnSpc>
                <a:spcPct val="90000"/>
              </a:lnSpc>
              <a:spcBef>
                <a:spcPts val="1600"/>
              </a:spcBef>
              <a:spcAft>
                <a:spcPts val="0"/>
              </a:spcAft>
              <a:buSzPts val="2300"/>
              <a:buChar char="❑"/>
            </a:pPr>
            <a:r>
              <a:rPr lang="mk" sz="2400" dirty="0">
                <a:latin typeface="Aptos" panose="020B0004020202020204" pitchFamily="34" charset="0"/>
                <a:ea typeface="Arial"/>
                <a:cs typeface="Arial"/>
                <a:sym typeface="Arial"/>
              </a:rPr>
              <a:t>Пристап до информации: Овозможува брз пристап до информации и ресурси</a:t>
            </a:r>
            <a:r>
              <a:rPr lang="en-US" sz="2400" dirty="0">
                <a:latin typeface="Aptos" panose="020B0004020202020204" pitchFamily="34" charset="0"/>
                <a:ea typeface="Arial"/>
                <a:cs typeface="Arial"/>
                <a:sym typeface="Arial"/>
              </a:rPr>
              <a:t>,</a:t>
            </a:r>
            <a:r>
              <a:rPr lang="mk" sz="2400" dirty="0">
                <a:latin typeface="Aptos" panose="020B0004020202020204" pitchFamily="34" charset="0"/>
                <a:ea typeface="Arial"/>
                <a:cs typeface="Arial"/>
                <a:sym typeface="Arial"/>
              </a:rPr>
              <a:t> и им помага на луѓето да донесуваат одлуки и да решаваат проблеми.</a:t>
            </a:r>
            <a:endParaRPr sz="2400" dirty="0">
              <a:latin typeface="Aptos" panose="020B0004020202020204" pitchFamily="34" charset="0"/>
            </a:endParaRPr>
          </a:p>
          <a:p>
            <a:pPr marL="228600" lvl="0" indent="-222250" algn="just" rtl="0">
              <a:lnSpc>
                <a:spcPct val="90000"/>
              </a:lnSpc>
              <a:spcBef>
                <a:spcPts val="1600"/>
              </a:spcBef>
              <a:spcAft>
                <a:spcPts val="0"/>
              </a:spcAft>
              <a:buSzPts val="2300"/>
              <a:buChar char="❑"/>
            </a:pPr>
            <a:r>
              <a:rPr lang="mk" sz="2400" dirty="0">
                <a:latin typeface="Aptos" panose="020B0004020202020204" pitchFamily="34" charset="0"/>
                <a:ea typeface="Arial"/>
                <a:cs typeface="Arial"/>
                <a:sym typeface="Arial"/>
              </a:rPr>
              <a:t>Ги поедноставува главните задачи: обезбедува алатки за поедноставување на главните </a:t>
            </a:r>
            <a:r>
              <a:rPr lang="mk-MK" sz="2400" dirty="0">
                <a:latin typeface="Aptos" panose="020B0004020202020204" pitchFamily="34" charset="0"/>
                <a:ea typeface="Arial"/>
                <a:cs typeface="Arial"/>
                <a:sym typeface="Arial"/>
              </a:rPr>
              <a:t>секојдневни </a:t>
            </a:r>
            <a:r>
              <a:rPr lang="mk" sz="2400" dirty="0">
                <a:latin typeface="Aptos" panose="020B0004020202020204" pitchFamily="34" charset="0"/>
                <a:ea typeface="Arial"/>
                <a:cs typeface="Arial"/>
                <a:sym typeface="Arial"/>
              </a:rPr>
              <a:t>задачи во различни области како што се купување и банкарство.</a:t>
            </a:r>
            <a:endParaRPr sz="2400" dirty="0">
              <a:latin typeface="Aptos" panose="020B0004020202020204" pitchFamily="34" charset="0"/>
            </a:endParaRPr>
          </a:p>
          <a:p>
            <a:pPr marL="228600" lvl="0" indent="-222250" algn="just" rtl="0">
              <a:lnSpc>
                <a:spcPct val="90000"/>
              </a:lnSpc>
              <a:spcBef>
                <a:spcPts val="1600"/>
              </a:spcBef>
              <a:spcAft>
                <a:spcPts val="0"/>
              </a:spcAft>
              <a:buSzPts val="2300"/>
              <a:buChar char="❑"/>
            </a:pPr>
            <a:r>
              <a:rPr lang="mk" sz="2400" dirty="0">
                <a:latin typeface="Aptos" panose="020B0004020202020204" pitchFamily="34" charset="0"/>
                <a:ea typeface="Arial"/>
                <a:cs typeface="Arial"/>
                <a:sym typeface="Arial"/>
              </a:rPr>
              <a:t>Овозможува повисока поврзаност: им помага на луѓето да се поврзат меѓусебно онлајн без оглед на одалеченоста.</a:t>
            </a:r>
            <a:endParaRPr sz="2400" dirty="0">
              <a:latin typeface="Aptos" panose="020B0004020202020204" pitchFamily="34" charset="0"/>
            </a:endParaRPr>
          </a:p>
          <a:p>
            <a:pPr marL="228600" lvl="0" indent="-222250" algn="just" rtl="0">
              <a:lnSpc>
                <a:spcPct val="90000"/>
              </a:lnSpc>
              <a:spcBef>
                <a:spcPts val="1600"/>
              </a:spcBef>
              <a:spcAft>
                <a:spcPts val="0"/>
              </a:spcAft>
              <a:buSzPts val="2300"/>
              <a:buChar char="❑"/>
            </a:pPr>
            <a:r>
              <a:rPr lang="mk" sz="2400" dirty="0">
                <a:latin typeface="Aptos" panose="020B0004020202020204" pitchFamily="34" charset="0"/>
                <a:ea typeface="Arial"/>
                <a:cs typeface="Arial"/>
                <a:sym typeface="Arial"/>
              </a:rPr>
              <a:t>Обезбедува развој на мрежа: придонесува за воспоставување мрежа за различни цели како што се рекламирање, образование и учење, барање работа или споделување информации.</a:t>
            </a:r>
            <a:endParaRPr sz="2400" dirty="0">
              <a:latin typeface="Aptos" panose="020B0004020202020204" pitchFamily="34" charset="0"/>
            </a:endParaRPr>
          </a:p>
          <a:p>
            <a:pPr marL="0" lvl="0" indent="0" algn="l" rtl="0">
              <a:lnSpc>
                <a:spcPct val="90000"/>
              </a:lnSpc>
              <a:spcBef>
                <a:spcPts val="1600"/>
              </a:spcBef>
              <a:spcAft>
                <a:spcPts val="0"/>
              </a:spcAft>
              <a:buSzPts val="2400"/>
              <a:buNone/>
            </a:pPr>
            <a:endParaRPr sz="2300" i="0"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21"/>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21"/>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21"/>
          <p:cNvSpPr txBox="1">
            <a:spLocks noGrp="1"/>
          </p:cNvSpPr>
          <p:nvPr>
            <p:ph type="title"/>
          </p:nvPr>
        </p:nvSpPr>
        <p:spPr>
          <a:xfrm>
            <a:off x="182880" y="1153572"/>
            <a:ext cx="3704354" cy="44611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Arial"/>
              <a:buNone/>
            </a:pPr>
            <a:r>
              <a:rPr lang="mk" sz="3900" dirty="0">
                <a:solidFill>
                  <a:srgbClr val="FFFFFF"/>
                </a:solidFill>
                <a:latin typeface="Aptos" panose="020B0004020202020204" pitchFamily="34" charset="0"/>
                <a:ea typeface="Arial"/>
                <a:cs typeface="Arial"/>
                <a:sym typeface="Arial"/>
              </a:rPr>
              <a:t>Влијанието на технологијата врз дигиталната благосостојба</a:t>
            </a:r>
            <a:endParaRPr sz="4300" dirty="0">
              <a:latin typeface="Aptos" panose="020B0004020202020204" pitchFamily="34" charset="0"/>
            </a:endParaRPr>
          </a:p>
        </p:txBody>
      </p:sp>
      <p:sp>
        <p:nvSpPr>
          <p:cNvPr id="199" name="Google Shape;199;p21"/>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21"/>
          <p:cNvSpPr txBox="1">
            <a:spLocks noGrp="1"/>
          </p:cNvSpPr>
          <p:nvPr>
            <p:ph type="body" idx="1"/>
          </p:nvPr>
        </p:nvSpPr>
        <p:spPr>
          <a:xfrm>
            <a:off x="4263390" y="422910"/>
            <a:ext cx="6949440" cy="60121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00"/>
              <a:buNone/>
            </a:pPr>
            <a:r>
              <a:rPr lang="mk" sz="2400" b="1" dirty="0">
                <a:solidFill>
                  <a:srgbClr val="92BAB5"/>
                </a:solidFill>
                <a:latin typeface="Aptos" panose="020B0004020202020204" pitchFamily="34" charset="0"/>
                <a:ea typeface="Arial"/>
                <a:cs typeface="Arial"/>
                <a:sym typeface="Arial"/>
              </a:rPr>
              <a:t>Главни позитивни влијанија на технологијата</a:t>
            </a:r>
            <a:endParaRPr dirty="0">
              <a:latin typeface="Aptos" panose="020B0004020202020204" pitchFamily="34" charset="0"/>
            </a:endParaRPr>
          </a:p>
          <a:p>
            <a:pPr marL="228600" lvl="0" indent="-228600" algn="l" rtl="0">
              <a:lnSpc>
                <a:spcPct val="90000"/>
              </a:lnSpc>
              <a:spcBef>
                <a:spcPts val="1600"/>
              </a:spcBef>
              <a:spcAft>
                <a:spcPts val="0"/>
              </a:spcAft>
              <a:buSzPts val="2400"/>
              <a:buChar char="❑"/>
            </a:pPr>
            <a:r>
              <a:rPr lang="mk" sz="2400" dirty="0">
                <a:latin typeface="Aptos" panose="020B0004020202020204" pitchFamily="34" charset="0"/>
                <a:ea typeface="Arial"/>
                <a:cs typeface="Arial"/>
                <a:sym typeface="Arial"/>
              </a:rPr>
              <a:t>Изразување: Обезбедува платформи за изразување идеи и за саморефлексија.</a:t>
            </a:r>
            <a:endParaRPr dirty="0">
              <a:latin typeface="Aptos" panose="020B0004020202020204" pitchFamily="34" charset="0"/>
            </a:endParaRPr>
          </a:p>
          <a:p>
            <a:pPr marL="228600" lvl="0" indent="-228600" algn="l" rtl="0">
              <a:lnSpc>
                <a:spcPct val="90000"/>
              </a:lnSpc>
              <a:spcBef>
                <a:spcPts val="1600"/>
              </a:spcBef>
              <a:spcAft>
                <a:spcPts val="0"/>
              </a:spcAft>
              <a:buSzPts val="2400"/>
              <a:buChar char="❑"/>
            </a:pPr>
            <a:r>
              <a:rPr lang="mk" sz="2400" dirty="0">
                <a:latin typeface="Aptos" panose="020B0004020202020204" pitchFamily="34" charset="0"/>
                <a:ea typeface="Arial"/>
                <a:cs typeface="Arial"/>
                <a:sym typeface="Arial"/>
              </a:rPr>
              <a:t>Придонес кон образованието и учењето: помага во обезбедување на  образование и обука,  дополнување на учењето лице в лице и овозможување самостојно учење.</a:t>
            </a:r>
            <a:endParaRPr dirty="0">
              <a:latin typeface="Aptos" panose="020B0004020202020204" pitchFamily="34" charset="0"/>
            </a:endParaRPr>
          </a:p>
          <a:p>
            <a:pPr marL="228600" lvl="0" indent="-228600" algn="l" rtl="0">
              <a:lnSpc>
                <a:spcPct val="90000"/>
              </a:lnSpc>
              <a:spcBef>
                <a:spcPts val="1600"/>
              </a:spcBef>
              <a:spcAft>
                <a:spcPts val="0"/>
              </a:spcAft>
              <a:buSzPts val="2400"/>
              <a:buChar char="❑"/>
            </a:pPr>
            <a:r>
              <a:rPr lang="mk" sz="2400" dirty="0">
                <a:latin typeface="Aptos" panose="020B0004020202020204" pitchFamily="34" charset="0"/>
                <a:ea typeface="Arial"/>
                <a:cs typeface="Arial"/>
                <a:sym typeface="Arial"/>
              </a:rPr>
              <a:t>Здравје и благосостојба: обезбедува информации за здравствена заштита и алатки како што се тракери за здравје или апликации кои придонесуваат за здравјето и благосостојбата.</a:t>
            </a:r>
            <a:endParaRPr dirty="0">
              <a:latin typeface="Aptos" panose="020B0004020202020204" pitchFamily="34" charset="0"/>
            </a:endParaRPr>
          </a:p>
          <a:p>
            <a:pPr marL="228600" lvl="0" indent="-228600" algn="l" rtl="0">
              <a:lnSpc>
                <a:spcPct val="90000"/>
              </a:lnSpc>
              <a:spcBef>
                <a:spcPts val="1600"/>
              </a:spcBef>
              <a:spcAft>
                <a:spcPts val="0"/>
              </a:spcAft>
              <a:buSzPts val="2400"/>
              <a:buChar char="❑"/>
            </a:pPr>
            <a:r>
              <a:rPr lang="mk" sz="2400" dirty="0">
                <a:latin typeface="Aptos" panose="020B0004020202020204" pitchFamily="34" charset="0"/>
                <a:ea typeface="Arial"/>
                <a:cs typeface="Arial"/>
                <a:sym typeface="Arial"/>
              </a:rPr>
              <a:t>Релаксација: Обезбедува опции за забава, а исто така и алатки за намалување на стресот и анксиозноста.</a:t>
            </a:r>
            <a:endParaRPr dirty="0">
              <a:latin typeface="Aptos" panose="020B0004020202020204" pitchFamily="34" charset="0"/>
            </a:endParaRPr>
          </a:p>
          <a:p>
            <a:pPr marL="0" lvl="0" indent="0" algn="l" rtl="0">
              <a:lnSpc>
                <a:spcPct val="90000"/>
              </a:lnSpc>
              <a:spcBef>
                <a:spcPts val="1600"/>
              </a:spcBef>
              <a:spcAft>
                <a:spcPts val="0"/>
              </a:spcAft>
              <a:buSzPts val="2400"/>
              <a:buNone/>
            </a:pPr>
            <a:endParaRPr sz="2400" i="0"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22"/>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22"/>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22"/>
          <p:cNvSpPr txBox="1">
            <a:spLocks noGrp="1"/>
          </p:cNvSpPr>
          <p:nvPr>
            <p:ph type="title"/>
          </p:nvPr>
        </p:nvSpPr>
        <p:spPr>
          <a:xfrm>
            <a:off x="182880" y="1153572"/>
            <a:ext cx="3704354" cy="44611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Arial"/>
              <a:buNone/>
            </a:pPr>
            <a:r>
              <a:rPr lang="mk" sz="3900" dirty="0">
                <a:solidFill>
                  <a:srgbClr val="FFFFFF"/>
                </a:solidFill>
                <a:latin typeface="Aptos" panose="020B0004020202020204" pitchFamily="34" charset="0"/>
                <a:ea typeface="Arial"/>
                <a:cs typeface="Arial"/>
                <a:sym typeface="Arial"/>
              </a:rPr>
              <a:t>Влијанието на технологијата врз дигиталната благосостојба</a:t>
            </a:r>
            <a:endParaRPr sz="4300" dirty="0">
              <a:latin typeface="Aptos" panose="020B0004020202020204" pitchFamily="34" charset="0"/>
            </a:endParaRPr>
          </a:p>
        </p:txBody>
      </p:sp>
      <p:sp>
        <p:nvSpPr>
          <p:cNvPr id="208" name="Google Shape;208;p22"/>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22"/>
          <p:cNvSpPr txBox="1">
            <a:spLocks noGrp="1"/>
          </p:cNvSpPr>
          <p:nvPr>
            <p:ph type="body" idx="1"/>
          </p:nvPr>
        </p:nvSpPr>
        <p:spPr>
          <a:xfrm>
            <a:off x="4263390" y="319088"/>
            <a:ext cx="6949440" cy="5590222"/>
          </a:xfrm>
          <a:prstGeom prst="rect">
            <a:avLst/>
          </a:prstGeom>
          <a:noFill/>
          <a:ln>
            <a:noFill/>
          </a:ln>
        </p:spPr>
        <p:txBody>
          <a:bodyPr spcFirstLastPara="1" wrap="square" lIns="91425" tIns="45700" rIns="91425" bIns="45700" anchor="ctr" anchorCtr="0">
            <a:normAutofit/>
          </a:bodyPr>
          <a:lstStyle/>
          <a:p>
            <a:pPr marL="228600" lvl="0" indent="-215900" algn="l" rtl="0">
              <a:lnSpc>
                <a:spcPct val="90000"/>
              </a:lnSpc>
              <a:spcBef>
                <a:spcPts val="0"/>
              </a:spcBef>
              <a:spcAft>
                <a:spcPts val="0"/>
              </a:spcAft>
              <a:buSzPts val="2200"/>
              <a:buChar char="❑"/>
            </a:pPr>
            <a:r>
              <a:rPr lang="ru-RU" sz="2400" dirty="0">
                <a:latin typeface="Aptos" panose="020B0004020202020204" pitchFamily="34" charset="0"/>
              </a:rPr>
              <a:t>Покрај многуте позитивни влијанија, технологијата има и неколку сложени негативни влијанија врз возрасните.</a:t>
            </a:r>
          </a:p>
          <a:p>
            <a:pPr marL="228600" lvl="0" indent="-215900" algn="l" rtl="0">
              <a:lnSpc>
                <a:spcPct val="90000"/>
              </a:lnSpc>
              <a:spcBef>
                <a:spcPts val="1600"/>
              </a:spcBef>
              <a:spcAft>
                <a:spcPts val="0"/>
              </a:spcAft>
              <a:buSzPts val="2200"/>
              <a:buChar char="❑"/>
            </a:pPr>
            <a:r>
              <a:rPr lang="ru-RU" sz="2400" dirty="0">
                <a:latin typeface="Aptos" panose="020B0004020202020204" pitchFamily="34" charset="0"/>
              </a:rPr>
              <a:t>Конкретен начин за илустрација на влијанијата на технологијата би биле следните клучни двигатели:</a:t>
            </a:r>
            <a:endParaRPr sz="2400" dirty="0">
              <a:latin typeface="Aptos" panose="020B0004020202020204" pitchFamily="34" charset="0"/>
            </a:endParaRPr>
          </a:p>
          <a:p>
            <a:pPr marL="914400" lvl="1" indent="-444500" algn="l" rtl="0">
              <a:lnSpc>
                <a:spcPct val="90000"/>
              </a:lnSpc>
              <a:spcBef>
                <a:spcPts val="1100"/>
              </a:spcBef>
              <a:spcAft>
                <a:spcPts val="0"/>
              </a:spcAft>
              <a:buClr>
                <a:srgbClr val="FFAA5A"/>
              </a:buClr>
              <a:buSzPts val="2200"/>
              <a:buFont typeface="Calibri"/>
              <a:buAutoNum type="arabicParenR"/>
            </a:pPr>
            <a:r>
              <a:rPr lang="mk" dirty="0">
                <a:latin typeface="Aptos" panose="020B0004020202020204" pitchFamily="34" charset="0"/>
                <a:ea typeface="Arial"/>
                <a:cs typeface="Arial"/>
                <a:sym typeface="Arial"/>
              </a:rPr>
              <a:t>Прекумерно време на екранот и изложеност на технологија</a:t>
            </a:r>
            <a:endParaRPr dirty="0">
              <a:latin typeface="Aptos" panose="020B0004020202020204" pitchFamily="34" charset="0"/>
            </a:endParaRPr>
          </a:p>
          <a:p>
            <a:pPr marL="914400" lvl="1" indent="-444500" algn="l" rtl="0">
              <a:lnSpc>
                <a:spcPct val="90000"/>
              </a:lnSpc>
              <a:spcBef>
                <a:spcPts val="1100"/>
              </a:spcBef>
              <a:spcAft>
                <a:spcPts val="0"/>
              </a:spcAft>
              <a:buClr>
                <a:srgbClr val="FFAA5A"/>
              </a:buClr>
              <a:buSzPts val="2200"/>
              <a:buFont typeface="Calibri"/>
              <a:buAutoNum type="arabicParenR"/>
            </a:pPr>
            <a:r>
              <a:rPr lang="mk" dirty="0">
                <a:latin typeface="Aptos" panose="020B0004020202020204" pitchFamily="34" charset="0"/>
                <a:ea typeface="Arial"/>
                <a:cs typeface="Arial"/>
                <a:sym typeface="Arial"/>
              </a:rPr>
              <a:t>Социјални медиуми</a:t>
            </a:r>
            <a:endParaRPr dirty="0">
              <a:latin typeface="Aptos" panose="020B0004020202020204" pitchFamily="34" charset="0"/>
            </a:endParaRPr>
          </a:p>
          <a:p>
            <a:pPr marL="914400" lvl="1" indent="-444500" algn="l" rtl="0">
              <a:lnSpc>
                <a:spcPct val="90000"/>
              </a:lnSpc>
              <a:spcBef>
                <a:spcPts val="1100"/>
              </a:spcBef>
              <a:spcAft>
                <a:spcPts val="0"/>
              </a:spcAft>
              <a:buClr>
                <a:srgbClr val="FFAA5A"/>
              </a:buClr>
              <a:buSzPts val="2200"/>
              <a:buFont typeface="Calibri"/>
              <a:buAutoNum type="arabicParenR"/>
            </a:pPr>
            <a:r>
              <a:rPr lang="ru-RU" dirty="0">
                <a:latin typeface="Aptos" panose="020B0004020202020204" pitchFamily="34" charset="0"/>
              </a:rPr>
              <a:t>Преоптовареност со информации и стрес поврзан со технологијата</a:t>
            </a:r>
          </a:p>
          <a:p>
            <a:pPr marL="0" lvl="0" indent="0" algn="l" rtl="0">
              <a:lnSpc>
                <a:spcPct val="90000"/>
              </a:lnSpc>
              <a:spcBef>
                <a:spcPts val="1600"/>
              </a:spcBef>
              <a:spcAft>
                <a:spcPts val="0"/>
              </a:spcAft>
              <a:buSzPts val="2400"/>
              <a:buNone/>
            </a:pPr>
            <a:endParaRPr sz="2200" i="0" dirty="0">
              <a:latin typeface="Arial"/>
              <a:ea typeface="Arial"/>
              <a:cs typeface="Arial"/>
              <a:sym typeface="Arial"/>
            </a:endParaRPr>
          </a:p>
        </p:txBody>
      </p:sp>
      <p:sp>
        <p:nvSpPr>
          <p:cNvPr id="210" name="Google Shape;210;p22"/>
          <p:cNvSpPr txBox="1"/>
          <p:nvPr/>
        </p:nvSpPr>
        <p:spPr>
          <a:xfrm>
            <a:off x="3832879" y="5218784"/>
            <a:ext cx="7208400" cy="143112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chemeClr val="accent2"/>
              </a:buClr>
              <a:buSzPts val="1600"/>
              <a:buFont typeface="Arial"/>
              <a:buNone/>
            </a:pPr>
            <a:r>
              <a:rPr lang="mk" dirty="0">
                <a:solidFill>
                  <a:schemeClr val="accent2"/>
                </a:solidFill>
                <a:latin typeface="Aptos" panose="020B0004020202020204" pitchFamily="34" charset="0"/>
                <a:sym typeface="Arial"/>
              </a:rPr>
              <a:t>Ps: </a:t>
            </a:r>
            <a:r>
              <a:rPr lang="mk" dirty="0">
                <a:solidFill>
                  <a:schemeClr val="dk1"/>
                </a:solidFill>
                <a:latin typeface="Aptos" panose="020B0004020202020204" pitchFamily="34" charset="0"/>
                <a:sym typeface="Arial"/>
              </a:rPr>
              <a:t>Исто така, можно да се решат влијанијата на технологијата од различни перспективи. Следниве делови од овој слајд имаат за цел да прикажат илустрација за тоа како технологијата може да влијае на животот на поединците и на нивната севкупна благосостојба.</a:t>
            </a:r>
            <a:endParaRPr dirty="0">
              <a:latin typeface="Aptos" panose="020B00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23"/>
          <p:cNvSpPr txBox="1">
            <a:spLocks noGrp="1"/>
          </p:cNvSpPr>
          <p:nvPr>
            <p:ph type="title"/>
          </p:nvPr>
        </p:nvSpPr>
        <p:spPr>
          <a:xfrm>
            <a:off x="91444" y="83151"/>
            <a:ext cx="9699541" cy="109667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2BAB5"/>
              </a:buClr>
              <a:buSzPts val="3200"/>
              <a:buFont typeface="Arial"/>
              <a:buNone/>
            </a:pPr>
            <a:r>
              <a:rPr lang="mk" sz="3200" dirty="0">
                <a:latin typeface="Aptos" panose="020B0004020202020204" pitchFamily="34" charset="0"/>
                <a:ea typeface="Arial"/>
                <a:cs typeface="Arial"/>
                <a:sym typeface="Arial"/>
              </a:rPr>
              <a:t>Прекумерно време пред екран и изложеност на технологија</a:t>
            </a:r>
            <a:endParaRPr sz="3200" dirty="0">
              <a:latin typeface="Aptos" panose="020B0004020202020204" pitchFamily="34" charset="0"/>
            </a:endParaRPr>
          </a:p>
        </p:txBody>
      </p:sp>
      <p:sp>
        <p:nvSpPr>
          <p:cNvPr id="217" name="Google Shape;217;p23"/>
          <p:cNvSpPr txBox="1">
            <a:spLocks noGrp="1"/>
          </p:cNvSpPr>
          <p:nvPr>
            <p:ph type="body" idx="1"/>
          </p:nvPr>
        </p:nvSpPr>
        <p:spPr>
          <a:xfrm>
            <a:off x="445770" y="1690688"/>
            <a:ext cx="5785791" cy="41600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mk" b="1" i="0" dirty="0">
                <a:latin typeface="Aptos" panose="020B0004020202020204" pitchFamily="34" charset="0"/>
                <a:ea typeface="Arial"/>
                <a:cs typeface="Arial"/>
                <a:sym typeface="Arial"/>
              </a:rPr>
              <a:t>Прекумерното време на екран и изложеноста на технологија </a:t>
            </a:r>
            <a:r>
              <a:rPr lang="mk" i="0" dirty="0">
                <a:latin typeface="Aptos" panose="020B0004020202020204" pitchFamily="34" charset="0"/>
                <a:ea typeface="Arial"/>
                <a:cs typeface="Arial"/>
                <a:sym typeface="Arial"/>
              </a:rPr>
              <a:t>имаат штетни влијаниј</a:t>
            </a:r>
            <a:r>
              <a:rPr lang="mk" dirty="0">
                <a:latin typeface="Aptos" panose="020B0004020202020204" pitchFamily="34" charset="0"/>
                <a:ea typeface="Arial"/>
                <a:cs typeface="Arial"/>
                <a:sym typeface="Arial"/>
              </a:rPr>
              <a:t>а</a:t>
            </a:r>
            <a:r>
              <a:rPr lang="mk" i="0" dirty="0">
                <a:latin typeface="Aptos" panose="020B0004020202020204" pitchFamily="34" charset="0"/>
                <a:ea typeface="Arial"/>
                <a:cs typeface="Arial"/>
                <a:sym typeface="Arial"/>
              </a:rPr>
              <a:t> врз физичкото здравје, менталното здравје и благосостојбата, социјалните врски, опсегот на внимани</a:t>
            </a:r>
            <a:r>
              <a:rPr lang="mk" dirty="0">
                <a:latin typeface="Aptos" panose="020B0004020202020204" pitchFamily="34" charset="0"/>
                <a:ea typeface="Arial"/>
                <a:cs typeface="Arial"/>
                <a:sym typeface="Arial"/>
              </a:rPr>
              <a:t>ето</a:t>
            </a:r>
            <a:r>
              <a:rPr lang="mk" i="0" dirty="0">
                <a:latin typeface="Aptos" panose="020B0004020202020204" pitchFamily="34" charset="0"/>
                <a:ea typeface="Arial"/>
                <a:cs typeface="Arial"/>
                <a:sym typeface="Arial"/>
              </a:rPr>
              <a:t> и продуктивноста </a:t>
            </a:r>
            <a:r>
              <a:rPr lang="mk" baseline="30000" dirty="0">
                <a:latin typeface="Aptos" panose="020B0004020202020204" pitchFamily="34" charset="0"/>
                <a:ea typeface="Arial"/>
                <a:cs typeface="Arial"/>
                <a:sym typeface="Arial"/>
              </a:rPr>
              <a:t> </a:t>
            </a:r>
            <a:r>
              <a:rPr lang="mk" i="0" dirty="0">
                <a:latin typeface="Aptos" panose="020B0004020202020204" pitchFamily="34" charset="0"/>
                <a:ea typeface="Arial"/>
                <a:cs typeface="Arial"/>
                <a:sym typeface="Arial"/>
              </a:rPr>
              <a:t>.</a:t>
            </a:r>
            <a:r>
              <a:rPr lang="ru-RU" dirty="0">
                <a:latin typeface="Aptos" panose="020B0004020202020204" pitchFamily="34" charset="0"/>
              </a:rPr>
              <a:t> Целокупните последици ја намалуваат благосостојбата и дигиталната благосостојба.</a:t>
            </a:r>
            <a:endParaRPr lang="mk" i="0" dirty="0">
              <a:latin typeface="Aptos" panose="020B0004020202020204" pitchFamily="34" charset="0"/>
              <a:ea typeface="Arial"/>
              <a:cs typeface="Arial"/>
              <a:sym typeface="Arial"/>
            </a:endParaRPr>
          </a:p>
        </p:txBody>
      </p:sp>
      <p:pic>
        <p:nvPicPr>
          <p:cNvPr id="218" name="Google Shape;218;p23"/>
          <p:cNvPicPr preferRelativeResize="0"/>
          <p:nvPr/>
        </p:nvPicPr>
        <p:blipFill rotWithShape="1">
          <a:blip r:embed="rId3">
            <a:alphaModFix/>
          </a:blip>
          <a:srcRect r="3" b="3"/>
          <a:stretch/>
        </p:blipFill>
        <p:spPr>
          <a:xfrm>
            <a:off x="6835140" y="1218734"/>
            <a:ext cx="4662018" cy="4662018"/>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219" name="Google Shape;219;p23"/>
          <p:cNvSpPr/>
          <p:nvPr/>
        </p:nvSpPr>
        <p:spPr>
          <a:xfrm rot="10389197" flipH="1">
            <a:off x="6261882" y="687822"/>
            <a:ext cx="5471147" cy="5471147"/>
          </a:xfrm>
          <a:prstGeom prst="arc">
            <a:avLst>
              <a:gd name="adj1" fmla="val 16200000"/>
              <a:gd name="adj2" fmla="val 20093138"/>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23"/>
          <p:cNvSpPr/>
          <p:nvPr/>
        </p:nvSpPr>
        <p:spPr>
          <a:xfrm>
            <a:off x="10248561" y="921125"/>
            <a:ext cx="791021" cy="7695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1" name="Google Shape;221;p23"/>
          <p:cNvSpPr txBox="1"/>
          <p:nvPr/>
        </p:nvSpPr>
        <p:spPr>
          <a:xfrm>
            <a:off x="545111" y="6314365"/>
            <a:ext cx="105156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 sz="1400">
                <a:solidFill>
                  <a:schemeClr val="dk1"/>
                </a:solidFill>
                <a:latin typeface="Arial"/>
                <a:ea typeface="Arial"/>
                <a:cs typeface="Arial"/>
                <a:sym typeface="Arial"/>
              </a:rPr>
              <a:t>3. Екраните крадат време: како прекумерната употреба на екранот влијае врз животите на младите луѓе. </a:t>
            </a:r>
            <a:r>
              <a:rPr lang="mk" sz="1400" u="sng">
                <a:solidFill>
                  <a:schemeClr val="hlink"/>
                </a:solidFill>
                <a:latin typeface="Arial"/>
                <a:ea typeface="Arial"/>
                <a:cs typeface="Arial"/>
                <a:sym typeface="Arial"/>
                <a:hlinkClick r:id="rId4"/>
              </a:rPr>
              <a:t>https://zenodo.org/records/10250536</a:t>
            </a:r>
            <a:endParaRPr sz="14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24"/>
          <p:cNvGrpSpPr/>
          <p:nvPr/>
        </p:nvGrpSpPr>
        <p:grpSpPr>
          <a:xfrm>
            <a:off x="773536" y="1223365"/>
            <a:ext cx="11179774" cy="2913938"/>
            <a:chOff x="0" y="355"/>
            <a:chExt cx="11179774" cy="2913938"/>
          </a:xfrm>
        </p:grpSpPr>
        <p:sp>
          <p:nvSpPr>
            <p:cNvPr id="228" name="Google Shape;228;p24"/>
            <p:cNvSpPr/>
            <p:nvPr/>
          </p:nvSpPr>
          <p:spPr>
            <a:xfrm>
              <a:off x="0" y="355"/>
              <a:ext cx="10927927" cy="832553"/>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4"/>
            <p:cNvSpPr/>
            <p:nvPr/>
          </p:nvSpPr>
          <p:spPr>
            <a:xfrm>
              <a:off x="251847" y="187680"/>
              <a:ext cx="457904" cy="457904"/>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4"/>
            <p:cNvSpPr/>
            <p:nvPr/>
          </p:nvSpPr>
          <p:spPr>
            <a:xfrm>
              <a:off x="961599" y="355"/>
              <a:ext cx="9966327" cy="8325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txBox="1"/>
            <p:nvPr/>
          </p:nvSpPr>
          <p:spPr>
            <a:xfrm>
              <a:off x="961599" y="355"/>
              <a:ext cx="9966327" cy="832553"/>
            </a:xfrm>
            <a:prstGeom prst="rect">
              <a:avLst/>
            </a:prstGeom>
            <a:noFill/>
            <a:ln>
              <a:noFill/>
            </a:ln>
          </p:spPr>
          <p:txBody>
            <a:bodyPr spcFirstLastPara="1" wrap="square" lIns="88100" tIns="88100" rIns="88100" bIns="88100" anchor="ctr" anchorCtr="0">
              <a:noAutofit/>
            </a:bodyPr>
            <a:lstStyle/>
            <a:p>
              <a:pPr marL="0" marR="0" lvl="0" indent="0" algn="l" rtl="0">
                <a:lnSpc>
                  <a:spcPct val="100000"/>
                </a:lnSpc>
                <a:spcBef>
                  <a:spcPts val="0"/>
                </a:spcBef>
                <a:spcAft>
                  <a:spcPts val="0"/>
                </a:spcAft>
                <a:buClr>
                  <a:schemeClr val="dk1"/>
                </a:buClr>
                <a:buSzPts val="1900"/>
                <a:buFont typeface="Arial"/>
                <a:buNone/>
              </a:pPr>
              <a:r>
                <a:rPr lang="mk" sz="1800" i="0" dirty="0">
                  <a:solidFill>
                    <a:schemeClr val="dk1"/>
                  </a:solidFill>
                  <a:latin typeface="Arial"/>
                  <a:ea typeface="Arial"/>
                  <a:cs typeface="Arial"/>
                  <a:sym typeface="Arial"/>
                </a:rPr>
                <a:t>Дигиталната благосостојба вклучува управување со нечиј однос со технологијата за да има избалансиран и здрав начин на живот.</a:t>
              </a:r>
              <a:endParaRPr sz="1800" dirty="0">
                <a:solidFill>
                  <a:schemeClr val="dk1"/>
                </a:solidFill>
                <a:latin typeface="Arial"/>
                <a:ea typeface="Arial"/>
                <a:cs typeface="Arial"/>
                <a:sym typeface="Arial"/>
              </a:endParaRPr>
            </a:p>
          </p:txBody>
        </p:sp>
        <p:sp>
          <p:nvSpPr>
            <p:cNvPr id="232" name="Google Shape;232;p24"/>
            <p:cNvSpPr/>
            <p:nvPr/>
          </p:nvSpPr>
          <p:spPr>
            <a:xfrm>
              <a:off x="0" y="1041048"/>
              <a:ext cx="10927927" cy="832553"/>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a:off x="251847" y="1228372"/>
              <a:ext cx="457904" cy="45790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4"/>
            <p:cNvSpPr/>
            <p:nvPr/>
          </p:nvSpPr>
          <p:spPr>
            <a:xfrm>
              <a:off x="961599" y="1041048"/>
              <a:ext cx="9966327" cy="8325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txBox="1"/>
            <p:nvPr/>
          </p:nvSpPr>
          <p:spPr>
            <a:xfrm>
              <a:off x="848787" y="1123000"/>
              <a:ext cx="10330987" cy="710861"/>
            </a:xfrm>
            <a:prstGeom prst="rect">
              <a:avLst/>
            </a:prstGeom>
            <a:noFill/>
            <a:ln>
              <a:noFill/>
            </a:ln>
          </p:spPr>
          <p:txBody>
            <a:bodyPr spcFirstLastPara="1" wrap="square" lIns="88100" tIns="88100" rIns="88100" bIns="88100" anchor="ctr" anchorCtr="0">
              <a:noAutofit/>
            </a:bodyPr>
            <a:lstStyle/>
            <a:p>
              <a:pPr marL="0" marR="0" lvl="0" indent="0" algn="l" rtl="0">
                <a:lnSpc>
                  <a:spcPct val="100000"/>
                </a:lnSpc>
                <a:spcBef>
                  <a:spcPts val="0"/>
                </a:spcBef>
                <a:spcAft>
                  <a:spcPts val="0"/>
                </a:spcAft>
                <a:buClr>
                  <a:schemeClr val="dk1"/>
                </a:buClr>
                <a:buSzPts val="1900"/>
                <a:buFont typeface="Arial"/>
                <a:buNone/>
              </a:pPr>
              <a:r>
                <a:rPr lang="mk" sz="1800" i="0" dirty="0">
                  <a:solidFill>
                    <a:schemeClr val="dk1"/>
                  </a:solidFill>
                  <a:latin typeface="Aptos" panose="020B0004020202020204" pitchFamily="34" charset="0"/>
                  <a:sym typeface="Arial"/>
                </a:rPr>
                <a:t>Дигиталната благосостојба поттикнува холистички пристап кон технологијата</a:t>
              </a:r>
              <a:r>
                <a:rPr lang="ru-RU" sz="1800" dirty="0">
                  <a:latin typeface="Aptos" panose="020B0004020202020204" pitchFamily="34" charset="0"/>
                </a:rPr>
                <a:t> кој бара внимание на физичкото здравје и балансирање помеѓу времето пред екран и другите активности надвор </a:t>
              </a:r>
            </a:p>
            <a:p>
              <a:pPr marL="0" marR="0" lvl="0" indent="0" algn="l" rtl="0">
                <a:lnSpc>
                  <a:spcPct val="100000"/>
                </a:lnSpc>
                <a:spcBef>
                  <a:spcPts val="0"/>
                </a:spcBef>
                <a:spcAft>
                  <a:spcPts val="0"/>
                </a:spcAft>
                <a:buClr>
                  <a:schemeClr val="dk1"/>
                </a:buClr>
                <a:buSzPts val="1900"/>
                <a:buFont typeface="Arial"/>
                <a:buNone/>
              </a:pPr>
              <a:r>
                <a:rPr lang="ru-RU" sz="1800" dirty="0">
                  <a:latin typeface="Aptos" panose="020B0004020202020204" pitchFamily="34" charset="0"/>
                </a:rPr>
                <a:t>од екранот.</a:t>
              </a:r>
              <a:endParaRPr sz="1800" dirty="0">
                <a:solidFill>
                  <a:schemeClr val="dk1"/>
                </a:solidFill>
                <a:latin typeface="Aptos" panose="020B0004020202020204" pitchFamily="34" charset="0"/>
                <a:sym typeface="Arial"/>
              </a:endParaRPr>
            </a:p>
          </p:txBody>
        </p:sp>
        <p:sp>
          <p:nvSpPr>
            <p:cNvPr id="236" name="Google Shape;236;p24"/>
            <p:cNvSpPr/>
            <p:nvPr/>
          </p:nvSpPr>
          <p:spPr>
            <a:xfrm>
              <a:off x="0" y="2081740"/>
              <a:ext cx="10927927" cy="832553"/>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4"/>
            <p:cNvSpPr/>
            <p:nvPr/>
          </p:nvSpPr>
          <p:spPr>
            <a:xfrm>
              <a:off x="251847" y="2269064"/>
              <a:ext cx="457904" cy="457904"/>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4"/>
            <p:cNvSpPr/>
            <p:nvPr/>
          </p:nvSpPr>
          <p:spPr>
            <a:xfrm>
              <a:off x="961599" y="2081740"/>
              <a:ext cx="9966327" cy="8325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txBox="1"/>
            <p:nvPr/>
          </p:nvSpPr>
          <p:spPr>
            <a:xfrm>
              <a:off x="961599" y="2081740"/>
              <a:ext cx="9966327" cy="832553"/>
            </a:xfrm>
            <a:prstGeom prst="rect">
              <a:avLst/>
            </a:prstGeom>
            <a:noFill/>
            <a:ln>
              <a:noFill/>
            </a:ln>
          </p:spPr>
          <p:txBody>
            <a:bodyPr spcFirstLastPara="1" wrap="square" lIns="88100" tIns="88100" rIns="88100" bIns="88100" anchor="ctr" anchorCtr="0">
              <a:noAutofit/>
            </a:bodyPr>
            <a:lstStyle/>
            <a:p>
              <a:pPr marL="0" marR="0" lvl="0" indent="0" algn="l" rtl="0">
                <a:lnSpc>
                  <a:spcPct val="100000"/>
                </a:lnSpc>
                <a:spcBef>
                  <a:spcPts val="0"/>
                </a:spcBef>
                <a:spcAft>
                  <a:spcPts val="0"/>
                </a:spcAft>
                <a:buClr>
                  <a:schemeClr val="dk1"/>
                </a:buClr>
                <a:buSzPts val="1900"/>
                <a:buFont typeface="Arial"/>
                <a:buNone/>
              </a:pPr>
              <a:r>
                <a:rPr lang="mk" sz="1800" i="0" dirty="0">
                  <a:solidFill>
                    <a:schemeClr val="dk1"/>
                  </a:solidFill>
                  <a:latin typeface="Arial"/>
                  <a:ea typeface="Arial"/>
                  <a:cs typeface="Arial"/>
                  <a:sym typeface="Arial"/>
                </a:rPr>
                <a:t>Прекумерното време на екранот и изложеноста на технологија може да ги имаат следните значајни влијанија врз физичкото здравје:</a:t>
              </a:r>
              <a:endParaRPr sz="1800" dirty="0">
                <a:solidFill>
                  <a:schemeClr val="dk1"/>
                </a:solidFill>
                <a:latin typeface="Arial"/>
                <a:ea typeface="Arial"/>
                <a:cs typeface="Arial"/>
                <a:sym typeface="Arial"/>
              </a:endParaRPr>
            </a:p>
          </p:txBody>
        </p:sp>
      </p:grpSp>
      <p:sp>
        <p:nvSpPr>
          <p:cNvPr id="240" name="Google Shape;240;p24"/>
          <p:cNvSpPr txBox="1"/>
          <p:nvPr/>
        </p:nvSpPr>
        <p:spPr>
          <a:xfrm>
            <a:off x="691115" y="5132144"/>
            <a:ext cx="3271390" cy="4648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accent2"/>
              </a:buClr>
              <a:buSzPts val="1800"/>
              <a:buFont typeface="Arial"/>
              <a:buNone/>
            </a:pPr>
            <a:r>
              <a:rPr lang="mk" sz="1800" b="1">
                <a:solidFill>
                  <a:schemeClr val="accent2"/>
                </a:solidFill>
                <a:latin typeface="Arial"/>
                <a:ea typeface="Arial"/>
                <a:cs typeface="Arial"/>
                <a:sym typeface="Arial"/>
              </a:rPr>
              <a:t>Влијанија врз физичкото здравје</a:t>
            </a:r>
            <a:endParaRPr/>
          </a:p>
        </p:txBody>
      </p:sp>
      <p:sp>
        <p:nvSpPr>
          <p:cNvPr id="241" name="Google Shape;241;p24"/>
          <p:cNvSpPr txBox="1"/>
          <p:nvPr/>
        </p:nvSpPr>
        <p:spPr>
          <a:xfrm>
            <a:off x="3962505" y="4296201"/>
            <a:ext cx="4015634" cy="289305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Дебелина и седе</a:t>
            </a:r>
            <a:r>
              <a:rPr lang="mk" sz="1800" dirty="0">
                <a:solidFill>
                  <a:schemeClr val="dk1"/>
                </a:solidFill>
                <a:latin typeface="Aptos" panose="020B0004020202020204" pitchFamily="34" charset="0"/>
              </a:rPr>
              <a:t>чки начин на живот</a:t>
            </a:r>
          </a:p>
          <a:p>
            <a:pPr marL="285750" marR="0" lvl="0" indent="-285750" algn="l" rtl="0">
              <a:lnSpc>
                <a:spcPct val="150000"/>
              </a:lnSpc>
              <a:spcBef>
                <a:spcPts val="600"/>
              </a:spcBef>
              <a:spcAft>
                <a:spcPts val="0"/>
              </a:spcAft>
              <a:buClr>
                <a:srgbClr val="FFAA5A"/>
              </a:buClr>
              <a:buSzPts val="1800"/>
              <a:buFont typeface="Noto Sans Symbols"/>
              <a:buChar char="▪"/>
            </a:pPr>
            <a:r>
              <a:rPr lang="ru-RU" sz="1800" dirty="0">
                <a:latin typeface="Aptos" panose="020B0004020202020204" pitchFamily="34" charset="0"/>
              </a:rPr>
              <a:t>Проблеми со држење на телото </a:t>
            </a:r>
          </a:p>
          <a:p>
            <a:pPr marL="285750" marR="0" lvl="0" indent="-285750" algn="l" rtl="0">
              <a:lnSpc>
                <a:spcPct val="150000"/>
              </a:lnSpc>
              <a:spcBef>
                <a:spcPts val="60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Оштетување на видот</a:t>
            </a:r>
            <a:endParaRPr sz="1800" dirty="0">
              <a:latin typeface="Aptos" panose="020B0004020202020204" pitchFamily="34" charset="0"/>
            </a:endParaRPr>
          </a:p>
          <a:p>
            <a:pPr marL="285750" marR="0" lvl="0" indent="-285750" algn="l" rtl="0">
              <a:lnSpc>
                <a:spcPct val="150000"/>
              </a:lnSpc>
              <a:spcBef>
                <a:spcPts val="60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Нарушувања на спиењето</a:t>
            </a:r>
            <a:endParaRPr sz="1800" dirty="0">
              <a:latin typeface="Aptos" panose="020B0004020202020204" pitchFamily="34" charset="0"/>
            </a:endParaRPr>
          </a:p>
          <a:p>
            <a:pPr marL="285750" marR="0" lvl="0" indent="-171450" algn="l" rtl="0">
              <a:lnSpc>
                <a:spcPct val="150000"/>
              </a:lnSpc>
              <a:spcBef>
                <a:spcPts val="600"/>
              </a:spcBef>
              <a:spcAft>
                <a:spcPts val="0"/>
              </a:spcAft>
              <a:buClr>
                <a:srgbClr val="FFAA5A"/>
              </a:buClr>
              <a:buSzPts val="1800"/>
              <a:buFont typeface="Noto Sans Symbols"/>
              <a:buNone/>
            </a:pPr>
            <a:endParaRPr sz="1800" b="1" dirty="0">
              <a:solidFill>
                <a:schemeClr val="dk1"/>
              </a:solidFill>
              <a:latin typeface="Arial"/>
              <a:ea typeface="Arial"/>
              <a:cs typeface="Arial"/>
              <a:sym typeface="Arial"/>
            </a:endParaRPr>
          </a:p>
        </p:txBody>
      </p:sp>
      <p:sp>
        <p:nvSpPr>
          <p:cNvPr id="242" name="Google Shape;242;p24"/>
          <p:cNvSpPr txBox="1">
            <a:spLocks noGrp="1"/>
          </p:cNvSpPr>
          <p:nvPr>
            <p:ph type="title"/>
          </p:nvPr>
        </p:nvSpPr>
        <p:spPr>
          <a:xfrm>
            <a:off x="691115" y="82136"/>
            <a:ext cx="11238947" cy="8572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ct val="100000"/>
              <a:buFont typeface="Arial"/>
              <a:buNone/>
            </a:pPr>
            <a:r>
              <a:rPr lang="mk" sz="3000" dirty="0">
                <a:latin typeface="Arial"/>
                <a:ea typeface="Arial"/>
                <a:cs typeface="Arial"/>
                <a:sym typeface="Arial"/>
              </a:rPr>
              <a:t>Прекумерно време на екран и изложеност на технологија</a:t>
            </a:r>
            <a:endParaRPr sz="3000" dirty="0">
              <a:solidFill>
                <a:srgbClr val="FFAA5A"/>
              </a:solidFill>
              <a:latin typeface="Arial"/>
              <a:ea typeface="Arial"/>
              <a:cs typeface="Arial"/>
              <a:sym typeface="Arial"/>
            </a:endParaRPr>
          </a:p>
        </p:txBody>
      </p:sp>
      <p:sp>
        <p:nvSpPr>
          <p:cNvPr id="243" name="Google Shape;243;p24"/>
          <p:cNvSpPr txBox="1"/>
          <p:nvPr/>
        </p:nvSpPr>
        <p:spPr>
          <a:xfrm>
            <a:off x="7978139" y="4296201"/>
            <a:ext cx="3723323" cy="232367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Метаболички дисфункции поврзани со анксиозност и депресија</a:t>
            </a:r>
            <a:endParaRPr sz="1800" dirty="0">
              <a:solidFill>
                <a:schemeClr val="dk1"/>
              </a:solidFill>
              <a:latin typeface="Aptos" panose="020B0004020202020204" pitchFamily="34" charset="0"/>
              <a:sym typeface="Arial"/>
            </a:endParaRPr>
          </a:p>
          <a:p>
            <a:pPr marL="285750" marR="0" lvl="0" indent="-285750" algn="l" rtl="0">
              <a:lnSpc>
                <a:spcPct val="150000"/>
              </a:lnSpc>
              <a:spcBef>
                <a:spcPts val="60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Изложеност на радијација</a:t>
            </a:r>
            <a:endParaRPr sz="1800" dirty="0">
              <a:solidFill>
                <a:schemeClr val="dk1"/>
              </a:solidFill>
              <a:latin typeface="Aptos" panose="020B0004020202020204" pitchFamily="34" charset="0"/>
              <a:sym typeface="Arial"/>
            </a:endParaRPr>
          </a:p>
          <a:p>
            <a:pPr marL="285750" marR="0" lvl="0" indent="-171450" algn="l" rtl="0">
              <a:lnSpc>
                <a:spcPct val="150000"/>
              </a:lnSpc>
              <a:spcBef>
                <a:spcPts val="600"/>
              </a:spcBef>
              <a:spcAft>
                <a:spcPts val="0"/>
              </a:spcAft>
              <a:buClr>
                <a:srgbClr val="FFAA5A"/>
              </a:buClr>
              <a:buSzPts val="1800"/>
              <a:buFont typeface="Noto Sans Symbols"/>
              <a:buNone/>
            </a:pPr>
            <a:endParaRPr sz="1800" b="1"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pSp>
        <p:nvGrpSpPr>
          <p:cNvPr id="249" name="Google Shape;249;p25"/>
          <p:cNvGrpSpPr/>
          <p:nvPr/>
        </p:nvGrpSpPr>
        <p:grpSpPr>
          <a:xfrm>
            <a:off x="773535" y="1085688"/>
            <a:ext cx="10927927" cy="2349936"/>
            <a:chOff x="0" y="282356"/>
            <a:chExt cx="10927927" cy="2349936"/>
          </a:xfrm>
        </p:grpSpPr>
        <p:sp>
          <p:nvSpPr>
            <p:cNvPr id="250" name="Google Shape;250;p25"/>
            <p:cNvSpPr/>
            <p:nvPr/>
          </p:nvSpPr>
          <p:spPr>
            <a:xfrm>
              <a:off x="0" y="282356"/>
              <a:ext cx="10927927" cy="1065668"/>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a:off x="322364" y="522132"/>
              <a:ext cx="586117" cy="586117"/>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a:off x="1230847" y="282356"/>
              <a:ext cx="9697079" cy="106566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txBox="1"/>
            <p:nvPr/>
          </p:nvSpPr>
          <p:spPr>
            <a:xfrm>
              <a:off x="1230847" y="282356"/>
              <a:ext cx="9697079" cy="1065668"/>
            </a:xfrm>
            <a:prstGeom prst="rect">
              <a:avLst/>
            </a:prstGeom>
            <a:noFill/>
            <a:ln>
              <a:noFill/>
            </a:ln>
          </p:spPr>
          <p:txBody>
            <a:bodyPr spcFirstLastPara="1" wrap="square" lIns="112775" tIns="112775" rIns="112775" bIns="11277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mk" sz="1800" i="0" dirty="0">
                  <a:solidFill>
                    <a:schemeClr val="dk1"/>
                  </a:solidFill>
                  <a:latin typeface="Aptos" panose="020B0004020202020204" pitchFamily="34" charset="0"/>
                  <a:sym typeface="Arial"/>
                </a:rPr>
                <a:t>Дигиталната благосостојба бара поставување на граници и воспоставување здрави навики. </a:t>
              </a:r>
              <a:r>
                <a:rPr lang="mk" sz="1800" i="0" dirty="0">
                  <a:solidFill>
                    <a:srgbClr val="0D0D0D"/>
                  </a:solidFill>
                  <a:latin typeface="Aptos" panose="020B0004020202020204" pitchFamily="34" charset="0"/>
                  <a:sym typeface="Arial"/>
                </a:rPr>
                <a:t>Ако ова не се обезбеди, поединците може да доживеат негативни исходи за менталното здравје поврзани со прекумерна употреба на технологија.</a:t>
              </a:r>
              <a:endParaRPr sz="1800" dirty="0">
                <a:solidFill>
                  <a:schemeClr val="dk1"/>
                </a:solidFill>
                <a:latin typeface="Aptos" panose="020B0004020202020204" pitchFamily="34" charset="0"/>
                <a:sym typeface="Arial"/>
              </a:endParaRPr>
            </a:p>
          </p:txBody>
        </p:sp>
        <p:sp>
          <p:nvSpPr>
            <p:cNvPr id="254" name="Google Shape;254;p25"/>
            <p:cNvSpPr/>
            <p:nvPr/>
          </p:nvSpPr>
          <p:spPr>
            <a:xfrm>
              <a:off x="0" y="1566624"/>
              <a:ext cx="10927927" cy="1065668"/>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5"/>
            <p:cNvSpPr/>
            <p:nvPr/>
          </p:nvSpPr>
          <p:spPr>
            <a:xfrm>
              <a:off x="322364" y="1806399"/>
              <a:ext cx="586117" cy="586117"/>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5"/>
            <p:cNvSpPr/>
            <p:nvPr/>
          </p:nvSpPr>
          <p:spPr>
            <a:xfrm>
              <a:off x="1230847" y="1566624"/>
              <a:ext cx="9697079" cy="106566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5"/>
            <p:cNvSpPr txBox="1"/>
            <p:nvPr/>
          </p:nvSpPr>
          <p:spPr>
            <a:xfrm>
              <a:off x="1230847" y="1566624"/>
              <a:ext cx="9697079" cy="1065668"/>
            </a:xfrm>
            <a:prstGeom prst="rect">
              <a:avLst/>
            </a:prstGeom>
            <a:noFill/>
            <a:ln>
              <a:noFill/>
            </a:ln>
          </p:spPr>
          <p:txBody>
            <a:bodyPr spcFirstLastPara="1" wrap="square" lIns="112775" tIns="112775" rIns="112775" bIns="11277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mk" sz="1800" i="0" dirty="0">
                  <a:solidFill>
                    <a:schemeClr val="dk1"/>
                  </a:solidFill>
                  <a:latin typeface="Aptos" panose="020B0004020202020204" pitchFamily="34" charset="0"/>
                  <a:sym typeface="Arial"/>
                </a:rPr>
                <a:t>Прекумерното време на екранот и изложеноста на технологија може да ги имаат следните значајни влијанија врз менталното здравје и целокупната благосостојба:</a:t>
              </a:r>
              <a:endParaRPr sz="1800" dirty="0">
                <a:solidFill>
                  <a:schemeClr val="dk1"/>
                </a:solidFill>
                <a:latin typeface="Aptos" panose="020B0004020202020204" pitchFamily="34" charset="0"/>
                <a:sym typeface="Arial"/>
              </a:endParaRPr>
            </a:p>
          </p:txBody>
        </p:sp>
      </p:grpSp>
      <p:sp>
        <p:nvSpPr>
          <p:cNvPr id="258" name="Google Shape;258;p25"/>
          <p:cNvSpPr txBox="1"/>
          <p:nvPr/>
        </p:nvSpPr>
        <p:spPr>
          <a:xfrm>
            <a:off x="691115" y="4649153"/>
            <a:ext cx="3271390" cy="88338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accent2"/>
              </a:buClr>
              <a:buSzPts val="1800"/>
              <a:buFont typeface="Arial"/>
              <a:buNone/>
            </a:pPr>
            <a:r>
              <a:rPr lang="mk" sz="1800" b="1" dirty="0">
                <a:solidFill>
                  <a:schemeClr val="accent2"/>
                </a:solidFill>
                <a:latin typeface="Arial"/>
                <a:ea typeface="Arial"/>
                <a:cs typeface="Arial"/>
                <a:sym typeface="Arial"/>
              </a:rPr>
              <a:t>Влијанија врз менталното здравје и благосостојба</a:t>
            </a:r>
            <a:endParaRPr dirty="0"/>
          </a:p>
        </p:txBody>
      </p:sp>
      <p:sp>
        <p:nvSpPr>
          <p:cNvPr id="259" name="Google Shape;259;p25"/>
          <p:cNvSpPr txBox="1"/>
          <p:nvPr/>
        </p:nvSpPr>
        <p:spPr>
          <a:xfrm>
            <a:off x="4053944" y="4057210"/>
            <a:ext cx="4084112" cy="247756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Депресија</a:t>
            </a:r>
            <a:endParaRPr dirty="0">
              <a:latin typeface="Aptos" panose="020B0004020202020204" pitchFamily="34" charset="0"/>
            </a:endParaRPr>
          </a:p>
          <a:p>
            <a:pPr marL="285750" marR="0" lvl="0" indent="-285750" algn="l" rtl="0">
              <a:lnSpc>
                <a:spcPct val="150000"/>
              </a:lnSpc>
              <a:spcBef>
                <a:spcPts val="60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Анксиозност</a:t>
            </a:r>
            <a:endParaRPr dirty="0">
              <a:latin typeface="Aptos" panose="020B0004020202020204" pitchFamily="34" charset="0"/>
            </a:endParaRPr>
          </a:p>
          <a:p>
            <a:pPr marL="285750" marR="0" lvl="0" indent="-285750" algn="l" rtl="0">
              <a:lnSpc>
                <a:spcPct val="150000"/>
              </a:lnSpc>
              <a:spcBef>
                <a:spcPts val="60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Самоповредување и агресија</a:t>
            </a:r>
            <a:endParaRPr dirty="0">
              <a:latin typeface="Aptos" panose="020B0004020202020204" pitchFamily="34" charset="0"/>
            </a:endParaRPr>
          </a:p>
          <a:p>
            <a:pPr marL="285750" marR="0" lvl="0" indent="-285750" algn="l" rtl="0">
              <a:lnSpc>
                <a:spcPct val="150000"/>
              </a:lnSpc>
              <a:spcBef>
                <a:spcPts val="60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Нарушувања на спиењето</a:t>
            </a:r>
            <a:endParaRPr dirty="0">
              <a:latin typeface="Aptos" panose="020B0004020202020204" pitchFamily="34" charset="0"/>
            </a:endParaRPr>
          </a:p>
          <a:p>
            <a:pPr marL="285750" marR="0" lvl="0" indent="-171450" algn="l" rtl="0">
              <a:lnSpc>
                <a:spcPct val="150000"/>
              </a:lnSpc>
              <a:spcBef>
                <a:spcPts val="600"/>
              </a:spcBef>
              <a:spcAft>
                <a:spcPts val="0"/>
              </a:spcAft>
              <a:buClr>
                <a:srgbClr val="FFAA5A"/>
              </a:buClr>
              <a:buSzPts val="1800"/>
              <a:buFont typeface="Noto Sans Symbols"/>
              <a:buNone/>
            </a:pPr>
            <a:endParaRPr sz="1800" b="1" dirty="0">
              <a:solidFill>
                <a:schemeClr val="dk1"/>
              </a:solidFill>
              <a:latin typeface="Arial"/>
              <a:ea typeface="Arial"/>
              <a:cs typeface="Arial"/>
              <a:sym typeface="Arial"/>
            </a:endParaRPr>
          </a:p>
        </p:txBody>
      </p:sp>
      <p:sp>
        <p:nvSpPr>
          <p:cNvPr id="260" name="Google Shape;260;p25"/>
          <p:cNvSpPr txBox="1">
            <a:spLocks noGrp="1"/>
          </p:cNvSpPr>
          <p:nvPr>
            <p:ph type="title"/>
          </p:nvPr>
        </p:nvSpPr>
        <p:spPr>
          <a:xfrm>
            <a:off x="691115" y="82136"/>
            <a:ext cx="11238947" cy="8572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ct val="100000"/>
              <a:buFont typeface="Arial"/>
              <a:buNone/>
            </a:pPr>
            <a:r>
              <a:rPr lang="mk" sz="3000" dirty="0">
                <a:latin typeface="Aptos" panose="020B0004020202020204" pitchFamily="34" charset="0"/>
                <a:ea typeface="Arial"/>
                <a:cs typeface="Arial"/>
                <a:sym typeface="Arial"/>
              </a:rPr>
              <a:t>Прекумерно време на екран и изложеност на технологија</a:t>
            </a:r>
            <a:endParaRPr sz="3000" dirty="0">
              <a:solidFill>
                <a:srgbClr val="FFAA5A"/>
              </a:solidFill>
              <a:latin typeface="Aptos" panose="020B0004020202020204" pitchFamily="34" charset="0"/>
              <a:ea typeface="Arial"/>
              <a:cs typeface="Arial"/>
              <a:sym typeface="Arial"/>
            </a:endParaRPr>
          </a:p>
        </p:txBody>
      </p:sp>
      <p:sp>
        <p:nvSpPr>
          <p:cNvPr id="261" name="Google Shape;261;p25"/>
          <p:cNvSpPr txBox="1"/>
          <p:nvPr/>
        </p:nvSpPr>
        <p:spPr>
          <a:xfrm>
            <a:off x="7772401" y="4296201"/>
            <a:ext cx="3929062" cy="232367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Негативна слика за телото и ниска самодоверба</a:t>
            </a:r>
            <a:endParaRPr sz="1800" dirty="0">
              <a:solidFill>
                <a:schemeClr val="dk1"/>
              </a:solidFill>
              <a:latin typeface="Arial"/>
              <a:ea typeface="Arial"/>
              <a:cs typeface="Arial"/>
              <a:sym typeface="Arial"/>
            </a:endParaRPr>
          </a:p>
          <a:p>
            <a:pPr marL="285750" marR="0" lvl="0" indent="-285750" algn="l" rtl="0">
              <a:lnSpc>
                <a:spcPct val="150000"/>
              </a:lnSpc>
              <a:spcBef>
                <a:spcPts val="600"/>
              </a:spcBef>
              <a:spcAft>
                <a:spcPts val="0"/>
              </a:spcAft>
              <a:buClr>
                <a:srgbClr val="FFAA5A"/>
              </a:buClr>
              <a:buSzPts val="1800"/>
              <a:buFont typeface="Noto Sans Symbols"/>
              <a:buChar char="▪"/>
            </a:pPr>
            <a:r>
              <a:rPr lang="ru-RU" sz="1800" dirty="0">
                <a:latin typeface="Aptos" panose="020B0004020202020204" pitchFamily="34" charset="0"/>
              </a:rPr>
              <a:t>Бегство од реалните проблеми (Ескапизам)</a:t>
            </a:r>
            <a:endParaRPr sz="1800" dirty="0">
              <a:latin typeface="Aptos" panose="020B0004020202020204" pitchFamily="34" charset="0"/>
            </a:endParaRPr>
          </a:p>
          <a:p>
            <a:pPr marL="285750" marR="0" lvl="0" indent="-171450" algn="l" rtl="0">
              <a:lnSpc>
                <a:spcPct val="150000"/>
              </a:lnSpc>
              <a:spcBef>
                <a:spcPts val="600"/>
              </a:spcBef>
              <a:spcAft>
                <a:spcPts val="0"/>
              </a:spcAft>
              <a:buClr>
                <a:srgbClr val="FFAA5A"/>
              </a:buClr>
              <a:buSzPts val="1800"/>
              <a:buFont typeface="Noto Sans Symbols"/>
              <a:buNone/>
            </a:pPr>
            <a:endParaRPr sz="1800" b="1"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26"/>
          <p:cNvGrpSpPr/>
          <p:nvPr/>
        </p:nvGrpSpPr>
        <p:grpSpPr>
          <a:xfrm>
            <a:off x="773535" y="1406344"/>
            <a:ext cx="10927927" cy="1191043"/>
            <a:chOff x="0" y="603012"/>
            <a:chExt cx="10927927" cy="1191043"/>
          </a:xfrm>
        </p:grpSpPr>
        <p:sp>
          <p:nvSpPr>
            <p:cNvPr id="268" name="Google Shape;268;p26"/>
            <p:cNvSpPr/>
            <p:nvPr/>
          </p:nvSpPr>
          <p:spPr>
            <a:xfrm>
              <a:off x="0" y="603012"/>
              <a:ext cx="10927927" cy="1191043"/>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360290" y="870997"/>
              <a:ext cx="655073" cy="655073"/>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1375654" y="603012"/>
              <a:ext cx="9552272" cy="11910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txBox="1"/>
            <p:nvPr/>
          </p:nvSpPr>
          <p:spPr>
            <a:xfrm>
              <a:off x="1375654" y="603012"/>
              <a:ext cx="9552272" cy="1191043"/>
            </a:xfrm>
            <a:prstGeom prst="rect">
              <a:avLst/>
            </a:prstGeom>
            <a:noFill/>
            <a:ln>
              <a:noFill/>
            </a:ln>
          </p:spPr>
          <p:txBody>
            <a:bodyPr spcFirstLastPara="1" wrap="square" lIns="126050" tIns="126050" rIns="126050" bIns="126050"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mk" sz="2000" dirty="0">
                  <a:solidFill>
                    <a:schemeClr val="dk1"/>
                  </a:solidFill>
                  <a:latin typeface="Aptos" panose="020B0004020202020204" pitchFamily="34" charset="0"/>
                  <a:sym typeface="Arial"/>
                </a:rPr>
                <a:t>Прекумерното </a:t>
              </a:r>
              <a:r>
                <a:rPr lang="mk" sz="2000" i="0" dirty="0">
                  <a:solidFill>
                    <a:schemeClr val="dk1"/>
                  </a:solidFill>
                  <a:latin typeface="Aptos" panose="020B0004020202020204" pitchFamily="34" charset="0"/>
                  <a:sym typeface="Arial"/>
                </a:rPr>
                <a:t>време на екранот и изложеноста на технологија може да имаат штетни ефекти врз социјалните односи, како и врз квалитетот на интеракциите, комуникациските вештини и чувството за поврзаност во меѓучовечките односи.</a:t>
              </a:r>
              <a:endParaRPr sz="2000" dirty="0">
                <a:solidFill>
                  <a:schemeClr val="dk1"/>
                </a:solidFill>
                <a:latin typeface="Aptos" panose="020B0004020202020204" pitchFamily="34" charset="0"/>
                <a:sym typeface="Arial"/>
              </a:endParaRPr>
            </a:p>
          </p:txBody>
        </p:sp>
      </p:grpSp>
      <p:sp>
        <p:nvSpPr>
          <p:cNvPr id="272" name="Google Shape;272;p26"/>
          <p:cNvSpPr txBox="1"/>
          <p:nvPr/>
        </p:nvSpPr>
        <p:spPr>
          <a:xfrm>
            <a:off x="153203" y="4260382"/>
            <a:ext cx="3271390"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accent2"/>
              </a:buClr>
              <a:buSzPts val="1800"/>
              <a:buFont typeface="Arial"/>
              <a:buNone/>
            </a:pPr>
            <a:r>
              <a:rPr lang="mk" sz="1800" b="1" dirty="0">
                <a:solidFill>
                  <a:schemeClr val="accent2"/>
                </a:solidFill>
                <a:latin typeface="Aptos" panose="020B0004020202020204" pitchFamily="34" charset="0"/>
                <a:sym typeface="Arial"/>
              </a:rPr>
              <a:t>Влијанија врз социјалните врски</a:t>
            </a:r>
            <a:endParaRPr dirty="0">
              <a:latin typeface="Aptos" panose="020B0004020202020204" pitchFamily="34" charset="0"/>
            </a:endParaRPr>
          </a:p>
        </p:txBody>
      </p:sp>
      <p:sp>
        <p:nvSpPr>
          <p:cNvPr id="273" name="Google Shape;273;p26"/>
          <p:cNvSpPr txBox="1"/>
          <p:nvPr/>
        </p:nvSpPr>
        <p:spPr>
          <a:xfrm>
            <a:off x="3214067" y="3156281"/>
            <a:ext cx="4084200" cy="281611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Намалено време со </a:t>
            </a:r>
            <a:r>
              <a:rPr lang="mk" sz="1800" dirty="0">
                <a:solidFill>
                  <a:schemeClr val="dk1"/>
                </a:solidFill>
                <a:latin typeface="Aptos" panose="020B0004020202020204" pitchFamily="34" charset="0"/>
              </a:rPr>
              <a:t>семејството</a:t>
            </a:r>
            <a:endParaRPr sz="1800" dirty="0">
              <a:latin typeface="Aptos" panose="020B0004020202020204" pitchFamily="34" charset="0"/>
            </a:endParaRPr>
          </a:p>
          <a:p>
            <a:pPr marL="285750" marR="0" lvl="0" indent="-285750" algn="l" rtl="0">
              <a:lnSpc>
                <a:spcPct val="150000"/>
              </a:lnSpc>
              <a:spcBef>
                <a:spcPts val="60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Намалена интеракција лице в лице / контакт со очи</a:t>
            </a:r>
            <a:endParaRPr sz="1800" dirty="0">
              <a:solidFill>
                <a:schemeClr val="dk1"/>
              </a:solidFill>
              <a:latin typeface="Aptos" panose="020B0004020202020204" pitchFamily="34" charset="0"/>
              <a:sym typeface="Arial"/>
            </a:endParaRPr>
          </a:p>
          <a:p>
            <a:pPr marL="285750" marR="0" lvl="0" indent="-285750" algn="l" rtl="0">
              <a:lnSpc>
                <a:spcPct val="150000"/>
              </a:lnSpc>
              <a:spcBef>
                <a:spcPts val="600"/>
              </a:spcBef>
              <a:spcAft>
                <a:spcPts val="0"/>
              </a:spcAft>
              <a:buClr>
                <a:srgbClr val="FFAA5A"/>
              </a:buClr>
              <a:buSzPts val="1800"/>
              <a:buFont typeface="Noto Sans Symbols"/>
              <a:buChar char="▪"/>
            </a:pPr>
            <a:r>
              <a:rPr lang="ru-RU" sz="1800" dirty="0">
                <a:latin typeface="Aptos" panose="020B0004020202020204" pitchFamily="34" charset="0"/>
              </a:rPr>
              <a:t>Намалени вештини за реална комуникација</a:t>
            </a:r>
          </a:p>
          <a:p>
            <a:pPr marL="285750" marR="0" lvl="0" indent="-285750" algn="l" rtl="0">
              <a:lnSpc>
                <a:spcPct val="150000"/>
              </a:lnSpc>
              <a:spcBef>
                <a:spcPts val="600"/>
              </a:spcBef>
              <a:spcAft>
                <a:spcPts val="0"/>
              </a:spcAft>
              <a:buClr>
                <a:srgbClr val="FFAA5A"/>
              </a:buClr>
              <a:buSzPts val="1800"/>
              <a:buFont typeface="Noto Sans Symbols"/>
              <a:buChar char="▪"/>
            </a:pPr>
            <a:r>
              <a:rPr lang="mk-MK" sz="1800" dirty="0">
                <a:latin typeface="Aptos" panose="020B0004020202020204" pitchFamily="34" charset="0"/>
              </a:rPr>
              <a:t>Помало  емпатично разбирање</a:t>
            </a:r>
            <a:endParaRPr sz="1800" b="1" dirty="0">
              <a:solidFill>
                <a:schemeClr val="dk1"/>
              </a:solidFill>
              <a:latin typeface="Aptos" panose="020B0004020202020204" pitchFamily="34" charset="0"/>
              <a:sym typeface="Arial"/>
            </a:endParaRPr>
          </a:p>
        </p:txBody>
      </p:sp>
      <p:sp>
        <p:nvSpPr>
          <p:cNvPr id="274" name="Google Shape;274;p26"/>
          <p:cNvSpPr txBox="1">
            <a:spLocks noGrp="1"/>
          </p:cNvSpPr>
          <p:nvPr>
            <p:ph type="title"/>
          </p:nvPr>
        </p:nvSpPr>
        <p:spPr>
          <a:xfrm>
            <a:off x="691115" y="82136"/>
            <a:ext cx="11238947" cy="8572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ct val="100000"/>
              <a:buFont typeface="Arial"/>
              <a:buNone/>
            </a:pPr>
            <a:r>
              <a:rPr lang="mk" sz="4000" dirty="0">
                <a:latin typeface="Aptos" panose="020B0004020202020204" pitchFamily="34" charset="0"/>
                <a:ea typeface="Arial"/>
                <a:cs typeface="Arial"/>
                <a:sym typeface="Arial"/>
              </a:rPr>
              <a:t>Прекумерно време на екранот и изложеност на технологија</a:t>
            </a:r>
            <a:endParaRPr sz="4000" dirty="0">
              <a:solidFill>
                <a:srgbClr val="FFAA5A"/>
              </a:solidFill>
              <a:latin typeface="Aptos" panose="020B0004020202020204" pitchFamily="34" charset="0"/>
              <a:ea typeface="Arial"/>
              <a:cs typeface="Arial"/>
              <a:sym typeface="Arial"/>
            </a:endParaRPr>
          </a:p>
        </p:txBody>
      </p:sp>
      <p:sp>
        <p:nvSpPr>
          <p:cNvPr id="275" name="Google Shape;275;p26"/>
          <p:cNvSpPr txBox="1"/>
          <p:nvPr/>
        </p:nvSpPr>
        <p:spPr>
          <a:xfrm>
            <a:off x="7561455" y="3156281"/>
            <a:ext cx="3929100" cy="289305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AA5A"/>
              </a:buClr>
              <a:buSzPts val="1800"/>
              <a:buFont typeface="Noto Sans Symbols"/>
              <a:buChar char="▪"/>
            </a:pPr>
            <a:r>
              <a:rPr lang="ru-RU" sz="1800" dirty="0">
                <a:latin typeface="Aptos" panose="020B0004020202020204" pitchFamily="34" charset="0"/>
              </a:rPr>
              <a:t>Потешкотии во толкување на социјалните сигнали</a:t>
            </a:r>
          </a:p>
          <a:p>
            <a:pPr marL="285750" marR="0" lvl="0" indent="-285750" algn="l" rtl="0">
              <a:lnSpc>
                <a:spcPct val="150000"/>
              </a:lnSpc>
              <a:spcBef>
                <a:spcPts val="60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Социјална изолација</a:t>
            </a:r>
            <a:endParaRPr sz="1800" dirty="0">
              <a:solidFill>
                <a:schemeClr val="dk1"/>
              </a:solidFill>
              <a:latin typeface="Aptos" panose="020B0004020202020204" pitchFamily="34" charset="0"/>
              <a:sym typeface="Arial"/>
            </a:endParaRPr>
          </a:p>
          <a:p>
            <a:pPr marL="285750" marR="0" lvl="0" indent="-285750" algn="l" rtl="0">
              <a:lnSpc>
                <a:spcPct val="150000"/>
              </a:lnSpc>
              <a:spcBef>
                <a:spcPts val="60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Зависност од виртуелни врски</a:t>
            </a:r>
            <a:endParaRPr sz="1800" dirty="0">
              <a:latin typeface="Aptos" panose="020B0004020202020204" pitchFamily="34" charset="0"/>
            </a:endParaRPr>
          </a:p>
          <a:p>
            <a:pPr marL="285750" marR="0" lvl="0" indent="-285750" algn="l" rtl="0">
              <a:lnSpc>
                <a:spcPct val="150000"/>
              </a:lnSpc>
              <a:spcBef>
                <a:spcPts val="600"/>
              </a:spcBef>
              <a:spcAft>
                <a:spcPts val="0"/>
              </a:spcAft>
              <a:buClr>
                <a:srgbClr val="FFAA5A"/>
              </a:buClr>
              <a:buSzPts val="1800"/>
              <a:buFont typeface="Noto Sans Symbols"/>
              <a:buChar char="▪"/>
            </a:pPr>
            <a:r>
              <a:rPr lang="mk" sz="1800" dirty="0">
                <a:solidFill>
                  <a:schemeClr val="dk1"/>
                </a:solidFill>
                <a:latin typeface="Aptos" panose="020B0004020202020204" pitchFamily="34" charset="0"/>
                <a:sym typeface="Arial"/>
              </a:rPr>
              <a:t>Помала саморегулација</a:t>
            </a:r>
            <a:endParaRPr sz="1800" dirty="0">
              <a:latin typeface="Aptos" panose="020B0004020202020204" pitchFamily="34" charset="0"/>
            </a:endParaRPr>
          </a:p>
          <a:p>
            <a:pPr marL="285750" marR="0" lvl="0" indent="-171450" algn="l" rtl="0">
              <a:lnSpc>
                <a:spcPct val="150000"/>
              </a:lnSpc>
              <a:spcBef>
                <a:spcPts val="600"/>
              </a:spcBef>
              <a:spcAft>
                <a:spcPts val="0"/>
              </a:spcAft>
              <a:buClr>
                <a:srgbClr val="FFAA5A"/>
              </a:buClr>
              <a:buSzPts val="1800"/>
              <a:buFont typeface="Noto Sans Symbols"/>
              <a:buNone/>
            </a:pPr>
            <a:endParaRPr sz="1800" b="1"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27"/>
          <p:cNvGrpSpPr/>
          <p:nvPr/>
        </p:nvGrpSpPr>
        <p:grpSpPr>
          <a:xfrm>
            <a:off x="773535" y="1192855"/>
            <a:ext cx="10927927" cy="1618020"/>
            <a:chOff x="0" y="389523"/>
            <a:chExt cx="10927927" cy="1618020"/>
          </a:xfrm>
        </p:grpSpPr>
        <p:sp>
          <p:nvSpPr>
            <p:cNvPr id="282" name="Google Shape;282;p27"/>
            <p:cNvSpPr/>
            <p:nvPr/>
          </p:nvSpPr>
          <p:spPr>
            <a:xfrm>
              <a:off x="0" y="389523"/>
              <a:ext cx="10927927" cy="1618020"/>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p:nvPr/>
          </p:nvSpPr>
          <p:spPr>
            <a:xfrm>
              <a:off x="489451" y="753578"/>
              <a:ext cx="889911" cy="889911"/>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7"/>
            <p:cNvSpPr/>
            <p:nvPr/>
          </p:nvSpPr>
          <p:spPr>
            <a:xfrm>
              <a:off x="1868814" y="389523"/>
              <a:ext cx="9059112" cy="16180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7"/>
            <p:cNvSpPr txBox="1"/>
            <p:nvPr/>
          </p:nvSpPr>
          <p:spPr>
            <a:xfrm>
              <a:off x="1868814" y="389523"/>
              <a:ext cx="9059112" cy="1618020"/>
            </a:xfrm>
            <a:prstGeom prst="rect">
              <a:avLst/>
            </a:prstGeom>
            <a:noFill/>
            <a:ln>
              <a:noFill/>
            </a:ln>
          </p:spPr>
          <p:txBody>
            <a:bodyPr spcFirstLastPara="1" wrap="square" lIns="171225" tIns="171225" rIns="171225" bIns="171225"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mk" sz="2000" dirty="0">
                  <a:solidFill>
                    <a:schemeClr val="dk1"/>
                  </a:solidFill>
                  <a:latin typeface="Aptos" panose="020B0004020202020204" pitchFamily="34" charset="0"/>
                  <a:sym typeface="Arial"/>
                </a:rPr>
                <a:t>Прекумерното </a:t>
              </a:r>
              <a:r>
                <a:rPr lang="mk" sz="2000" i="0" dirty="0">
                  <a:solidFill>
                    <a:schemeClr val="dk1"/>
                  </a:solidFill>
                  <a:latin typeface="Aptos" panose="020B0004020202020204" pitchFamily="34" charset="0"/>
                  <a:sym typeface="Arial"/>
                </a:rPr>
                <a:t>време на екранот и изложеноста на технологија може да имаат штетни ефекти и врз распонот на вниманието и креативноста, што доведува до расеаност, намалување на можностите за длабоко ангажирање со задачите и ограничување на изложеноста на активности кои поттикнуваат креативно изразување и иновации.</a:t>
              </a:r>
              <a:endParaRPr sz="2000" dirty="0">
                <a:solidFill>
                  <a:schemeClr val="dk1"/>
                </a:solidFill>
                <a:latin typeface="Aptos" panose="020B0004020202020204" pitchFamily="34" charset="0"/>
                <a:sym typeface="Arial"/>
              </a:endParaRPr>
            </a:p>
          </p:txBody>
        </p:sp>
      </p:grpSp>
      <p:sp>
        <p:nvSpPr>
          <p:cNvPr id="286" name="Google Shape;286;p27"/>
          <p:cNvSpPr txBox="1"/>
          <p:nvPr/>
        </p:nvSpPr>
        <p:spPr>
          <a:xfrm>
            <a:off x="169061" y="4231575"/>
            <a:ext cx="32715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accent2"/>
              </a:buClr>
              <a:buSzPts val="1800"/>
              <a:buFont typeface="Arial"/>
              <a:buNone/>
            </a:pPr>
            <a:r>
              <a:rPr lang="mk" sz="1800" b="1" dirty="0">
                <a:solidFill>
                  <a:schemeClr val="accent2"/>
                </a:solidFill>
                <a:latin typeface="Aptos" panose="020B0004020202020204" pitchFamily="34" charset="0"/>
                <a:sym typeface="Arial"/>
              </a:rPr>
              <a:t>Влијанија врз вниманието и креативноста</a:t>
            </a:r>
            <a:endParaRPr dirty="0">
              <a:latin typeface="Aptos" panose="020B0004020202020204" pitchFamily="34" charset="0"/>
            </a:endParaRPr>
          </a:p>
        </p:txBody>
      </p:sp>
      <p:sp>
        <p:nvSpPr>
          <p:cNvPr id="287" name="Google Shape;287;p27"/>
          <p:cNvSpPr txBox="1"/>
          <p:nvPr/>
        </p:nvSpPr>
        <p:spPr>
          <a:xfrm>
            <a:off x="3440567" y="3234743"/>
            <a:ext cx="4084200" cy="3146975"/>
          </a:xfrm>
          <a:prstGeom prst="rect">
            <a:avLst/>
          </a:prstGeom>
          <a:noFill/>
          <a:ln>
            <a:noFill/>
          </a:ln>
        </p:spPr>
        <p:txBody>
          <a:bodyPr spcFirstLastPara="1" wrap="square" lIns="91425" tIns="45700" rIns="91425" bIns="45700" anchor="t" anchorCtr="0">
            <a:spAutoFit/>
          </a:bodyPr>
          <a:lstStyle/>
          <a:p>
            <a:pPr marL="285750" marR="0" lvl="0" indent="-279400" algn="l" rtl="0">
              <a:lnSpc>
                <a:spcPct val="150000"/>
              </a:lnSpc>
              <a:spcBef>
                <a:spcPts val="0"/>
              </a:spcBef>
              <a:spcAft>
                <a:spcPts val="0"/>
              </a:spcAft>
              <a:buClr>
                <a:srgbClr val="FFAA5A"/>
              </a:buClr>
              <a:buSzPts val="1700"/>
              <a:buFont typeface="Noto Sans Symbols"/>
              <a:buChar char="▪"/>
            </a:pPr>
            <a:r>
              <a:rPr lang="mk" sz="1700" dirty="0">
                <a:solidFill>
                  <a:schemeClr val="dk1"/>
                </a:solidFill>
                <a:latin typeface="Arial"/>
                <a:ea typeface="Arial"/>
                <a:cs typeface="Arial"/>
                <a:sym typeface="Arial"/>
              </a:rPr>
              <a:t>Намалена способност за фокусирање</a:t>
            </a:r>
            <a:endParaRPr sz="1300" dirty="0"/>
          </a:p>
          <a:p>
            <a:pPr marL="285750" marR="0" lvl="0" indent="-279400" algn="l" rtl="0">
              <a:lnSpc>
                <a:spcPct val="150000"/>
              </a:lnSpc>
              <a:spcBef>
                <a:spcPts val="600"/>
              </a:spcBef>
              <a:spcAft>
                <a:spcPts val="0"/>
              </a:spcAft>
              <a:buClr>
                <a:srgbClr val="FFAA5A"/>
              </a:buClr>
              <a:buSzPts val="1700"/>
              <a:buFont typeface="Noto Sans Symbols"/>
              <a:buChar char="▪"/>
            </a:pPr>
            <a:r>
              <a:rPr lang="mk-MK" sz="1700" dirty="0">
                <a:solidFill>
                  <a:schemeClr val="dk1"/>
                </a:solidFill>
                <a:latin typeface="Arial"/>
                <a:ea typeface="Arial"/>
                <a:cs typeface="Arial"/>
                <a:sym typeface="Arial"/>
              </a:rPr>
              <a:t>Одземање на внимание</a:t>
            </a:r>
          </a:p>
          <a:p>
            <a:pPr marL="285750" marR="0" lvl="0" indent="-279400" algn="l" rtl="0">
              <a:lnSpc>
                <a:spcPct val="150000"/>
              </a:lnSpc>
              <a:spcBef>
                <a:spcPts val="600"/>
              </a:spcBef>
              <a:spcAft>
                <a:spcPts val="0"/>
              </a:spcAft>
              <a:buClr>
                <a:srgbClr val="FFAA5A"/>
              </a:buClr>
              <a:buSzPts val="1700"/>
              <a:buFont typeface="Noto Sans Symbols"/>
              <a:buChar char="▪"/>
            </a:pPr>
            <a:r>
              <a:rPr lang="mk" sz="1700" dirty="0">
                <a:solidFill>
                  <a:schemeClr val="dk1"/>
                </a:solidFill>
                <a:latin typeface="Arial"/>
                <a:ea typeface="Arial"/>
                <a:cs typeface="Arial"/>
                <a:sym typeface="Arial"/>
              </a:rPr>
              <a:t>Намалена обработка на информации</a:t>
            </a:r>
            <a:endParaRPr sz="1300" dirty="0"/>
          </a:p>
          <a:p>
            <a:pPr marL="285750" marR="0" lvl="0" indent="-279400" algn="l" rtl="0">
              <a:lnSpc>
                <a:spcPct val="150000"/>
              </a:lnSpc>
              <a:spcBef>
                <a:spcPts val="600"/>
              </a:spcBef>
              <a:spcAft>
                <a:spcPts val="0"/>
              </a:spcAft>
              <a:buClr>
                <a:srgbClr val="FFAA5A"/>
              </a:buClr>
              <a:buSzPts val="1700"/>
              <a:buFont typeface="Noto Sans Symbols"/>
              <a:buChar char="▪"/>
            </a:pPr>
            <a:r>
              <a:rPr lang="mk" sz="1700" dirty="0">
                <a:solidFill>
                  <a:schemeClr val="dk1"/>
                </a:solidFill>
                <a:latin typeface="Arial"/>
                <a:ea typeface="Arial"/>
                <a:cs typeface="Arial"/>
                <a:sym typeface="Arial"/>
              </a:rPr>
              <a:t>Намалено длабоко размислување</a:t>
            </a:r>
            <a:endParaRPr sz="1300" dirty="0"/>
          </a:p>
          <a:p>
            <a:pPr marL="285750" marR="0" lvl="0" indent="-171450" algn="l" rtl="0">
              <a:lnSpc>
                <a:spcPct val="150000"/>
              </a:lnSpc>
              <a:spcBef>
                <a:spcPts val="600"/>
              </a:spcBef>
              <a:spcAft>
                <a:spcPts val="0"/>
              </a:spcAft>
              <a:buClr>
                <a:srgbClr val="FFAA5A"/>
              </a:buClr>
              <a:buSzPts val="1800"/>
              <a:buFont typeface="Noto Sans Symbols"/>
              <a:buNone/>
            </a:pPr>
            <a:endParaRPr sz="1700" b="1" dirty="0">
              <a:solidFill>
                <a:schemeClr val="dk1"/>
              </a:solidFill>
              <a:latin typeface="Arial"/>
              <a:ea typeface="Arial"/>
              <a:cs typeface="Arial"/>
              <a:sym typeface="Arial"/>
            </a:endParaRPr>
          </a:p>
        </p:txBody>
      </p:sp>
      <p:sp>
        <p:nvSpPr>
          <p:cNvPr id="288" name="Google Shape;288;p27"/>
          <p:cNvSpPr txBox="1">
            <a:spLocks noGrp="1"/>
          </p:cNvSpPr>
          <p:nvPr>
            <p:ph type="title"/>
          </p:nvPr>
        </p:nvSpPr>
        <p:spPr>
          <a:xfrm>
            <a:off x="691115" y="82136"/>
            <a:ext cx="11238947" cy="8572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ct val="100000"/>
              <a:buFont typeface="Arial"/>
              <a:buNone/>
            </a:pPr>
            <a:r>
              <a:rPr lang="mk" sz="4000" dirty="0">
                <a:latin typeface="Aptos" panose="020B0004020202020204" pitchFamily="34" charset="0"/>
                <a:ea typeface="Arial"/>
                <a:cs typeface="Arial"/>
                <a:sym typeface="Arial"/>
              </a:rPr>
              <a:t>Прекумерно време на екран и изложеност на технологија</a:t>
            </a:r>
            <a:endParaRPr sz="4000" dirty="0">
              <a:solidFill>
                <a:srgbClr val="FFAA5A"/>
              </a:solidFill>
              <a:latin typeface="Aptos" panose="020B0004020202020204" pitchFamily="34" charset="0"/>
              <a:ea typeface="Arial"/>
              <a:cs typeface="Arial"/>
              <a:sym typeface="Arial"/>
            </a:endParaRPr>
          </a:p>
        </p:txBody>
      </p:sp>
      <p:sp>
        <p:nvSpPr>
          <p:cNvPr id="289" name="Google Shape;289;p27"/>
          <p:cNvSpPr txBox="1"/>
          <p:nvPr/>
        </p:nvSpPr>
        <p:spPr>
          <a:xfrm>
            <a:off x="7524767" y="3234743"/>
            <a:ext cx="3929062" cy="266226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AA5A"/>
              </a:buClr>
              <a:buSzPts val="1800"/>
              <a:buFont typeface="Noto Sans Symbols"/>
              <a:buChar char="▪"/>
            </a:pPr>
            <a:r>
              <a:rPr lang="mk" sz="1800" dirty="0">
                <a:solidFill>
                  <a:schemeClr val="dk1"/>
                </a:solidFill>
                <a:latin typeface="Arial"/>
                <a:ea typeface="Arial"/>
                <a:cs typeface="Arial"/>
                <a:sym typeface="Arial"/>
              </a:rPr>
              <a:t>Зависност од виртуелна средина и поврзана намалена креативност</a:t>
            </a:r>
            <a:endParaRPr dirty="0"/>
          </a:p>
          <a:p>
            <a:pPr marL="285750" marR="0" lvl="0" indent="-285750" algn="l" rtl="0">
              <a:lnSpc>
                <a:spcPct val="150000"/>
              </a:lnSpc>
              <a:spcBef>
                <a:spcPts val="600"/>
              </a:spcBef>
              <a:spcAft>
                <a:spcPts val="0"/>
              </a:spcAft>
              <a:buClr>
                <a:srgbClr val="FFAA5A"/>
              </a:buClr>
              <a:buSzPts val="1800"/>
              <a:buFont typeface="Noto Sans Symbols"/>
              <a:buChar char="▪"/>
            </a:pPr>
            <a:r>
              <a:rPr lang="mk" sz="1800" dirty="0">
                <a:solidFill>
                  <a:schemeClr val="dk1"/>
                </a:solidFill>
                <a:latin typeface="Arial"/>
                <a:ea typeface="Arial"/>
                <a:cs typeface="Arial"/>
                <a:sym typeface="Arial"/>
              </a:rPr>
              <a:t>Зависност од надворешен стимул</a:t>
            </a:r>
            <a:endParaRPr dirty="0"/>
          </a:p>
          <a:p>
            <a:pPr marL="285750" marR="0" lvl="0" indent="-171450" algn="l" rtl="0">
              <a:lnSpc>
                <a:spcPct val="150000"/>
              </a:lnSpc>
              <a:spcBef>
                <a:spcPts val="600"/>
              </a:spcBef>
              <a:spcAft>
                <a:spcPts val="0"/>
              </a:spcAft>
              <a:buClr>
                <a:srgbClr val="FFAA5A"/>
              </a:buClr>
              <a:buSzPts val="1800"/>
              <a:buFont typeface="Noto Sans Symbols"/>
              <a:buNone/>
            </a:pPr>
            <a:endParaRPr sz="1800" b="1"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2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28"/>
          <p:cNvSpPr txBox="1">
            <a:spLocks noGrp="1"/>
          </p:cNvSpPr>
          <p:nvPr>
            <p:ph type="title"/>
          </p:nvPr>
        </p:nvSpPr>
        <p:spPr>
          <a:xfrm>
            <a:off x="836676" y="365125"/>
            <a:ext cx="10515600" cy="9024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800"/>
              <a:buFont typeface="Arial"/>
              <a:buNone/>
            </a:pPr>
            <a:r>
              <a:rPr lang="mk" dirty="0">
                <a:latin typeface="Aptos" panose="020B0004020202020204" pitchFamily="34" charset="0"/>
                <a:ea typeface="Arial"/>
                <a:cs typeface="Arial"/>
                <a:sym typeface="Arial"/>
              </a:rPr>
              <a:t>Социјални медиуми</a:t>
            </a:r>
            <a:endParaRPr dirty="0">
              <a:latin typeface="Aptos" panose="020B0004020202020204" pitchFamily="34" charset="0"/>
            </a:endParaRPr>
          </a:p>
        </p:txBody>
      </p:sp>
      <p:sp>
        <p:nvSpPr>
          <p:cNvPr id="296" name="Google Shape;296;p28"/>
          <p:cNvSpPr txBox="1">
            <a:spLocks noGrp="1"/>
          </p:cNvSpPr>
          <p:nvPr>
            <p:ph type="body" idx="1"/>
          </p:nvPr>
        </p:nvSpPr>
        <p:spPr>
          <a:xfrm>
            <a:off x="628650" y="1417321"/>
            <a:ext cx="6445986" cy="4759642"/>
          </a:xfrm>
          <a:prstGeom prst="rect">
            <a:avLst/>
          </a:prstGeom>
          <a:noFill/>
          <a:ln>
            <a:noFill/>
          </a:ln>
        </p:spPr>
        <p:txBody>
          <a:bodyPr spcFirstLastPara="1" wrap="square" lIns="91425" tIns="45700" rIns="91425" bIns="45700" anchor="t" anchorCtr="0">
            <a:noAutofit/>
          </a:bodyPr>
          <a:lstStyle/>
          <a:p>
            <a:pPr marL="228600" lvl="0" indent="-215900" algn="l" rtl="0">
              <a:lnSpc>
                <a:spcPct val="80000"/>
              </a:lnSpc>
              <a:spcBef>
                <a:spcPts val="0"/>
              </a:spcBef>
              <a:spcAft>
                <a:spcPts val="0"/>
              </a:spcAft>
              <a:buSzPts val="2390"/>
              <a:buChar char="❑"/>
            </a:pPr>
            <a:r>
              <a:rPr lang="ru-RU" sz="2000" dirty="0">
                <a:latin typeface="Aptos" panose="020B0004020202020204" pitchFamily="34" charset="0"/>
              </a:rPr>
              <a:t>Честата употреба на социјалните мрежи создаде сложена средина со која возрасните треба да се справат. Од една страна, таа нуди многу можности, додека од друга страна создава сериозни ризици, опасности или загрижености за добросостојбата на возрасните. Обезбедувањето на дигиталната добросостојба на поединецот бара јасно разбирање на негативните влијанија на социјалните мрежи врз добросостојбата и дигиталната добросостојба на луѓето, како и разгледување на потенцијалните придобивки.</a:t>
            </a:r>
            <a:endParaRPr lang="en-US" sz="2000" dirty="0">
              <a:latin typeface="Aptos" panose="020B0004020202020204" pitchFamily="34" charset="0"/>
            </a:endParaRPr>
          </a:p>
          <a:p>
            <a:pPr marL="12700" lvl="0" indent="0" algn="l" rtl="0">
              <a:lnSpc>
                <a:spcPct val="80000"/>
              </a:lnSpc>
              <a:spcBef>
                <a:spcPts val="0"/>
              </a:spcBef>
              <a:spcAft>
                <a:spcPts val="0"/>
              </a:spcAft>
              <a:buSzPts val="2390"/>
              <a:buNone/>
            </a:pPr>
            <a:endParaRPr lang="en-US" sz="2000" dirty="0">
              <a:latin typeface="Aptos" panose="020B0004020202020204" pitchFamily="34" charset="0"/>
            </a:endParaRPr>
          </a:p>
          <a:p>
            <a:pPr marL="228600" lvl="0" indent="-215900" algn="l" rtl="0">
              <a:lnSpc>
                <a:spcPct val="80000"/>
              </a:lnSpc>
              <a:spcBef>
                <a:spcPts val="0"/>
              </a:spcBef>
              <a:spcAft>
                <a:spcPts val="0"/>
              </a:spcAft>
              <a:buSzPts val="2390"/>
              <a:buChar char="❑"/>
            </a:pPr>
            <a:r>
              <a:rPr lang="ru-RU" sz="2000" b="1" dirty="0">
                <a:latin typeface="Aptos" panose="020B0004020202020204" pitchFamily="34" charset="0"/>
              </a:rPr>
              <a:t>Обезбедувањето на дигиталната добросостојба на поединецот бара јасно разбирање на негативните влијанија на социјалните мрежи врз добросостојбата и дигиталната добросостојба на луѓето, како и разгледување на потенцијалните придобивки.</a:t>
            </a:r>
            <a:endParaRPr sz="2000" b="1" dirty="0">
              <a:latin typeface="Aptos" panose="020B0004020202020204" pitchFamily="34" charset="0"/>
            </a:endParaRPr>
          </a:p>
        </p:txBody>
      </p:sp>
      <p:pic>
        <p:nvPicPr>
          <p:cNvPr id="297" name="Google Shape;297;p28"/>
          <p:cNvPicPr preferRelativeResize="0"/>
          <p:nvPr/>
        </p:nvPicPr>
        <p:blipFill rotWithShape="1">
          <a:blip r:embed="rId3">
            <a:alphaModFix/>
          </a:blip>
          <a:srcRect l="232" b="1"/>
          <a:stretch/>
        </p:blipFill>
        <p:spPr>
          <a:xfrm>
            <a:off x="7074636" y="2008729"/>
            <a:ext cx="4488714" cy="3576825"/>
          </a:xfrm>
          <a:custGeom>
            <a:avLst/>
            <a:gdLst/>
            <a:ahLst/>
            <a:cxnLst/>
            <a:rect l="l" t="t" r="r" b="b"/>
            <a:pathLst>
              <a:path w="4488714" h="3576825" extrusionOk="0">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479400" y="773625"/>
            <a:ext cx="4205700" cy="55830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FFAA5A"/>
              </a:buClr>
              <a:buSzPts val="4800"/>
              <a:buFont typeface="Arial"/>
              <a:buNone/>
            </a:pPr>
            <a:r>
              <a:rPr lang="mk" sz="3600" dirty="0">
                <a:solidFill>
                  <a:srgbClr val="FFAA5A"/>
                </a:solidFill>
                <a:latin typeface="Aptos" panose="020B0004020202020204" pitchFamily="34" charset="0"/>
                <a:ea typeface="Arial"/>
                <a:cs typeface="Arial"/>
                <a:sym typeface="Arial"/>
              </a:rPr>
              <a:t>ДИГИТАЛНА БЛАГОСОСТОЈБА</a:t>
            </a:r>
            <a:r>
              <a:rPr lang="mk" sz="4000" dirty="0">
                <a:solidFill>
                  <a:srgbClr val="FFAA5A"/>
                </a:solidFill>
                <a:latin typeface="Aptos" panose="020B0004020202020204" pitchFamily="34" charset="0"/>
                <a:ea typeface="Arial"/>
                <a:cs typeface="Arial"/>
                <a:sym typeface="Arial"/>
              </a:rPr>
              <a:t>: </a:t>
            </a:r>
            <a:br>
              <a:rPr lang="mk" sz="4000" dirty="0">
                <a:latin typeface="Aptos" panose="020B0004020202020204" pitchFamily="34" charset="0"/>
                <a:ea typeface="Arial"/>
                <a:cs typeface="Arial"/>
                <a:sym typeface="Arial"/>
              </a:rPr>
            </a:br>
            <a:r>
              <a:rPr lang="mk" sz="3600" dirty="0">
                <a:latin typeface="Aptos" panose="020B0004020202020204" pitchFamily="34" charset="0"/>
                <a:ea typeface="Arial"/>
                <a:cs typeface="Arial"/>
                <a:sym typeface="Arial"/>
              </a:rPr>
              <a:t>Влијанието на технологијата врз дигиталната благосостојба</a:t>
            </a:r>
            <a:endParaRPr sz="3600" dirty="0">
              <a:latin typeface="Aptos" panose="020B0004020202020204" pitchFamily="34" charset="0"/>
              <a:ea typeface="Arial"/>
              <a:cs typeface="Arial"/>
              <a:sym typeface="Arial"/>
            </a:endParaRPr>
          </a:p>
        </p:txBody>
      </p:sp>
      <p:grpSp>
        <p:nvGrpSpPr>
          <p:cNvPr id="79" name="Google Shape;79;p11"/>
          <p:cNvGrpSpPr/>
          <p:nvPr/>
        </p:nvGrpSpPr>
        <p:grpSpPr>
          <a:xfrm>
            <a:off x="4747253" y="1173671"/>
            <a:ext cx="7444747" cy="4804219"/>
            <a:chOff x="0" y="0"/>
            <a:chExt cx="7444747" cy="4804219"/>
          </a:xfrm>
        </p:grpSpPr>
        <p:cxnSp>
          <p:nvCxnSpPr>
            <p:cNvPr id="80" name="Google Shape;80;p11"/>
            <p:cNvCxnSpPr/>
            <p:nvPr/>
          </p:nvCxnSpPr>
          <p:spPr>
            <a:xfrm>
              <a:off x="0" y="0"/>
              <a:ext cx="6972975"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81" name="Google Shape;81;p11"/>
            <p:cNvSpPr/>
            <p:nvPr/>
          </p:nvSpPr>
          <p:spPr>
            <a:xfrm>
              <a:off x="0" y="0"/>
              <a:ext cx="6972975" cy="6005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txBox="1"/>
            <p:nvPr/>
          </p:nvSpPr>
          <p:spPr>
            <a:xfrm>
              <a:off x="0" y="0"/>
              <a:ext cx="6972975" cy="600527"/>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mk" sz="3200" b="1" i="0" u="none" strike="noStrike" cap="none" dirty="0">
                  <a:solidFill>
                    <a:schemeClr val="dk1"/>
                  </a:solidFill>
                  <a:latin typeface="Aptos" panose="020B0004020202020204" pitchFamily="34" charset="0"/>
                  <a:sym typeface="Arial"/>
                </a:rPr>
                <a:t>СОДРЖИНА</a:t>
              </a:r>
              <a:endParaRPr sz="3200" b="0" i="0" u="none" strike="noStrike" cap="none" dirty="0">
                <a:solidFill>
                  <a:schemeClr val="dk1"/>
                </a:solidFill>
                <a:latin typeface="Aptos" panose="020B0004020202020204" pitchFamily="34" charset="0"/>
                <a:sym typeface="Arial"/>
              </a:endParaRPr>
            </a:p>
          </p:txBody>
        </p:sp>
        <p:cxnSp>
          <p:nvCxnSpPr>
            <p:cNvPr id="83" name="Google Shape;83;p11"/>
            <p:cNvCxnSpPr/>
            <p:nvPr/>
          </p:nvCxnSpPr>
          <p:spPr>
            <a:xfrm>
              <a:off x="0" y="600527"/>
              <a:ext cx="6972975" cy="0"/>
            </a:xfrm>
            <a:prstGeom prst="straightConnector1">
              <a:avLst/>
            </a:prstGeom>
            <a:solidFill>
              <a:schemeClr val="accent3"/>
            </a:solidFill>
            <a:ln w="12700" cap="flat" cmpd="sng">
              <a:solidFill>
                <a:schemeClr val="accent3"/>
              </a:solidFill>
              <a:prstDash val="solid"/>
              <a:miter lim="800000"/>
              <a:headEnd type="none" w="sm" len="sm"/>
              <a:tailEnd type="none" w="sm" len="sm"/>
            </a:ln>
          </p:spPr>
        </p:cxnSp>
        <p:sp>
          <p:nvSpPr>
            <p:cNvPr id="84" name="Google Shape;84;p11"/>
            <p:cNvSpPr/>
            <p:nvPr/>
          </p:nvSpPr>
          <p:spPr>
            <a:xfrm>
              <a:off x="0" y="600527"/>
              <a:ext cx="6972975" cy="6005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txBox="1"/>
            <p:nvPr/>
          </p:nvSpPr>
          <p:spPr>
            <a:xfrm>
              <a:off x="0" y="600527"/>
              <a:ext cx="6972975" cy="60052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mk" sz="2000" b="0" i="0" u="none" strike="noStrike" cap="none" dirty="0">
                  <a:solidFill>
                    <a:schemeClr val="dk1"/>
                  </a:solidFill>
                  <a:latin typeface="Aptos" panose="020B0004020202020204" pitchFamily="34" charset="0"/>
                  <a:sym typeface="Arial"/>
                </a:rPr>
                <a:t>Концепт „Дигитална благосостојба“.</a:t>
              </a:r>
              <a:endParaRPr sz="2000" b="0" i="0" u="none" strike="noStrike" cap="none" dirty="0">
                <a:solidFill>
                  <a:schemeClr val="dk1"/>
                </a:solidFill>
                <a:latin typeface="Aptos" panose="020B0004020202020204" pitchFamily="34" charset="0"/>
                <a:sym typeface="Arial"/>
              </a:endParaRPr>
            </a:p>
          </p:txBody>
        </p:sp>
        <p:cxnSp>
          <p:nvCxnSpPr>
            <p:cNvPr id="86" name="Google Shape;86;p11"/>
            <p:cNvCxnSpPr/>
            <p:nvPr/>
          </p:nvCxnSpPr>
          <p:spPr>
            <a:xfrm>
              <a:off x="0" y="1201054"/>
              <a:ext cx="6972975"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87" name="Google Shape;87;p11"/>
            <p:cNvSpPr/>
            <p:nvPr/>
          </p:nvSpPr>
          <p:spPr>
            <a:xfrm>
              <a:off x="0" y="1201055"/>
              <a:ext cx="6972975" cy="6005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1"/>
            <p:cNvSpPr txBox="1"/>
            <p:nvPr/>
          </p:nvSpPr>
          <p:spPr>
            <a:xfrm>
              <a:off x="0" y="1201055"/>
              <a:ext cx="6972975" cy="60052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mk" sz="2000" b="0" i="0" u="none" strike="noStrike" cap="none" dirty="0">
                  <a:solidFill>
                    <a:schemeClr val="dk1"/>
                  </a:solidFill>
                  <a:latin typeface="Aptos" panose="020B0004020202020204" pitchFamily="34" charset="0"/>
                  <a:sym typeface="Arial"/>
                </a:rPr>
                <a:t>Зошто ова </a:t>
              </a:r>
              <a:r>
                <a:rPr lang="mk" sz="2000" b="0" i="0" u="none" strike="noStrike" cap="none" dirty="0">
                  <a:solidFill>
                    <a:schemeClr val="dk1"/>
                  </a:solidFill>
                  <a:latin typeface="Aptos" panose="020B0004020202020204" pitchFamily="34" charset="0"/>
                  <a:ea typeface="Calibri"/>
                  <a:cs typeface="Calibri"/>
                  <a:sym typeface="Calibri"/>
                </a:rPr>
                <a:t>е </a:t>
              </a:r>
              <a:r>
                <a:rPr lang="mk" sz="2000" b="0" i="0" u="none" strike="noStrike" cap="none" dirty="0">
                  <a:solidFill>
                    <a:schemeClr val="dk1"/>
                  </a:solidFill>
                  <a:latin typeface="Aptos" panose="020B0004020202020204" pitchFamily="34" charset="0"/>
                  <a:sym typeface="Arial"/>
                </a:rPr>
                <a:t>важно за возрасните?</a:t>
              </a:r>
              <a:endParaRPr sz="2000" b="0" i="0" u="none" strike="noStrike" cap="none" dirty="0">
                <a:solidFill>
                  <a:schemeClr val="dk1"/>
                </a:solidFill>
                <a:latin typeface="Aptos" panose="020B0004020202020204" pitchFamily="34" charset="0"/>
                <a:sym typeface="Arial"/>
              </a:endParaRPr>
            </a:p>
          </p:txBody>
        </p:sp>
        <p:cxnSp>
          <p:nvCxnSpPr>
            <p:cNvPr id="89" name="Google Shape;89;p11"/>
            <p:cNvCxnSpPr/>
            <p:nvPr/>
          </p:nvCxnSpPr>
          <p:spPr>
            <a:xfrm>
              <a:off x="0" y="1801582"/>
              <a:ext cx="6972975"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90" name="Google Shape;90;p11"/>
            <p:cNvSpPr/>
            <p:nvPr/>
          </p:nvSpPr>
          <p:spPr>
            <a:xfrm>
              <a:off x="0" y="1801582"/>
              <a:ext cx="6972975" cy="6005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txBox="1"/>
            <p:nvPr/>
          </p:nvSpPr>
          <p:spPr>
            <a:xfrm>
              <a:off x="1" y="1801583"/>
              <a:ext cx="6578838" cy="45052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mk" sz="2000" b="0" i="0" u="none" strike="noStrike" cap="none" dirty="0">
                  <a:solidFill>
                    <a:schemeClr val="dk1"/>
                  </a:solidFill>
                  <a:latin typeface="Aptos" panose="020B0004020202020204" pitchFamily="34" charset="0"/>
                  <a:sym typeface="Arial"/>
                </a:rPr>
                <a:t>Дигитална благосостојба и технологија</a:t>
              </a:r>
              <a:endParaRPr sz="2000" dirty="0">
                <a:latin typeface="Aptos" panose="020B0004020202020204" pitchFamily="34" charset="0"/>
              </a:endParaRPr>
            </a:p>
          </p:txBody>
        </p:sp>
        <p:cxnSp>
          <p:nvCxnSpPr>
            <p:cNvPr id="92" name="Google Shape;92;p11"/>
            <p:cNvCxnSpPr/>
            <p:nvPr/>
          </p:nvCxnSpPr>
          <p:spPr>
            <a:xfrm>
              <a:off x="0" y="2402109"/>
              <a:ext cx="6972975" cy="0"/>
            </a:xfrm>
            <a:prstGeom prst="straightConnector1">
              <a:avLst/>
            </a:prstGeom>
            <a:solidFill>
              <a:schemeClr val="accent6"/>
            </a:solidFill>
            <a:ln w="12700" cap="flat" cmpd="sng">
              <a:solidFill>
                <a:schemeClr val="accent6"/>
              </a:solidFill>
              <a:prstDash val="solid"/>
              <a:miter lim="800000"/>
              <a:headEnd type="none" w="sm" len="sm"/>
              <a:tailEnd type="none" w="sm" len="sm"/>
            </a:ln>
          </p:spPr>
        </p:cxnSp>
        <p:sp>
          <p:nvSpPr>
            <p:cNvPr id="93" name="Google Shape;93;p11"/>
            <p:cNvSpPr/>
            <p:nvPr/>
          </p:nvSpPr>
          <p:spPr>
            <a:xfrm>
              <a:off x="0" y="2402110"/>
              <a:ext cx="6972975" cy="6005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txBox="1"/>
            <p:nvPr/>
          </p:nvSpPr>
          <p:spPr>
            <a:xfrm>
              <a:off x="1" y="2402109"/>
              <a:ext cx="7444746" cy="30696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ru-RU" sz="2000" b="0" i="0" u="none" strike="noStrike" cap="none" dirty="0">
                  <a:solidFill>
                    <a:schemeClr val="dk1"/>
                  </a:solidFill>
                  <a:latin typeface="Aptos" panose="020B0004020202020204" pitchFamily="34" charset="0"/>
                  <a:sym typeface="Arial"/>
                </a:rPr>
                <a:t>Прекумерно време на екранот и изложеност на технологија</a:t>
              </a:r>
            </a:p>
          </p:txBody>
        </p:sp>
        <p:cxnSp>
          <p:nvCxnSpPr>
            <p:cNvPr id="95" name="Google Shape;95;p11"/>
            <p:cNvCxnSpPr/>
            <p:nvPr/>
          </p:nvCxnSpPr>
          <p:spPr>
            <a:xfrm>
              <a:off x="0" y="3002637"/>
              <a:ext cx="6972975"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96" name="Google Shape;96;p11"/>
            <p:cNvSpPr/>
            <p:nvPr/>
          </p:nvSpPr>
          <p:spPr>
            <a:xfrm>
              <a:off x="0" y="3002637"/>
              <a:ext cx="6972975" cy="6005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txBox="1"/>
            <p:nvPr/>
          </p:nvSpPr>
          <p:spPr>
            <a:xfrm>
              <a:off x="7120" y="3002635"/>
              <a:ext cx="6972975" cy="60052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mk" sz="2000" b="0" i="0" u="none" strike="noStrike" cap="none" dirty="0">
                  <a:solidFill>
                    <a:schemeClr val="dk1"/>
                  </a:solidFill>
                  <a:latin typeface="Arial"/>
                  <a:ea typeface="Arial"/>
                  <a:cs typeface="Arial"/>
                  <a:sym typeface="Arial"/>
                </a:rPr>
                <a:t>Социјални медиуми</a:t>
              </a:r>
              <a:endParaRPr sz="2000" dirty="0"/>
            </a:p>
          </p:txBody>
        </p:sp>
        <p:cxnSp>
          <p:nvCxnSpPr>
            <p:cNvPr id="98" name="Google Shape;98;p11"/>
            <p:cNvCxnSpPr/>
            <p:nvPr/>
          </p:nvCxnSpPr>
          <p:spPr>
            <a:xfrm>
              <a:off x="0" y="3603164"/>
              <a:ext cx="6972975" cy="0"/>
            </a:xfrm>
            <a:prstGeom prst="straightConnector1">
              <a:avLst/>
            </a:prstGeom>
            <a:solidFill>
              <a:schemeClr val="accent3"/>
            </a:solidFill>
            <a:ln w="12700" cap="flat" cmpd="sng">
              <a:solidFill>
                <a:schemeClr val="accent3"/>
              </a:solidFill>
              <a:prstDash val="solid"/>
              <a:miter lim="800000"/>
              <a:headEnd type="none" w="sm" len="sm"/>
              <a:tailEnd type="none" w="sm" len="sm"/>
            </a:ln>
          </p:spPr>
        </p:cxnSp>
        <p:sp>
          <p:nvSpPr>
            <p:cNvPr id="99" name="Google Shape;99;p11"/>
            <p:cNvSpPr/>
            <p:nvPr/>
          </p:nvSpPr>
          <p:spPr>
            <a:xfrm>
              <a:off x="0" y="3603165"/>
              <a:ext cx="6972975" cy="6005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txBox="1"/>
            <p:nvPr/>
          </p:nvSpPr>
          <p:spPr>
            <a:xfrm>
              <a:off x="0" y="3603165"/>
              <a:ext cx="6972975" cy="60052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Arial"/>
                <a:buNone/>
              </a:pPr>
              <a:r>
                <a:rPr lang="mk" sz="2000" b="0" i="0" u="none" strike="noStrike" cap="none" dirty="0">
                  <a:solidFill>
                    <a:schemeClr val="dk1"/>
                  </a:solidFill>
                  <a:latin typeface="Aptos" panose="020B0004020202020204" pitchFamily="34" charset="0"/>
                  <a:sym typeface="Arial"/>
                </a:rPr>
                <a:t>Преоптоварување со информации и стрес</a:t>
              </a:r>
              <a:endParaRPr sz="2000" b="0" i="0" u="none" strike="noStrike" cap="none" dirty="0">
                <a:solidFill>
                  <a:schemeClr val="dk1"/>
                </a:solidFill>
                <a:latin typeface="Aptos" panose="020B0004020202020204" pitchFamily="34" charset="0"/>
                <a:sym typeface="Arial"/>
              </a:endParaRPr>
            </a:p>
          </p:txBody>
        </p:sp>
        <p:cxnSp>
          <p:nvCxnSpPr>
            <p:cNvPr id="101" name="Google Shape;101;p11"/>
            <p:cNvCxnSpPr/>
            <p:nvPr/>
          </p:nvCxnSpPr>
          <p:spPr>
            <a:xfrm>
              <a:off x="0" y="4203692"/>
              <a:ext cx="6972975"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02" name="Google Shape;102;p11"/>
            <p:cNvSpPr/>
            <p:nvPr/>
          </p:nvSpPr>
          <p:spPr>
            <a:xfrm>
              <a:off x="0" y="4203692"/>
              <a:ext cx="6972975" cy="6005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txBox="1"/>
            <p:nvPr/>
          </p:nvSpPr>
          <p:spPr>
            <a:xfrm>
              <a:off x="0" y="4203692"/>
              <a:ext cx="6972975" cy="60052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mk" sz="2000" b="0" i="0" u="none" strike="noStrike" cap="none" dirty="0">
                  <a:solidFill>
                    <a:schemeClr val="dk1"/>
                  </a:solidFill>
                  <a:latin typeface="Aptos" panose="020B0004020202020204" pitchFamily="34" charset="0"/>
                  <a:sym typeface="Arial"/>
                </a:rPr>
                <a:t>Потсетник</a:t>
              </a:r>
              <a:r>
                <a:rPr lang="en-US" sz="2000" b="0" i="0" u="none" strike="noStrike" cap="none" dirty="0">
                  <a:solidFill>
                    <a:schemeClr val="dk1"/>
                  </a:solidFill>
                  <a:latin typeface="Aptos" panose="020B0004020202020204" pitchFamily="34" charset="0"/>
                  <a:sym typeface="Arial"/>
                </a:rPr>
                <a:t>/</a:t>
              </a:r>
              <a:r>
                <a:rPr lang="mk-MK" sz="2000" b="0" i="0" u="none" strike="noStrike" cap="none" dirty="0">
                  <a:solidFill>
                    <a:schemeClr val="dk1"/>
                  </a:solidFill>
                  <a:latin typeface="Aptos" panose="020B0004020202020204" pitchFamily="34" charset="0"/>
                  <a:sym typeface="Arial"/>
                </a:rPr>
                <a:t>ци</a:t>
              </a:r>
              <a:endParaRPr sz="2000" b="0" i="0" u="none" strike="noStrike" cap="none" dirty="0">
                <a:solidFill>
                  <a:schemeClr val="dk1"/>
                </a:solidFill>
                <a:latin typeface="Aptos" panose="020B0004020202020204" pitchFamily="34" charset="0"/>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03" name="Google Shape;303;p29"/>
          <p:cNvGrpSpPr/>
          <p:nvPr/>
        </p:nvGrpSpPr>
        <p:grpSpPr>
          <a:xfrm>
            <a:off x="691113" y="1366338"/>
            <a:ext cx="11024637" cy="5126536"/>
            <a:chOff x="-2" y="0"/>
            <a:chExt cx="11024637" cy="5126536"/>
          </a:xfrm>
        </p:grpSpPr>
        <p:cxnSp>
          <p:nvCxnSpPr>
            <p:cNvPr id="304" name="Google Shape;304;p29"/>
            <p:cNvCxnSpPr/>
            <p:nvPr/>
          </p:nvCxnSpPr>
          <p:spPr>
            <a:xfrm>
              <a:off x="0" y="0"/>
              <a:ext cx="11024635"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305" name="Google Shape;305;p29"/>
            <p:cNvSpPr/>
            <p:nvPr/>
          </p:nvSpPr>
          <p:spPr>
            <a:xfrm>
              <a:off x="0" y="0"/>
              <a:ext cx="11024635" cy="6408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txBox="1"/>
            <p:nvPr/>
          </p:nvSpPr>
          <p:spPr>
            <a:xfrm>
              <a:off x="0" y="0"/>
              <a:ext cx="11024635" cy="64081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FFAA5A"/>
                </a:buClr>
                <a:buSzPts val="2000"/>
                <a:buFont typeface="Arial"/>
                <a:buNone/>
              </a:pPr>
              <a:r>
                <a:rPr lang="mk" sz="2000" b="1" i="0" dirty="0">
                  <a:solidFill>
                    <a:srgbClr val="FFAA5A"/>
                  </a:solidFill>
                  <a:latin typeface="Arial"/>
                  <a:ea typeface="Arial"/>
                  <a:cs typeface="Arial"/>
                  <a:sym typeface="Arial"/>
                </a:rPr>
                <a:t>Социјалните медиуми мож</a:t>
              </a:r>
              <a:r>
                <a:rPr lang="mk-MK" sz="2000" b="1" dirty="0">
                  <a:solidFill>
                    <a:srgbClr val="FFAA5A"/>
                  </a:solidFill>
                </a:rPr>
                <a:t>ат</a:t>
              </a:r>
              <a:r>
                <a:rPr lang="mk" sz="2000" b="1" i="0" dirty="0">
                  <a:solidFill>
                    <a:srgbClr val="FFAA5A"/>
                  </a:solidFill>
                  <a:latin typeface="Arial"/>
                  <a:ea typeface="Arial"/>
                  <a:cs typeface="Arial"/>
                  <a:sym typeface="Arial"/>
                </a:rPr>
                <a:t> негативно </a:t>
              </a:r>
              <a:r>
                <a:rPr lang="mk" sz="2000" b="1" dirty="0">
                  <a:solidFill>
                    <a:srgbClr val="FFAA5A"/>
                  </a:solidFill>
                  <a:latin typeface="Arial"/>
                  <a:ea typeface="Arial"/>
                  <a:cs typeface="Arial"/>
                  <a:sym typeface="Arial"/>
                </a:rPr>
                <a:t>да влијаат на дигиталната благосостојба на поединците на следниве начини:</a:t>
              </a:r>
              <a:endParaRPr dirty="0"/>
            </a:p>
          </p:txBody>
        </p:sp>
        <p:cxnSp>
          <p:nvCxnSpPr>
            <p:cNvPr id="307" name="Google Shape;307;p29"/>
            <p:cNvCxnSpPr/>
            <p:nvPr/>
          </p:nvCxnSpPr>
          <p:spPr>
            <a:xfrm>
              <a:off x="0" y="640817"/>
              <a:ext cx="11024635" cy="0"/>
            </a:xfrm>
            <a:prstGeom prst="straightConnector1">
              <a:avLst/>
            </a:prstGeom>
            <a:solidFill>
              <a:srgbClr val="DF7943"/>
            </a:solidFill>
            <a:ln w="12700" cap="flat" cmpd="sng">
              <a:solidFill>
                <a:srgbClr val="DF7943"/>
              </a:solidFill>
              <a:prstDash val="solid"/>
              <a:miter lim="800000"/>
              <a:headEnd type="none" w="sm" len="sm"/>
              <a:tailEnd type="none" w="sm" len="sm"/>
            </a:ln>
          </p:spPr>
        </p:cxnSp>
        <p:sp>
          <p:nvSpPr>
            <p:cNvPr id="308" name="Google Shape;308;p29"/>
            <p:cNvSpPr/>
            <p:nvPr/>
          </p:nvSpPr>
          <p:spPr>
            <a:xfrm>
              <a:off x="0" y="640817"/>
              <a:ext cx="11024635" cy="6408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txBox="1"/>
            <p:nvPr/>
          </p:nvSpPr>
          <p:spPr>
            <a:xfrm>
              <a:off x="0" y="640817"/>
              <a:ext cx="11024635" cy="640817"/>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Arial"/>
                <a:buNone/>
              </a:pPr>
              <a:r>
                <a:rPr lang="mk" sz="1800" b="1" i="0" dirty="0">
                  <a:solidFill>
                    <a:schemeClr val="dk1"/>
                  </a:solidFill>
                  <a:latin typeface="Arial"/>
                  <a:ea typeface="Arial"/>
                  <a:cs typeface="Arial"/>
                  <a:sym typeface="Arial"/>
                </a:rPr>
                <a:t>Зависност: </a:t>
              </a:r>
              <a:r>
                <a:rPr lang="mk" sz="1800" i="0" dirty="0">
                  <a:solidFill>
                    <a:schemeClr val="dk1"/>
                  </a:solidFill>
                  <a:latin typeface="Arial"/>
                  <a:ea typeface="Arial"/>
                  <a:cs typeface="Arial"/>
                  <a:sym typeface="Arial"/>
                </a:rPr>
                <a:t>Поголема тенденција за поминување на време на интернет и занемарување на</a:t>
              </a:r>
              <a:r>
                <a:rPr lang="mk" sz="1800" dirty="0">
                  <a:solidFill>
                    <a:schemeClr val="dk1"/>
                  </a:solidFill>
                </a:rPr>
                <a:t> реалните обврски.</a:t>
              </a:r>
              <a:endParaRPr sz="1800" dirty="0">
                <a:solidFill>
                  <a:schemeClr val="dk1"/>
                </a:solidFill>
                <a:latin typeface="Arial"/>
                <a:ea typeface="Arial"/>
                <a:cs typeface="Arial"/>
                <a:sym typeface="Arial"/>
              </a:endParaRPr>
            </a:p>
          </p:txBody>
        </p:sp>
        <p:cxnSp>
          <p:nvCxnSpPr>
            <p:cNvPr id="310" name="Google Shape;310;p29"/>
            <p:cNvCxnSpPr/>
            <p:nvPr/>
          </p:nvCxnSpPr>
          <p:spPr>
            <a:xfrm>
              <a:off x="0" y="1281634"/>
              <a:ext cx="11024635" cy="0"/>
            </a:xfrm>
            <a:prstGeom prst="straightConnector1">
              <a:avLst/>
            </a:prstGeom>
            <a:solidFill>
              <a:srgbClr val="D47955"/>
            </a:solidFill>
            <a:ln w="12700" cap="flat" cmpd="sng">
              <a:solidFill>
                <a:srgbClr val="D47955"/>
              </a:solidFill>
              <a:prstDash val="solid"/>
              <a:miter lim="800000"/>
              <a:headEnd type="none" w="sm" len="sm"/>
              <a:tailEnd type="none" w="sm" len="sm"/>
            </a:ln>
          </p:spPr>
        </p:cxnSp>
        <p:sp>
          <p:nvSpPr>
            <p:cNvPr id="311" name="Google Shape;311;p29"/>
            <p:cNvSpPr/>
            <p:nvPr/>
          </p:nvSpPr>
          <p:spPr>
            <a:xfrm>
              <a:off x="0" y="1281634"/>
              <a:ext cx="11024635" cy="6408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txBox="1"/>
            <p:nvPr/>
          </p:nvSpPr>
          <p:spPr>
            <a:xfrm>
              <a:off x="0" y="1281634"/>
              <a:ext cx="11024635" cy="640817"/>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Arial"/>
                <a:buNone/>
              </a:pPr>
              <a:r>
                <a:rPr lang="mk" sz="1800" b="1" dirty="0">
                  <a:solidFill>
                    <a:schemeClr val="dk1"/>
                  </a:solidFill>
                  <a:latin typeface="Aptos" panose="020B0004020202020204" pitchFamily="34" charset="0"/>
                  <a:sym typeface="Arial"/>
                </a:rPr>
                <a:t>Ментални проблеми: </a:t>
              </a:r>
              <a:r>
                <a:rPr lang="mk" sz="1800" dirty="0">
                  <a:solidFill>
                    <a:schemeClr val="dk1"/>
                  </a:solidFill>
                  <a:latin typeface="Aptos" panose="020B0004020202020204" pitchFamily="34" charset="0"/>
                  <a:sym typeface="Arial"/>
                </a:rPr>
                <a:t>Потенцијал </a:t>
              </a:r>
              <a:r>
                <a:rPr lang="mk" sz="1800" dirty="0">
                  <a:solidFill>
                    <a:schemeClr val="dk1"/>
                  </a:solidFill>
                  <a:latin typeface="Aptos" panose="020B0004020202020204" pitchFamily="34" charset="0"/>
                </a:rPr>
                <a:t>за појава на </a:t>
              </a:r>
              <a:r>
                <a:rPr lang="mk" sz="1800" dirty="0">
                  <a:solidFill>
                    <a:schemeClr val="dk1"/>
                  </a:solidFill>
                  <a:latin typeface="Aptos" panose="020B0004020202020204" pitchFamily="34" charset="0"/>
                  <a:sym typeface="Arial"/>
                </a:rPr>
                <a:t>анксиозност, депресија, пониска самодоверба поради споредби со други луѓе.</a:t>
              </a:r>
              <a:endParaRPr sz="1800" dirty="0">
                <a:latin typeface="Aptos" panose="020B0004020202020204" pitchFamily="34" charset="0"/>
              </a:endParaRPr>
            </a:p>
          </p:txBody>
        </p:sp>
        <p:cxnSp>
          <p:nvCxnSpPr>
            <p:cNvPr id="313" name="Google Shape;313;p29"/>
            <p:cNvCxnSpPr/>
            <p:nvPr/>
          </p:nvCxnSpPr>
          <p:spPr>
            <a:xfrm>
              <a:off x="0" y="1922450"/>
              <a:ext cx="11024635" cy="0"/>
            </a:xfrm>
            <a:prstGeom prst="straightConnector1">
              <a:avLst/>
            </a:prstGeom>
            <a:solidFill>
              <a:srgbClr val="C87C66"/>
            </a:solidFill>
            <a:ln w="12700" cap="flat" cmpd="sng">
              <a:solidFill>
                <a:srgbClr val="C87C66"/>
              </a:solidFill>
              <a:prstDash val="solid"/>
              <a:miter lim="800000"/>
              <a:headEnd type="none" w="sm" len="sm"/>
              <a:tailEnd type="none" w="sm" len="sm"/>
            </a:ln>
          </p:spPr>
        </p:cxnSp>
        <p:sp>
          <p:nvSpPr>
            <p:cNvPr id="314" name="Google Shape;314;p29"/>
            <p:cNvSpPr/>
            <p:nvPr/>
          </p:nvSpPr>
          <p:spPr>
            <a:xfrm>
              <a:off x="0" y="1922451"/>
              <a:ext cx="11024635" cy="6408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txBox="1"/>
            <p:nvPr/>
          </p:nvSpPr>
          <p:spPr>
            <a:xfrm>
              <a:off x="-2" y="2057531"/>
              <a:ext cx="11024635" cy="640817"/>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Arial"/>
                <a:buNone/>
              </a:pPr>
              <a:r>
                <a:rPr lang="mk-MK" sz="1800" b="1" i="0" dirty="0">
                  <a:solidFill>
                    <a:srgbClr val="202122"/>
                  </a:solidFill>
                  <a:effectLst/>
                  <a:latin typeface="Aptos" panose="020B0004020202020204" pitchFamily="34" charset="0"/>
                </a:rPr>
                <a:t>Кибермалтретирање</a:t>
              </a:r>
              <a:r>
                <a:rPr lang="mk" sz="1800" b="1" dirty="0">
                  <a:solidFill>
                    <a:schemeClr val="dk1"/>
                  </a:solidFill>
                  <a:latin typeface="Aptos" panose="020B0004020202020204" pitchFamily="34" charset="0"/>
                  <a:sym typeface="Arial"/>
                </a:rPr>
                <a:t>: </a:t>
              </a:r>
              <a:r>
                <a:rPr lang="mk" sz="1800" dirty="0">
                  <a:solidFill>
                    <a:schemeClr val="dk1"/>
                  </a:solidFill>
                  <a:latin typeface="Aptos" panose="020B0004020202020204" pitchFamily="34" charset="0"/>
                  <a:sym typeface="Arial"/>
                </a:rPr>
                <a:t>Потенцијална виртуелна насилност со емоционални и психолошки последици.</a:t>
              </a:r>
              <a:endParaRPr sz="1800" dirty="0">
                <a:latin typeface="Aptos" panose="020B0004020202020204" pitchFamily="34" charset="0"/>
              </a:endParaRPr>
            </a:p>
          </p:txBody>
        </p:sp>
        <p:cxnSp>
          <p:nvCxnSpPr>
            <p:cNvPr id="316" name="Google Shape;316;p29"/>
            <p:cNvCxnSpPr/>
            <p:nvPr/>
          </p:nvCxnSpPr>
          <p:spPr>
            <a:xfrm>
              <a:off x="0" y="2563268"/>
              <a:ext cx="11024635" cy="0"/>
            </a:xfrm>
            <a:prstGeom prst="straightConnector1">
              <a:avLst/>
            </a:prstGeom>
            <a:solidFill>
              <a:srgbClr val="BF8377"/>
            </a:solidFill>
            <a:ln w="12700" cap="flat" cmpd="sng">
              <a:solidFill>
                <a:srgbClr val="BF8377"/>
              </a:solidFill>
              <a:prstDash val="solid"/>
              <a:miter lim="800000"/>
              <a:headEnd type="none" w="sm" len="sm"/>
              <a:tailEnd type="none" w="sm" len="sm"/>
            </a:ln>
          </p:spPr>
        </p:cxnSp>
        <p:sp>
          <p:nvSpPr>
            <p:cNvPr id="317" name="Google Shape;317;p29"/>
            <p:cNvSpPr/>
            <p:nvPr/>
          </p:nvSpPr>
          <p:spPr>
            <a:xfrm>
              <a:off x="0" y="2563268"/>
              <a:ext cx="11024635" cy="6408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txBox="1"/>
            <p:nvPr/>
          </p:nvSpPr>
          <p:spPr>
            <a:xfrm>
              <a:off x="-1" y="2523281"/>
              <a:ext cx="11024635" cy="640817"/>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Arial"/>
                <a:buNone/>
              </a:pPr>
              <a:r>
                <a:rPr lang="mk" sz="1800" b="1" dirty="0">
                  <a:solidFill>
                    <a:schemeClr val="dk1"/>
                  </a:solidFill>
                  <a:latin typeface="Aptos" panose="020B0004020202020204" pitchFamily="34" charset="0"/>
                  <a:sym typeface="Arial"/>
                </a:rPr>
                <a:t>Провлеми со приватноста: </a:t>
              </a:r>
              <a:r>
                <a:rPr lang="mk" sz="1800" dirty="0">
                  <a:solidFill>
                    <a:schemeClr val="dk1"/>
                  </a:solidFill>
                  <a:latin typeface="Aptos" panose="020B0004020202020204" pitchFamily="34" charset="0"/>
                </a:rPr>
                <a:t>Р</a:t>
              </a:r>
              <a:r>
                <a:rPr lang="mk" sz="1800" dirty="0">
                  <a:solidFill>
                    <a:schemeClr val="dk1"/>
                  </a:solidFill>
                  <a:latin typeface="Aptos" panose="020B0004020202020204" pitchFamily="34" charset="0"/>
                  <a:sym typeface="Arial"/>
                </a:rPr>
                <a:t>изик од дигитална безбедност, кражба на</a:t>
              </a:r>
              <a:r>
                <a:rPr lang="mk" sz="1800" dirty="0">
                  <a:solidFill>
                    <a:schemeClr val="dk1"/>
                  </a:solidFill>
                  <a:latin typeface="Aptos" panose="020B0004020202020204" pitchFamily="34" charset="0"/>
                </a:rPr>
                <a:t> идентитет </a:t>
              </a:r>
              <a:r>
                <a:rPr lang="mk-MK" sz="1800" dirty="0">
                  <a:latin typeface="Aptos" panose="020B0004020202020204" pitchFamily="34" charset="0"/>
                </a:rPr>
                <a:t>и/или</a:t>
              </a:r>
              <a:r>
                <a:rPr lang="mk" sz="1800" dirty="0">
                  <a:solidFill>
                    <a:schemeClr val="dk1"/>
                  </a:solidFill>
                  <a:latin typeface="Aptos" panose="020B0004020202020204" pitchFamily="34" charset="0"/>
                  <a:sym typeface="Arial"/>
                </a:rPr>
                <a:t> податоци</a:t>
              </a:r>
              <a:r>
                <a:rPr lang="mk" sz="1900" dirty="0">
                  <a:solidFill>
                    <a:schemeClr val="dk1"/>
                  </a:solidFill>
                  <a:latin typeface="Aptos" panose="020B0004020202020204" pitchFamily="34" charset="0"/>
                  <a:sym typeface="Arial"/>
                </a:rPr>
                <a:t>.</a:t>
              </a:r>
              <a:endParaRPr dirty="0">
                <a:latin typeface="Aptos" panose="020B0004020202020204" pitchFamily="34" charset="0"/>
              </a:endParaRPr>
            </a:p>
          </p:txBody>
        </p:sp>
        <p:cxnSp>
          <p:nvCxnSpPr>
            <p:cNvPr id="319" name="Google Shape;319;p29"/>
            <p:cNvCxnSpPr/>
            <p:nvPr/>
          </p:nvCxnSpPr>
          <p:spPr>
            <a:xfrm>
              <a:off x="0" y="3204084"/>
              <a:ext cx="11024635" cy="0"/>
            </a:xfrm>
            <a:prstGeom prst="straightConnector1">
              <a:avLst/>
            </a:prstGeom>
            <a:solidFill>
              <a:srgbClr val="B58C87"/>
            </a:solidFill>
            <a:ln w="12700" cap="flat" cmpd="sng">
              <a:solidFill>
                <a:srgbClr val="B58C87"/>
              </a:solidFill>
              <a:prstDash val="solid"/>
              <a:miter lim="800000"/>
              <a:headEnd type="none" w="sm" len="sm"/>
              <a:tailEnd type="none" w="sm" len="sm"/>
            </a:ln>
          </p:spPr>
        </p:cxnSp>
        <p:sp>
          <p:nvSpPr>
            <p:cNvPr id="320" name="Google Shape;320;p29"/>
            <p:cNvSpPr/>
            <p:nvPr/>
          </p:nvSpPr>
          <p:spPr>
            <a:xfrm>
              <a:off x="0" y="3204085"/>
              <a:ext cx="11024635" cy="6408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txBox="1"/>
            <p:nvPr/>
          </p:nvSpPr>
          <p:spPr>
            <a:xfrm>
              <a:off x="0" y="3204085"/>
              <a:ext cx="11024635" cy="640817"/>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Arial"/>
                <a:buNone/>
              </a:pPr>
              <a:r>
                <a:rPr lang="mk" sz="1800" b="1" dirty="0">
                  <a:solidFill>
                    <a:schemeClr val="dk1"/>
                  </a:solidFill>
                  <a:latin typeface="Aptos" panose="020B0004020202020204" pitchFamily="34" charset="0"/>
                  <a:sym typeface="Arial"/>
                </a:rPr>
                <a:t>Преоптоварување со информации: </a:t>
              </a:r>
              <a:r>
                <a:rPr lang="mk" sz="1800" dirty="0">
                  <a:solidFill>
                    <a:schemeClr val="dk1"/>
                  </a:solidFill>
                  <a:latin typeface="Aptos" panose="020B0004020202020204" pitchFamily="34" charset="0"/>
                  <a:sym typeface="Arial"/>
                </a:rPr>
                <a:t>Можност за </a:t>
              </a:r>
              <a:r>
                <a:rPr lang="mk" sz="1800" dirty="0">
                  <a:solidFill>
                    <a:schemeClr val="dk1"/>
                  </a:solidFill>
                  <a:latin typeface="Aptos" panose="020B0004020202020204" pitchFamily="34" charset="0"/>
                </a:rPr>
                <a:t>обилност</a:t>
              </a:r>
              <a:r>
                <a:rPr lang="mk" sz="1800" dirty="0">
                  <a:solidFill>
                    <a:schemeClr val="dk1"/>
                  </a:solidFill>
                  <a:latin typeface="Aptos" panose="020B0004020202020204" pitchFamily="34" charset="0"/>
                  <a:sym typeface="Arial"/>
                </a:rPr>
                <a:t> на податоци </a:t>
              </a:r>
              <a:r>
                <a:rPr lang="ru-RU" sz="1800" dirty="0">
                  <a:latin typeface="Aptos" panose="020B0004020202020204" pitchFamily="34" charset="0"/>
                </a:rPr>
                <a:t>што води до преоптоварување со потребни информации.</a:t>
              </a:r>
              <a:endParaRPr sz="1800" dirty="0">
                <a:latin typeface="Aptos" panose="020B0004020202020204" pitchFamily="34" charset="0"/>
              </a:endParaRPr>
            </a:p>
          </p:txBody>
        </p:sp>
        <p:cxnSp>
          <p:nvCxnSpPr>
            <p:cNvPr id="322" name="Google Shape;322;p29"/>
            <p:cNvCxnSpPr/>
            <p:nvPr/>
          </p:nvCxnSpPr>
          <p:spPr>
            <a:xfrm>
              <a:off x="0" y="3844901"/>
              <a:ext cx="11024635" cy="0"/>
            </a:xfrm>
            <a:prstGeom prst="straightConnector1">
              <a:avLst/>
            </a:prstGeom>
            <a:solidFill>
              <a:srgbClr val="AC9696"/>
            </a:solidFill>
            <a:ln w="12700" cap="flat" cmpd="sng">
              <a:solidFill>
                <a:srgbClr val="AC9696"/>
              </a:solidFill>
              <a:prstDash val="solid"/>
              <a:miter lim="800000"/>
              <a:headEnd type="none" w="sm" len="sm"/>
              <a:tailEnd type="none" w="sm" len="sm"/>
            </a:ln>
          </p:spPr>
        </p:cxnSp>
        <p:sp>
          <p:nvSpPr>
            <p:cNvPr id="323" name="Google Shape;323;p29"/>
            <p:cNvSpPr/>
            <p:nvPr/>
          </p:nvSpPr>
          <p:spPr>
            <a:xfrm>
              <a:off x="0" y="3844902"/>
              <a:ext cx="11024635" cy="6408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txBox="1"/>
            <p:nvPr/>
          </p:nvSpPr>
          <p:spPr>
            <a:xfrm>
              <a:off x="0" y="3844902"/>
              <a:ext cx="11024635" cy="640817"/>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Arial"/>
                <a:buNone/>
              </a:pPr>
              <a:r>
                <a:rPr lang="ru-RU" sz="1600" b="1" dirty="0">
                  <a:solidFill>
                    <a:schemeClr val="dk1"/>
                  </a:solidFill>
                  <a:latin typeface="Aptos" panose="020B0004020202020204" pitchFamily="34" charset="0"/>
                  <a:sym typeface="Arial"/>
                </a:rPr>
                <a:t>Страв од пропуштање на интересни работи</a:t>
              </a:r>
              <a:r>
                <a:rPr lang="mk" sz="1600" b="1" dirty="0">
                  <a:solidFill>
                    <a:schemeClr val="dk1"/>
                  </a:solidFill>
                  <a:latin typeface="Aptos" panose="020B0004020202020204" pitchFamily="34" charset="0"/>
                  <a:sym typeface="Arial"/>
                </a:rPr>
                <a:t>(FOMO):</a:t>
              </a:r>
              <a:r>
                <a:rPr lang="ru-RU" sz="1600" dirty="0">
                  <a:latin typeface="Aptos" panose="020B0004020202020204" pitchFamily="34" charset="0"/>
                </a:rPr>
                <a:t>Поголема наклонетост и зависност од следење на другите, што води до неадекватност.</a:t>
              </a:r>
              <a:endParaRPr sz="1600" dirty="0">
                <a:latin typeface="Aptos" panose="020B0004020202020204" pitchFamily="34" charset="0"/>
              </a:endParaRPr>
            </a:p>
          </p:txBody>
        </p:sp>
        <p:cxnSp>
          <p:nvCxnSpPr>
            <p:cNvPr id="325" name="Google Shape;325;p29"/>
            <p:cNvCxnSpPr/>
            <p:nvPr/>
          </p:nvCxnSpPr>
          <p:spPr>
            <a:xfrm>
              <a:off x="0" y="4485719"/>
              <a:ext cx="11024635"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326" name="Google Shape;326;p29"/>
            <p:cNvSpPr/>
            <p:nvPr/>
          </p:nvSpPr>
          <p:spPr>
            <a:xfrm>
              <a:off x="0" y="4485719"/>
              <a:ext cx="11024635" cy="6408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txBox="1"/>
            <p:nvPr/>
          </p:nvSpPr>
          <p:spPr>
            <a:xfrm>
              <a:off x="0" y="4485719"/>
              <a:ext cx="11024635" cy="640817"/>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Arial"/>
                <a:buNone/>
              </a:pPr>
              <a:r>
                <a:rPr lang="mk" sz="1600" b="1" dirty="0">
                  <a:solidFill>
                    <a:schemeClr val="dk1"/>
                  </a:solidFill>
                  <a:latin typeface="Arial"/>
                  <a:ea typeface="Arial"/>
                  <a:cs typeface="Arial"/>
                  <a:sym typeface="Arial"/>
                </a:rPr>
                <a:t>Намалена офлајн интеракција: </a:t>
              </a:r>
              <a:r>
                <a:rPr lang="mk-MK" sz="1600" dirty="0">
                  <a:solidFill>
                    <a:schemeClr val="dk1"/>
                  </a:solidFill>
                  <a:latin typeface="Arial"/>
                  <a:ea typeface="Arial"/>
                  <a:cs typeface="Arial"/>
                  <a:sym typeface="Arial"/>
                </a:rPr>
                <a:t>Н</a:t>
              </a:r>
              <a:r>
                <a:rPr lang="mk" sz="1600" dirty="0">
                  <a:solidFill>
                    <a:schemeClr val="dk1"/>
                  </a:solidFill>
                  <a:latin typeface="Arial"/>
                  <a:ea typeface="Arial"/>
                  <a:cs typeface="Arial"/>
                  <a:sym typeface="Arial"/>
                </a:rPr>
                <a:t>амалени лице-в-лице врски , кои доведуваат до изолација и осаменост.</a:t>
              </a:r>
              <a:endParaRPr sz="1600" dirty="0"/>
            </a:p>
          </p:txBody>
        </p:sp>
      </p:grpSp>
      <p:sp>
        <p:nvSpPr>
          <p:cNvPr id="328" name="Google Shape;328;p29"/>
          <p:cNvSpPr txBox="1">
            <a:spLocks noGrp="1"/>
          </p:cNvSpPr>
          <p:nvPr>
            <p:ph type="title"/>
          </p:nvPr>
        </p:nvSpPr>
        <p:spPr>
          <a:xfrm>
            <a:off x="691115" y="365126"/>
            <a:ext cx="11238947" cy="10583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3800"/>
              <a:buFont typeface="Arial"/>
              <a:buNone/>
            </a:pPr>
            <a:r>
              <a:rPr lang="mk" sz="3800" dirty="0">
                <a:latin typeface="Aptos" panose="020B0004020202020204" pitchFamily="34" charset="0"/>
                <a:ea typeface="Arial"/>
                <a:cs typeface="Arial"/>
                <a:sym typeface="Arial"/>
              </a:rPr>
              <a:t>Социјални медиуми</a:t>
            </a:r>
            <a:endParaRPr dirty="0">
              <a:latin typeface="Aptos" panose="020B00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30"/>
          <p:cNvGrpSpPr/>
          <p:nvPr/>
        </p:nvGrpSpPr>
        <p:grpSpPr>
          <a:xfrm>
            <a:off x="691114" y="890441"/>
            <a:ext cx="10662685" cy="5077118"/>
            <a:chOff x="0" y="4615"/>
            <a:chExt cx="10662685" cy="5077118"/>
          </a:xfrm>
        </p:grpSpPr>
        <p:sp>
          <p:nvSpPr>
            <p:cNvPr id="334" name="Google Shape;334;p30"/>
            <p:cNvSpPr/>
            <p:nvPr/>
          </p:nvSpPr>
          <p:spPr>
            <a:xfrm>
              <a:off x="0" y="4615"/>
              <a:ext cx="10662685" cy="1455489"/>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440285" y="332100"/>
              <a:ext cx="801301" cy="80051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1681872" y="4615"/>
              <a:ext cx="8914917" cy="14569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txBox="1"/>
            <p:nvPr/>
          </p:nvSpPr>
          <p:spPr>
            <a:xfrm>
              <a:off x="1681872" y="4615"/>
              <a:ext cx="8914917" cy="1456912"/>
            </a:xfrm>
            <a:prstGeom prst="rect">
              <a:avLst/>
            </a:prstGeom>
            <a:noFill/>
            <a:ln>
              <a:noFill/>
            </a:ln>
          </p:spPr>
          <p:txBody>
            <a:bodyPr spcFirstLastPara="1" wrap="square" lIns="154175" tIns="154175" rIns="154175" bIns="15417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ru-RU" dirty="0">
                  <a:latin typeface="Aptos" panose="020B0004020202020204" pitchFamily="34" charset="0"/>
                </a:rPr>
                <a:t>Влијанието на интернетот и социјалните мрежи врз човечкиот живот најчесто се смета на основа на негативни претпоставки. Сепак, возрасните кои можат да ги користат овие технологии правилно и ефективно можат да добијат многу можности, вклучувајќи личен развој и континуирано учење, и можат да ги искористат можностите за подобрување на нивниот живот. Намерската употреба на социјалните мрежи придонесува за дигиталната добросостојба. Подолу се некои од нејзините придобивки:</a:t>
              </a:r>
              <a:endParaRPr dirty="0">
                <a:solidFill>
                  <a:schemeClr val="dk1"/>
                </a:solidFill>
                <a:latin typeface="Aptos" panose="020B0004020202020204" pitchFamily="34" charset="0"/>
                <a:sym typeface="Arial"/>
              </a:endParaRPr>
            </a:p>
          </p:txBody>
        </p:sp>
        <p:sp>
          <p:nvSpPr>
            <p:cNvPr id="338" name="Google Shape;338;p30"/>
            <p:cNvSpPr/>
            <p:nvPr/>
          </p:nvSpPr>
          <p:spPr>
            <a:xfrm>
              <a:off x="0" y="1814718"/>
              <a:ext cx="10662685" cy="1455489"/>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440285" y="2142204"/>
              <a:ext cx="801301" cy="800519"/>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1681872" y="1814718"/>
              <a:ext cx="8914917" cy="14569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txBox="1"/>
            <p:nvPr/>
          </p:nvSpPr>
          <p:spPr>
            <a:xfrm>
              <a:off x="1681872" y="1814718"/>
              <a:ext cx="8914917" cy="1456912"/>
            </a:xfrm>
            <a:prstGeom prst="rect">
              <a:avLst/>
            </a:prstGeom>
            <a:noFill/>
            <a:ln>
              <a:noFill/>
            </a:ln>
          </p:spPr>
          <p:txBody>
            <a:bodyPr spcFirstLastPara="1" wrap="square" lIns="154175" tIns="154175" rIns="154175" bIns="15417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ru-RU" sz="1600" b="1" dirty="0">
                  <a:latin typeface="Aptos" panose="020B0004020202020204" pitchFamily="34" charset="0"/>
                </a:rPr>
                <a:t>Зголемена социјална поврзаност:</a:t>
              </a:r>
              <a:r>
                <a:rPr lang="ru-RU" sz="1600" dirty="0">
                  <a:latin typeface="Aptos" panose="020B0004020202020204" pitchFamily="34" charset="0"/>
                </a:rPr>
                <a:t> Социјалните мрежи ги зајакнуваат врските со пријателите, семејствата и заедниците без оглед на географските бариери.“</a:t>
              </a:r>
              <a:endParaRPr sz="1600" dirty="0">
                <a:solidFill>
                  <a:schemeClr val="dk1"/>
                </a:solidFill>
                <a:latin typeface="Aptos" panose="020B0004020202020204" pitchFamily="34" charset="0"/>
                <a:sym typeface="Arial"/>
              </a:endParaRPr>
            </a:p>
          </p:txBody>
        </p:sp>
        <p:sp>
          <p:nvSpPr>
            <p:cNvPr id="342" name="Google Shape;342;p30"/>
            <p:cNvSpPr/>
            <p:nvPr/>
          </p:nvSpPr>
          <p:spPr>
            <a:xfrm>
              <a:off x="0" y="3624821"/>
              <a:ext cx="10662685" cy="1455489"/>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440285" y="3952307"/>
              <a:ext cx="801301" cy="800519"/>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1681872" y="3624821"/>
              <a:ext cx="8914917" cy="14569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txBox="1"/>
            <p:nvPr/>
          </p:nvSpPr>
          <p:spPr>
            <a:xfrm>
              <a:off x="1681872" y="3624821"/>
              <a:ext cx="8914917" cy="1456912"/>
            </a:xfrm>
            <a:prstGeom prst="rect">
              <a:avLst/>
            </a:prstGeom>
            <a:noFill/>
            <a:ln>
              <a:noFill/>
            </a:ln>
          </p:spPr>
          <p:txBody>
            <a:bodyPr spcFirstLastPara="1" wrap="square" lIns="154175" tIns="154175" rIns="154175" bIns="15417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mk" sz="1600" b="1" i="0" dirty="0">
                  <a:solidFill>
                    <a:schemeClr val="dk1"/>
                  </a:solidFill>
                  <a:latin typeface="Arial"/>
                  <a:ea typeface="Arial"/>
                  <a:cs typeface="Arial"/>
                  <a:sym typeface="Arial"/>
                </a:rPr>
                <a:t>Поддршка за ментално здравје: </a:t>
              </a:r>
              <a:r>
                <a:rPr lang="mk" sz="1600" i="0" dirty="0">
                  <a:solidFill>
                    <a:schemeClr val="dk1"/>
                  </a:solidFill>
                  <a:latin typeface="Arial"/>
                  <a:ea typeface="Arial"/>
                  <a:cs typeface="Arial"/>
                  <a:sym typeface="Arial"/>
                </a:rPr>
                <a:t>Социјалните медиуми ја подигнуваат свеста и обезбедуваат непосреден пристап до ресурсите за ментално здравје, вклучувајќи ги и опциите за терапија, особено во оддалечените области. Исто така, може да се користи како алатка за проверка, лекување и спречување на некои </a:t>
              </a:r>
              <a:r>
                <a:rPr lang="mk" sz="1600" dirty="0">
                  <a:solidFill>
                    <a:schemeClr val="dk1"/>
                  </a:solidFill>
                  <a:latin typeface="Arial"/>
                  <a:ea typeface="Arial"/>
                  <a:cs typeface="Arial"/>
                  <a:sym typeface="Arial"/>
                </a:rPr>
                <a:t>нарушувања на менталното здравје со помош на некои техники за машинско учење.</a:t>
              </a:r>
              <a:br>
                <a:rPr lang="mk" sz="1600" i="0" dirty="0">
                  <a:solidFill>
                    <a:schemeClr val="dk1"/>
                  </a:solidFill>
                  <a:latin typeface="Arial"/>
                  <a:ea typeface="Arial"/>
                  <a:cs typeface="Arial"/>
                  <a:sym typeface="Arial"/>
                </a:rPr>
              </a:br>
              <a:endParaRPr sz="1600" dirty="0">
                <a:solidFill>
                  <a:schemeClr val="dk1"/>
                </a:solidFill>
                <a:latin typeface="Arial"/>
                <a:ea typeface="Arial"/>
                <a:cs typeface="Arial"/>
                <a:sym typeface="Arial"/>
              </a:endParaRPr>
            </a:p>
          </p:txBody>
        </p:sp>
      </p:grpSp>
      <p:sp>
        <p:nvSpPr>
          <p:cNvPr id="346" name="Google Shape;346;p30"/>
          <p:cNvSpPr txBox="1"/>
          <p:nvPr/>
        </p:nvSpPr>
        <p:spPr>
          <a:xfrm>
            <a:off x="738184" y="6215875"/>
            <a:ext cx="10515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 sz="1200" u="sng">
                <a:solidFill>
                  <a:schemeClr val="hlink"/>
                </a:solidFill>
                <a:latin typeface="Arial"/>
                <a:ea typeface="Arial"/>
                <a:cs typeface="Arial"/>
                <a:sym typeface="Arial"/>
                <a:hlinkClick r:id="rId6"/>
              </a:rPr>
              <a:t>4. Гупта, Ц., Јогданд, С., и Кумар, М., (2022). Преглед на влијанието на социјалните медиуми врз менталното здравје на адолесцентите и младите луѓе. </a:t>
            </a:r>
            <a:r>
              <a:rPr lang="mk" sz="1200" i="1" u="sng">
                <a:solidFill>
                  <a:schemeClr val="hlink"/>
                </a:solidFill>
                <a:latin typeface="Arial"/>
                <a:ea typeface="Arial"/>
                <a:cs typeface="Arial"/>
                <a:sym typeface="Arial"/>
                <a:hlinkClick r:id="rId6"/>
              </a:rPr>
              <a:t>Cureus, 14 </a:t>
            </a:r>
            <a:r>
              <a:rPr lang="mk" sz="1200" u="sng">
                <a:solidFill>
                  <a:schemeClr val="hlink"/>
                </a:solidFill>
                <a:latin typeface="Arial"/>
                <a:ea typeface="Arial"/>
                <a:cs typeface="Arial"/>
                <a:sym typeface="Arial"/>
                <a:hlinkClick r:id="rId6"/>
              </a:rPr>
              <a:t>(10), e30143.</a:t>
            </a:r>
            <a:endParaRPr/>
          </a:p>
        </p:txBody>
      </p:sp>
      <p:sp>
        <p:nvSpPr>
          <p:cNvPr id="347" name="Google Shape;347;p30"/>
          <p:cNvSpPr txBox="1">
            <a:spLocks noGrp="1"/>
          </p:cNvSpPr>
          <p:nvPr>
            <p:ph type="title"/>
          </p:nvPr>
        </p:nvSpPr>
        <p:spPr>
          <a:xfrm>
            <a:off x="691129" y="176525"/>
            <a:ext cx="6267900" cy="70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3800"/>
              <a:buFont typeface="Arial"/>
              <a:buNone/>
            </a:pPr>
            <a:r>
              <a:rPr lang="mk" sz="3800">
                <a:latin typeface="Arial"/>
                <a:ea typeface="Arial"/>
                <a:cs typeface="Arial"/>
                <a:sym typeface="Arial"/>
              </a:rPr>
              <a:t>Социјални медиуми</a:t>
            </a:r>
            <a:endParaRPr sz="3800">
              <a:solidFill>
                <a:srgbClr val="FFAA5A"/>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Google Shape;352;p31"/>
          <p:cNvSpPr/>
          <p:nvPr/>
        </p:nvSpPr>
        <p:spPr>
          <a:xfrm>
            <a:off x="-83127" y="8313"/>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31"/>
          <p:cNvSpPr txBox="1">
            <a:spLocks noGrp="1"/>
          </p:cNvSpPr>
          <p:nvPr>
            <p:ph type="title"/>
          </p:nvPr>
        </p:nvSpPr>
        <p:spPr>
          <a:xfrm>
            <a:off x="128210" y="1019548"/>
            <a:ext cx="3002700" cy="55830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AA5A"/>
              </a:buClr>
              <a:buSzPts val="5400"/>
              <a:buFont typeface="Arial"/>
              <a:buNone/>
            </a:pPr>
            <a:r>
              <a:rPr lang="mk" sz="4000" dirty="0">
                <a:solidFill>
                  <a:srgbClr val="FFAA5A"/>
                </a:solidFill>
                <a:latin typeface="Aptos" panose="020B0004020202020204" pitchFamily="34" charset="0"/>
                <a:ea typeface="Arial"/>
                <a:cs typeface="Arial"/>
                <a:sym typeface="Arial"/>
              </a:rPr>
              <a:t>Социјални медиуми</a:t>
            </a:r>
            <a:endParaRPr sz="3400" dirty="0">
              <a:latin typeface="Aptos" panose="020B0004020202020204" pitchFamily="34" charset="0"/>
            </a:endParaRPr>
          </a:p>
        </p:txBody>
      </p:sp>
      <p:cxnSp>
        <p:nvCxnSpPr>
          <p:cNvPr id="354" name="Google Shape;354;p31"/>
          <p:cNvCxnSpPr/>
          <p:nvPr/>
        </p:nvCxnSpPr>
        <p:spPr>
          <a:xfrm>
            <a:off x="4728053" y="1132114"/>
            <a:ext cx="0" cy="5717573"/>
          </a:xfrm>
          <a:prstGeom prst="straightConnector1">
            <a:avLst/>
          </a:prstGeom>
          <a:noFill/>
          <a:ln w="25400" cap="sq" cmpd="sng">
            <a:solidFill>
              <a:schemeClr val="accent1"/>
            </a:solidFill>
            <a:prstDash val="solid"/>
            <a:bevel/>
            <a:headEnd type="none" w="sm" len="sm"/>
            <a:tailEnd type="none" w="sm" len="sm"/>
          </a:ln>
        </p:spPr>
      </p:cxnSp>
      <p:grpSp>
        <p:nvGrpSpPr>
          <p:cNvPr id="355" name="Google Shape;355;p31"/>
          <p:cNvGrpSpPr/>
          <p:nvPr/>
        </p:nvGrpSpPr>
        <p:grpSpPr>
          <a:xfrm>
            <a:off x="3575842" y="634326"/>
            <a:ext cx="8136759" cy="5587538"/>
            <a:chOff x="0" y="0"/>
            <a:chExt cx="8136759" cy="5587538"/>
          </a:xfrm>
        </p:grpSpPr>
        <p:sp>
          <p:nvSpPr>
            <p:cNvPr id="356" name="Google Shape;356;p31"/>
            <p:cNvSpPr/>
            <p:nvPr/>
          </p:nvSpPr>
          <p:spPr>
            <a:xfrm>
              <a:off x="0" y="0"/>
              <a:ext cx="8136759" cy="770445"/>
            </a:xfrm>
            <a:prstGeom prst="roundRect">
              <a:avLst>
                <a:gd name="adj" fmla="val 10000"/>
              </a:avLst>
            </a:prstGeom>
            <a:solidFill>
              <a:srgbClr val="92B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233059" y="175158"/>
              <a:ext cx="423745" cy="423745"/>
            </a:xfrm>
            <a:prstGeom prst="rect">
              <a:avLst/>
            </a:prstGeom>
            <a:blipFill rotWithShape="1">
              <a:blip r:embed="rId3">
                <a:alphaModFix/>
              </a:blip>
              <a:stretch>
                <a:fillRect/>
              </a:stretch>
            </a:blip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889864" y="1808"/>
              <a:ext cx="7246894" cy="7704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txBox="1"/>
            <p:nvPr/>
          </p:nvSpPr>
          <p:spPr>
            <a:xfrm>
              <a:off x="889864" y="1808"/>
              <a:ext cx="7246894" cy="770445"/>
            </a:xfrm>
            <a:prstGeom prst="rect">
              <a:avLst/>
            </a:prstGeom>
            <a:noFill/>
            <a:ln>
              <a:noFill/>
            </a:ln>
          </p:spPr>
          <p:txBody>
            <a:bodyPr spcFirstLastPara="1" wrap="square" lIns="81525" tIns="81525" rIns="81525" bIns="81525"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mk" sz="2400" b="1" i="0">
                  <a:solidFill>
                    <a:schemeClr val="dk1"/>
                  </a:solidFill>
                  <a:latin typeface="Arial"/>
                  <a:ea typeface="Arial"/>
                  <a:cs typeface="Arial"/>
                  <a:sym typeface="Arial"/>
                </a:rPr>
                <a:t>Други придобивки</a:t>
              </a:r>
              <a:endParaRPr sz="2400">
                <a:solidFill>
                  <a:schemeClr val="dk1"/>
                </a:solidFill>
                <a:latin typeface="Arial"/>
                <a:ea typeface="Arial"/>
                <a:cs typeface="Arial"/>
                <a:sym typeface="Arial"/>
              </a:endParaRPr>
            </a:p>
          </p:txBody>
        </p:sp>
        <p:sp>
          <p:nvSpPr>
            <p:cNvPr id="360" name="Google Shape;360;p31"/>
            <p:cNvSpPr/>
            <p:nvPr/>
          </p:nvSpPr>
          <p:spPr>
            <a:xfrm>
              <a:off x="0" y="964865"/>
              <a:ext cx="8136759" cy="770445"/>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233059" y="1138215"/>
              <a:ext cx="423745" cy="423745"/>
            </a:xfrm>
            <a:prstGeom prst="rect">
              <a:avLst/>
            </a:prstGeom>
            <a:blipFill rotWithShape="1">
              <a:blip r:embed="rId4">
                <a:alphaModFix/>
              </a:blip>
              <a:stretch>
                <a:fillRect/>
              </a:stretch>
            </a:blip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889864" y="964865"/>
              <a:ext cx="7246894" cy="7704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txBox="1"/>
            <p:nvPr/>
          </p:nvSpPr>
          <p:spPr>
            <a:xfrm>
              <a:off x="889864" y="964865"/>
              <a:ext cx="7246894" cy="770445"/>
            </a:xfrm>
            <a:prstGeom prst="rect">
              <a:avLst/>
            </a:prstGeom>
            <a:noFill/>
            <a:ln>
              <a:noFill/>
            </a:ln>
          </p:spPr>
          <p:txBody>
            <a:bodyPr spcFirstLastPara="1" wrap="square" lIns="81525" tIns="81525" rIns="81525" bIns="815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mk" sz="1600" b="1" i="0" dirty="0">
                  <a:solidFill>
                    <a:schemeClr val="dk1"/>
                  </a:solidFill>
                  <a:latin typeface="Arial"/>
                  <a:ea typeface="Arial"/>
                  <a:cs typeface="Arial"/>
                  <a:sym typeface="Arial"/>
                </a:rPr>
                <a:t>Образование: </a:t>
              </a:r>
              <a:r>
                <a:rPr lang="mk" sz="1600" i="0" dirty="0">
                  <a:solidFill>
                    <a:schemeClr val="dk1"/>
                  </a:solidFill>
                  <a:latin typeface="Arial"/>
                  <a:ea typeface="Arial"/>
                  <a:cs typeface="Arial"/>
                  <a:sym typeface="Arial"/>
                </a:rPr>
                <a:t>Може да се користи за образовни цели преку ресурси, алатки и дискусии на многу теми, што е дополнително на традиционалното учење.</a:t>
              </a:r>
              <a:endParaRPr sz="1600" dirty="0">
                <a:solidFill>
                  <a:schemeClr val="dk1"/>
                </a:solidFill>
                <a:latin typeface="Arial"/>
                <a:ea typeface="Arial"/>
                <a:cs typeface="Arial"/>
                <a:sym typeface="Arial"/>
              </a:endParaRPr>
            </a:p>
          </p:txBody>
        </p:sp>
        <p:sp>
          <p:nvSpPr>
            <p:cNvPr id="364" name="Google Shape;364;p31"/>
            <p:cNvSpPr/>
            <p:nvPr/>
          </p:nvSpPr>
          <p:spPr>
            <a:xfrm>
              <a:off x="0" y="1927922"/>
              <a:ext cx="8136759" cy="770445"/>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233059" y="2101272"/>
              <a:ext cx="423745" cy="423745"/>
            </a:xfrm>
            <a:prstGeom prst="rect">
              <a:avLst/>
            </a:prstGeom>
            <a:blipFill rotWithShape="1">
              <a:blip r:embed="rId5">
                <a:alphaModFix/>
              </a:blip>
              <a:stretch>
                <a:fillRect/>
              </a:stretch>
            </a:blip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889864" y="1927922"/>
              <a:ext cx="7246894" cy="7704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txBox="1"/>
            <p:nvPr/>
          </p:nvSpPr>
          <p:spPr>
            <a:xfrm>
              <a:off x="889864" y="1927922"/>
              <a:ext cx="7246894" cy="770445"/>
            </a:xfrm>
            <a:prstGeom prst="rect">
              <a:avLst/>
            </a:prstGeom>
            <a:noFill/>
            <a:ln>
              <a:noFill/>
            </a:ln>
          </p:spPr>
          <p:txBody>
            <a:bodyPr spcFirstLastPara="1" wrap="square" lIns="81525" tIns="81525" rIns="81525" bIns="815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mk" sz="1600" b="1" i="0" dirty="0">
                  <a:solidFill>
                    <a:schemeClr val="dk1"/>
                  </a:solidFill>
                  <a:latin typeface="Arial"/>
                  <a:ea typeface="Arial"/>
                  <a:cs typeface="Arial"/>
                  <a:sym typeface="Arial"/>
                </a:rPr>
                <a:t>Самоизразување: </a:t>
              </a:r>
              <a:r>
                <a:rPr lang="mk" sz="1600" dirty="0">
                  <a:solidFill>
                    <a:schemeClr val="dk1"/>
                  </a:solidFill>
                </a:rPr>
                <a:t>Н</a:t>
              </a:r>
              <a:r>
                <a:rPr lang="mk" sz="1600" i="0" dirty="0">
                  <a:solidFill>
                    <a:schemeClr val="dk1"/>
                  </a:solidFill>
                  <a:latin typeface="Arial"/>
                  <a:ea typeface="Arial"/>
                  <a:cs typeface="Arial"/>
                  <a:sym typeface="Arial"/>
                </a:rPr>
                <a:t>уди алатки за фотографирање, видео и пишување, овозможувајќи им на корисниците да ги изразат своите чувства и перспективи.</a:t>
              </a:r>
              <a:endParaRPr sz="1600" dirty="0">
                <a:solidFill>
                  <a:schemeClr val="dk1"/>
                </a:solidFill>
                <a:latin typeface="Arial"/>
                <a:ea typeface="Arial"/>
                <a:cs typeface="Arial"/>
                <a:sym typeface="Arial"/>
              </a:endParaRPr>
            </a:p>
          </p:txBody>
        </p:sp>
        <p:sp>
          <p:nvSpPr>
            <p:cNvPr id="368" name="Google Shape;368;p31"/>
            <p:cNvSpPr/>
            <p:nvPr/>
          </p:nvSpPr>
          <p:spPr>
            <a:xfrm>
              <a:off x="0" y="2890979"/>
              <a:ext cx="8136759" cy="770445"/>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233059" y="3064329"/>
              <a:ext cx="423745" cy="423745"/>
            </a:xfrm>
            <a:prstGeom prst="rect">
              <a:avLst/>
            </a:prstGeom>
            <a:blipFill rotWithShape="1">
              <a:blip r:embed="rId6">
                <a:alphaModFix/>
              </a:blip>
              <a:stretch>
                <a:fillRect/>
              </a:stretch>
            </a:blip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889864" y="2890979"/>
              <a:ext cx="7246894" cy="7704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txBox="1"/>
            <p:nvPr/>
          </p:nvSpPr>
          <p:spPr>
            <a:xfrm>
              <a:off x="889864" y="2890979"/>
              <a:ext cx="7246894" cy="770445"/>
            </a:xfrm>
            <a:prstGeom prst="rect">
              <a:avLst/>
            </a:prstGeom>
            <a:noFill/>
            <a:ln>
              <a:noFill/>
            </a:ln>
          </p:spPr>
          <p:txBody>
            <a:bodyPr spcFirstLastPara="1" wrap="square" lIns="81525" tIns="81525" rIns="81525" bIns="815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mk" sz="1600" b="1" i="0" dirty="0">
                  <a:solidFill>
                    <a:schemeClr val="dk1"/>
                  </a:solidFill>
                  <a:latin typeface="Arial"/>
                  <a:ea typeface="Arial"/>
                  <a:cs typeface="Arial"/>
                  <a:sym typeface="Arial"/>
                </a:rPr>
                <a:t>Развој на мрежа: </a:t>
              </a:r>
              <a:r>
                <a:rPr lang="mk" sz="1600" i="0" dirty="0">
                  <a:solidFill>
                    <a:schemeClr val="dk1"/>
                  </a:solidFill>
                  <a:latin typeface="Arial"/>
                  <a:ea typeface="Arial"/>
                  <a:cs typeface="Arial"/>
                  <a:sym typeface="Arial"/>
                </a:rPr>
                <a:t>Помага на поединците да воспостават професионални контакти и да постигнат можности за работа.</a:t>
              </a:r>
              <a:endParaRPr sz="1600" dirty="0">
                <a:solidFill>
                  <a:schemeClr val="dk1"/>
                </a:solidFill>
                <a:latin typeface="Arial"/>
                <a:ea typeface="Arial"/>
                <a:cs typeface="Arial"/>
                <a:sym typeface="Arial"/>
              </a:endParaRPr>
            </a:p>
          </p:txBody>
        </p:sp>
        <p:sp>
          <p:nvSpPr>
            <p:cNvPr id="372" name="Google Shape;372;p31"/>
            <p:cNvSpPr/>
            <p:nvPr/>
          </p:nvSpPr>
          <p:spPr>
            <a:xfrm>
              <a:off x="0" y="3854036"/>
              <a:ext cx="8136759" cy="770445"/>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233059" y="4027386"/>
              <a:ext cx="423745" cy="423745"/>
            </a:xfrm>
            <a:prstGeom prst="rect">
              <a:avLst/>
            </a:prstGeom>
            <a:blipFill rotWithShape="1">
              <a:blip r:embed="rId7">
                <a:alphaModFix/>
              </a:blip>
              <a:stretch>
                <a:fillRect/>
              </a:stretch>
            </a:blip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889864" y="3854036"/>
              <a:ext cx="7246894" cy="7704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txBox="1"/>
            <p:nvPr/>
          </p:nvSpPr>
          <p:spPr>
            <a:xfrm>
              <a:off x="889864" y="3854036"/>
              <a:ext cx="7246894" cy="770445"/>
            </a:xfrm>
            <a:prstGeom prst="rect">
              <a:avLst/>
            </a:prstGeom>
            <a:noFill/>
            <a:ln>
              <a:noFill/>
            </a:ln>
          </p:spPr>
          <p:txBody>
            <a:bodyPr spcFirstLastPara="1" wrap="square" lIns="81525" tIns="81525" rIns="81525" bIns="815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mk" sz="1600" b="1">
                  <a:solidFill>
                    <a:schemeClr val="dk1"/>
                  </a:solidFill>
                  <a:latin typeface="Arial"/>
                  <a:ea typeface="Arial"/>
                  <a:cs typeface="Arial"/>
                  <a:sym typeface="Arial"/>
                </a:rPr>
                <a:t>Дисеминација: </a:t>
              </a:r>
              <a:r>
                <a:rPr lang="mk" sz="1600">
                  <a:solidFill>
                    <a:schemeClr val="dk1"/>
                  </a:solidFill>
                  <a:latin typeface="Arial"/>
                  <a:ea typeface="Arial"/>
                  <a:cs typeface="Arial"/>
                  <a:sym typeface="Arial"/>
                </a:rPr>
                <a:t>Помага во споделувањето вести и информации и им овозможува на луѓето да останат информирани и ажурирани.</a:t>
              </a:r>
              <a:endParaRPr/>
            </a:p>
          </p:txBody>
        </p:sp>
        <p:sp>
          <p:nvSpPr>
            <p:cNvPr id="376" name="Google Shape;376;p31"/>
            <p:cNvSpPr/>
            <p:nvPr/>
          </p:nvSpPr>
          <p:spPr>
            <a:xfrm>
              <a:off x="0" y="4817093"/>
              <a:ext cx="8136759" cy="770445"/>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233059" y="4990443"/>
              <a:ext cx="423745" cy="423745"/>
            </a:xfrm>
            <a:prstGeom prst="rect">
              <a:avLst/>
            </a:prstGeom>
            <a:blipFill rotWithShape="1">
              <a:blip r:embed="rId8">
                <a:alphaModFix/>
              </a:blip>
              <a:stretch>
                <a:fillRect/>
              </a:stretch>
            </a:blip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889864" y="4817093"/>
              <a:ext cx="7246894" cy="7704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txBox="1"/>
            <p:nvPr/>
          </p:nvSpPr>
          <p:spPr>
            <a:xfrm>
              <a:off x="889864" y="4817093"/>
              <a:ext cx="7246894" cy="770445"/>
            </a:xfrm>
            <a:prstGeom prst="rect">
              <a:avLst/>
            </a:prstGeom>
            <a:noFill/>
            <a:ln>
              <a:noFill/>
            </a:ln>
          </p:spPr>
          <p:txBody>
            <a:bodyPr spcFirstLastPara="1" wrap="square" lIns="81525" tIns="81525" rIns="81525" bIns="815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mk" sz="1600" b="1" i="0" dirty="0">
                  <a:solidFill>
                    <a:schemeClr val="dk1"/>
                  </a:solidFill>
                  <a:latin typeface="Arial"/>
                  <a:ea typeface="Arial"/>
                  <a:cs typeface="Arial"/>
                  <a:sym typeface="Arial"/>
                </a:rPr>
                <a:t>Создавање свест: </a:t>
              </a:r>
              <a:r>
                <a:rPr lang="mk-MK" sz="1600" i="0" dirty="0">
                  <a:solidFill>
                    <a:schemeClr val="dk1"/>
                  </a:solidFill>
                  <a:latin typeface="Arial"/>
                  <a:ea typeface="Arial"/>
                  <a:cs typeface="Arial"/>
                  <a:sym typeface="Arial"/>
                </a:rPr>
                <a:t>П</a:t>
              </a:r>
              <a:r>
                <a:rPr lang="mk" sz="1600" i="0" dirty="0">
                  <a:solidFill>
                    <a:schemeClr val="dk1"/>
                  </a:solidFill>
                  <a:latin typeface="Arial"/>
                  <a:ea typeface="Arial"/>
                  <a:cs typeface="Arial"/>
                  <a:sym typeface="Arial"/>
                </a:rPr>
                <a:t>омага да се подигне свеста за социјалните прашања и да се слушнат гласовите.</a:t>
              </a:r>
              <a:endParaRPr sz="1600" dirty="0">
                <a:solidFill>
                  <a:schemeClr val="dk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2"/>
          <p:cNvSpPr txBox="1">
            <a:spLocks noGrp="1"/>
          </p:cNvSpPr>
          <p:nvPr>
            <p:ph type="body" idx="1"/>
          </p:nvPr>
        </p:nvSpPr>
        <p:spPr>
          <a:xfrm>
            <a:off x="719690" y="1423490"/>
            <a:ext cx="10662685" cy="454868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00"/>
              <a:buNone/>
            </a:pPr>
            <a:br>
              <a:rPr lang="mk" sz="1800" b="1" i="0">
                <a:latin typeface="Calibri"/>
                <a:ea typeface="Calibri"/>
                <a:cs typeface="Calibri"/>
                <a:sym typeface="Calibri"/>
              </a:rPr>
            </a:br>
            <a:endParaRPr sz="1800" b="1" i="0">
              <a:latin typeface="Calibri"/>
              <a:ea typeface="Calibri"/>
              <a:cs typeface="Calibri"/>
              <a:sym typeface="Calibri"/>
            </a:endParaRPr>
          </a:p>
          <a:p>
            <a:pPr marL="0" lvl="0" indent="0" algn="l" rtl="0">
              <a:lnSpc>
                <a:spcPct val="150000"/>
              </a:lnSpc>
              <a:spcBef>
                <a:spcPts val="1600"/>
              </a:spcBef>
              <a:spcAft>
                <a:spcPts val="0"/>
              </a:spcAft>
              <a:buSzPts val="1800"/>
              <a:buNone/>
            </a:pPr>
            <a:br>
              <a:rPr lang="mk" sz="1800" b="1" i="0">
                <a:latin typeface="Calibri"/>
                <a:ea typeface="Calibri"/>
                <a:cs typeface="Calibri"/>
                <a:sym typeface="Calibri"/>
              </a:rPr>
            </a:br>
            <a:endParaRPr sz="1800" b="1" i="0">
              <a:latin typeface="Calibri"/>
              <a:ea typeface="Calibri"/>
              <a:cs typeface="Calibri"/>
              <a:sym typeface="Calibri"/>
            </a:endParaRPr>
          </a:p>
          <a:p>
            <a:pPr marL="0" lvl="0" indent="0" algn="l" rtl="0">
              <a:lnSpc>
                <a:spcPct val="150000"/>
              </a:lnSpc>
              <a:spcBef>
                <a:spcPts val="1600"/>
              </a:spcBef>
              <a:spcAft>
                <a:spcPts val="0"/>
              </a:spcAft>
              <a:buSzPts val="1800"/>
              <a:buNone/>
            </a:pPr>
            <a:endParaRPr sz="1800" b="1" i="0">
              <a:latin typeface="Calibri"/>
              <a:ea typeface="Calibri"/>
              <a:cs typeface="Calibri"/>
              <a:sym typeface="Calibri"/>
            </a:endParaRPr>
          </a:p>
        </p:txBody>
      </p:sp>
      <p:sp>
        <p:nvSpPr>
          <p:cNvPr id="385" name="Google Shape;385;p32"/>
          <p:cNvSpPr txBox="1">
            <a:spLocks noGrp="1"/>
          </p:cNvSpPr>
          <p:nvPr>
            <p:ph type="title"/>
          </p:nvPr>
        </p:nvSpPr>
        <p:spPr>
          <a:xfrm>
            <a:off x="691115" y="365126"/>
            <a:ext cx="11238947" cy="10583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3800"/>
              <a:buFont typeface="Arial"/>
              <a:buNone/>
            </a:pPr>
            <a:r>
              <a:rPr lang="mk" sz="3800" dirty="0">
                <a:latin typeface="Aptos" panose="020B0004020202020204" pitchFamily="34" charset="0"/>
                <a:ea typeface="Arial"/>
                <a:cs typeface="Arial"/>
                <a:sym typeface="Arial"/>
              </a:rPr>
              <a:t>Преоптоварување со информации и стрес</a:t>
            </a:r>
            <a:endParaRPr dirty="0">
              <a:latin typeface="Aptos" panose="020B0004020202020204" pitchFamily="34" charset="0"/>
            </a:endParaRPr>
          </a:p>
        </p:txBody>
      </p:sp>
      <p:sp>
        <p:nvSpPr>
          <p:cNvPr id="386" name="Google Shape;386;p32"/>
          <p:cNvSpPr txBox="1"/>
          <p:nvPr/>
        </p:nvSpPr>
        <p:spPr>
          <a:xfrm>
            <a:off x="762552" y="1371503"/>
            <a:ext cx="743280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 sz="1800" b="0" i="0" dirty="0">
                <a:solidFill>
                  <a:schemeClr val="accent2"/>
                </a:solidFill>
                <a:latin typeface="Aptos" panose="020B0004020202020204" pitchFamily="34" charset="0"/>
                <a:sym typeface="Arial"/>
              </a:rPr>
              <a:t>Преоптоварувањето со информации (IO) </a:t>
            </a:r>
            <a:r>
              <a:rPr lang="ru-RU" sz="1800" dirty="0">
                <a:latin typeface="Aptos" panose="020B0004020202020204" pitchFamily="34" charset="0"/>
              </a:rPr>
              <a:t>во дигиталниот свет е резултат на обилноста на информации на различни онлајн платформи и брзината на испорака на информации. Поради брзото зголемување на бројот на онлајн алатки и ресурси, количината на информации достапни онлајн се зголемува со секој поминат ден.</a:t>
            </a:r>
            <a:endParaRPr sz="1800" dirty="0">
              <a:solidFill>
                <a:srgbClr val="404040"/>
              </a:solidFill>
              <a:latin typeface="Aptos" panose="020B0004020202020204" pitchFamily="34" charset="0"/>
              <a:sym typeface="Arial"/>
            </a:endParaRPr>
          </a:p>
          <a:p>
            <a:pPr marL="0" marR="0" lvl="0" indent="0" algn="l" rtl="0">
              <a:spcBef>
                <a:spcPts val="0"/>
              </a:spcBef>
              <a:spcAft>
                <a:spcPts val="0"/>
              </a:spcAft>
              <a:buNone/>
            </a:pPr>
            <a:r>
              <a:rPr lang="mk" sz="1800" b="0" i="0" dirty="0">
                <a:solidFill>
                  <a:srgbClr val="404040"/>
                </a:solidFill>
                <a:latin typeface="Aptos" panose="020B0004020202020204" pitchFamily="34" charset="0"/>
                <a:sym typeface="Arial"/>
              </a:rPr>
              <a:t>IO може да доведе до </a:t>
            </a:r>
            <a:r>
              <a:rPr lang="mk" sz="1800" b="0" i="0" dirty="0">
                <a:solidFill>
                  <a:schemeClr val="accent2"/>
                </a:solidFill>
                <a:latin typeface="Aptos" panose="020B0004020202020204" pitchFamily="34" charset="0"/>
                <a:sym typeface="Arial"/>
              </a:rPr>
              <a:t>стрес </a:t>
            </a:r>
            <a:r>
              <a:rPr lang="mk" sz="1800" b="0" i="0" dirty="0">
                <a:solidFill>
                  <a:schemeClr val="dk1"/>
                </a:solidFill>
                <a:latin typeface="Aptos" panose="020B0004020202020204" pitchFamily="34" charset="0"/>
                <a:sym typeface="Arial"/>
              </a:rPr>
              <a:t>кај возрасните </a:t>
            </a:r>
            <a:r>
              <a:rPr lang="mk" sz="1800" dirty="0">
                <a:solidFill>
                  <a:schemeClr val="dk1"/>
                </a:solidFill>
                <a:latin typeface="Aptos" panose="020B0004020202020204" pitchFamily="34" charset="0"/>
                <a:sym typeface="Arial"/>
              </a:rPr>
              <a:t>поради следниве причини:</a:t>
            </a:r>
            <a:endParaRPr sz="1800" dirty="0">
              <a:latin typeface="Aptos" panose="020B0004020202020204" pitchFamily="34" charset="0"/>
            </a:endParaRPr>
          </a:p>
          <a:p>
            <a:pPr marL="742950" marR="0" lvl="1" indent="-273050" algn="l" rtl="0">
              <a:lnSpc>
                <a:spcPct val="150000"/>
              </a:lnSpc>
              <a:spcBef>
                <a:spcPts val="0"/>
              </a:spcBef>
              <a:spcAft>
                <a:spcPts val="0"/>
              </a:spcAft>
              <a:buClr>
                <a:srgbClr val="FFAA5A"/>
              </a:buClr>
              <a:buSzPts val="1800"/>
              <a:buFont typeface="Noto Sans Symbols"/>
              <a:buChar char="▪"/>
            </a:pPr>
            <a:r>
              <a:rPr lang="mk" sz="1800" b="0" i="0" u="none" strike="noStrike" cap="none" dirty="0">
                <a:solidFill>
                  <a:schemeClr val="dk1"/>
                </a:solidFill>
                <a:latin typeface="Aptos" panose="020B0004020202020204" pitchFamily="34" charset="0"/>
                <a:sym typeface="Arial"/>
              </a:rPr>
              <a:t>ИО може да го комплицира донесувањето одлуки.</a:t>
            </a:r>
            <a:endParaRPr sz="1800" dirty="0">
              <a:latin typeface="Aptos" panose="020B0004020202020204" pitchFamily="34" charset="0"/>
            </a:endParaRPr>
          </a:p>
          <a:p>
            <a:pPr marL="742950" marR="0" lvl="1" indent="-273050" algn="l" rtl="0">
              <a:lnSpc>
                <a:spcPct val="150000"/>
              </a:lnSpc>
              <a:spcBef>
                <a:spcPts val="0"/>
              </a:spcBef>
              <a:spcAft>
                <a:spcPts val="0"/>
              </a:spcAft>
              <a:buClr>
                <a:srgbClr val="FFAA5A"/>
              </a:buClr>
              <a:buSzPts val="1800"/>
              <a:buFont typeface="Noto Sans Symbols"/>
              <a:buChar char="▪"/>
            </a:pPr>
            <a:r>
              <a:rPr lang="mk" sz="1800" b="0" i="0" u="none" strike="noStrike" cap="none" dirty="0">
                <a:solidFill>
                  <a:schemeClr val="dk1"/>
                </a:solidFill>
                <a:latin typeface="Aptos" panose="020B0004020202020204" pitchFamily="34" charset="0"/>
                <a:sym typeface="Arial"/>
              </a:rPr>
              <a:t>ИО може да поттикне перцепиран недостаток на контрола над информациите.</a:t>
            </a:r>
            <a:endParaRPr sz="1800" dirty="0">
              <a:latin typeface="Aptos" panose="020B0004020202020204" pitchFamily="34" charset="0"/>
            </a:endParaRPr>
          </a:p>
          <a:p>
            <a:pPr marL="742950" marR="0" lvl="1" indent="-273050" algn="l" rtl="0">
              <a:lnSpc>
                <a:spcPct val="150000"/>
              </a:lnSpc>
              <a:spcBef>
                <a:spcPts val="0"/>
              </a:spcBef>
              <a:spcAft>
                <a:spcPts val="0"/>
              </a:spcAft>
              <a:buClr>
                <a:srgbClr val="FFAA5A"/>
              </a:buClr>
              <a:buSzPts val="1800"/>
              <a:buFont typeface="Noto Sans Symbols"/>
              <a:buChar char="▪"/>
            </a:pPr>
            <a:r>
              <a:rPr lang="mk" sz="1800" b="0" i="0" u="none" strike="noStrike" cap="none" dirty="0">
                <a:solidFill>
                  <a:schemeClr val="dk1"/>
                </a:solidFill>
                <a:latin typeface="Aptos" panose="020B0004020202020204" pitchFamily="34" charset="0"/>
                <a:sym typeface="Arial"/>
              </a:rPr>
              <a:t>IO може да доведе до нарушување </a:t>
            </a:r>
            <a:r>
              <a:rPr lang="mk" sz="1800" dirty="0">
                <a:solidFill>
                  <a:schemeClr val="dk1"/>
                </a:solidFill>
                <a:latin typeface="Aptos" panose="020B0004020202020204" pitchFamily="34" charset="0"/>
              </a:rPr>
              <a:t>на </a:t>
            </a:r>
            <a:r>
              <a:rPr lang="mk" sz="1800" b="0" i="0" u="none" strike="noStrike" cap="none" dirty="0">
                <a:solidFill>
                  <a:schemeClr val="dk1"/>
                </a:solidFill>
                <a:latin typeface="Aptos" panose="020B0004020202020204" pitchFamily="34" charset="0"/>
                <a:sym typeface="Arial"/>
              </a:rPr>
              <a:t>вниманието и фокусот.</a:t>
            </a:r>
            <a:endParaRPr sz="1800" dirty="0">
              <a:latin typeface="Aptos" panose="020B0004020202020204" pitchFamily="34" charset="0"/>
            </a:endParaRPr>
          </a:p>
          <a:p>
            <a:pPr marL="742950" marR="0" lvl="1" indent="-273050" algn="l" rtl="0">
              <a:lnSpc>
                <a:spcPct val="150000"/>
              </a:lnSpc>
              <a:spcBef>
                <a:spcPts val="0"/>
              </a:spcBef>
              <a:spcAft>
                <a:spcPts val="0"/>
              </a:spcAft>
              <a:buClr>
                <a:srgbClr val="FFAA5A"/>
              </a:buClr>
              <a:buSzPts val="1800"/>
              <a:buFont typeface="Noto Sans Symbols"/>
              <a:buChar char="▪"/>
            </a:pPr>
            <a:r>
              <a:rPr lang="mk" sz="1800" b="0" i="0" u="none" strike="noStrike" cap="none" dirty="0">
                <a:solidFill>
                  <a:schemeClr val="dk1"/>
                </a:solidFill>
                <a:latin typeface="Aptos" panose="020B0004020202020204" pitchFamily="34" charset="0"/>
                <a:sym typeface="Arial"/>
              </a:rPr>
              <a:t>IO може да предизвика страв од пропуштање на информации</a:t>
            </a:r>
            <a:endParaRPr sz="1800" dirty="0">
              <a:latin typeface="Aptos" panose="020B0004020202020204" pitchFamily="34" charset="0"/>
            </a:endParaRPr>
          </a:p>
          <a:p>
            <a:pPr marL="742950" marR="0" lvl="1" indent="-273050" algn="l" rtl="0">
              <a:lnSpc>
                <a:spcPct val="150000"/>
              </a:lnSpc>
              <a:spcBef>
                <a:spcPts val="0"/>
              </a:spcBef>
              <a:spcAft>
                <a:spcPts val="0"/>
              </a:spcAft>
              <a:buClr>
                <a:srgbClr val="FFAA5A"/>
              </a:buClr>
              <a:buSzPts val="1800"/>
              <a:buFont typeface="Noto Sans Symbols"/>
              <a:buChar char="▪"/>
            </a:pPr>
            <a:r>
              <a:rPr lang="mk" sz="1800" b="0" i="0" u="none" strike="noStrike" cap="none" dirty="0">
                <a:solidFill>
                  <a:schemeClr val="dk1"/>
                </a:solidFill>
                <a:latin typeface="Aptos" panose="020B0004020202020204" pitchFamily="34" charset="0"/>
                <a:sym typeface="Arial"/>
              </a:rPr>
              <a:t>IO може да го зголеми временскиот притисок.</a:t>
            </a:r>
            <a:endParaRPr sz="1800" dirty="0">
              <a:latin typeface="Aptos" panose="020B0004020202020204" pitchFamily="34" charset="0"/>
            </a:endParaRPr>
          </a:p>
        </p:txBody>
      </p:sp>
      <p:pic>
        <p:nvPicPr>
          <p:cNvPr id="387" name="Google Shape;387;p32"/>
          <p:cNvPicPr preferRelativeResize="0"/>
          <p:nvPr/>
        </p:nvPicPr>
        <p:blipFill rotWithShape="1">
          <a:blip r:embed="rId3">
            <a:alphaModFix/>
          </a:blip>
          <a:srcRect/>
          <a:stretch/>
        </p:blipFill>
        <p:spPr>
          <a:xfrm>
            <a:off x="8330618" y="1475477"/>
            <a:ext cx="3599443" cy="359944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sp>
        <p:nvSpPr>
          <p:cNvPr id="392" name="Google Shape;392;p3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33"/>
          <p:cNvSpPr txBox="1">
            <a:spLocks noGrp="1"/>
          </p:cNvSpPr>
          <p:nvPr>
            <p:ph type="title"/>
          </p:nvPr>
        </p:nvSpPr>
        <p:spPr>
          <a:xfrm>
            <a:off x="635000" y="640825"/>
            <a:ext cx="3573300" cy="558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2BAB5"/>
              </a:buClr>
              <a:buSzPts val="4600"/>
              <a:buFont typeface="Arial"/>
              <a:buNone/>
            </a:pPr>
            <a:r>
              <a:rPr lang="mk" sz="2800" dirty="0">
                <a:latin typeface="Aptos" panose="020B0004020202020204" pitchFamily="34" charset="0"/>
                <a:ea typeface="Arial"/>
                <a:cs typeface="Arial"/>
                <a:sym typeface="Arial"/>
              </a:rPr>
              <a:t>Преоптоварување со информации и стрес</a:t>
            </a:r>
            <a:endParaRPr sz="2800" dirty="0">
              <a:latin typeface="Aptos" panose="020B0004020202020204" pitchFamily="34" charset="0"/>
            </a:endParaRPr>
          </a:p>
        </p:txBody>
      </p:sp>
      <p:sp>
        <p:nvSpPr>
          <p:cNvPr id="394" name="Google Shape;394;p33"/>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5" name="Google Shape;395;p33"/>
          <p:cNvGrpSpPr/>
          <p:nvPr/>
        </p:nvGrpSpPr>
        <p:grpSpPr>
          <a:xfrm>
            <a:off x="4648018" y="641497"/>
            <a:ext cx="6900512" cy="5534789"/>
            <a:chOff x="0" y="675"/>
            <a:chExt cx="6900512" cy="5534789"/>
          </a:xfrm>
        </p:grpSpPr>
        <p:cxnSp>
          <p:nvCxnSpPr>
            <p:cNvPr id="396" name="Google Shape;396;p33"/>
            <p:cNvCxnSpPr/>
            <p:nvPr/>
          </p:nvCxnSpPr>
          <p:spPr>
            <a:xfrm>
              <a:off x="0" y="675"/>
              <a:ext cx="6900512"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397" name="Google Shape;397;p33"/>
            <p:cNvSpPr/>
            <p:nvPr/>
          </p:nvSpPr>
          <p:spPr>
            <a:xfrm>
              <a:off x="0" y="675"/>
              <a:ext cx="6900512" cy="1106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txBox="1"/>
            <p:nvPr/>
          </p:nvSpPr>
          <p:spPr>
            <a:xfrm>
              <a:off x="0" y="675"/>
              <a:ext cx="6900512" cy="1106957"/>
            </a:xfrm>
            <a:prstGeom prst="rect">
              <a:avLst/>
            </a:prstGeom>
            <a:noFill/>
            <a:ln>
              <a:noFill/>
            </a:ln>
          </p:spPr>
          <p:txBody>
            <a:bodyPr spcFirstLastPara="1" wrap="square" lIns="76200" tIns="76200" rIns="76200" bIns="76200" anchor="t" anchorCtr="0">
              <a:noAutofit/>
            </a:bodyPr>
            <a:lstStyle/>
            <a:p>
              <a:pPr marL="0" marR="0" lvl="0" indent="0" algn="just" rtl="0">
                <a:lnSpc>
                  <a:spcPct val="90000"/>
                </a:lnSpc>
                <a:spcBef>
                  <a:spcPts val="0"/>
                </a:spcBef>
                <a:spcAft>
                  <a:spcPts val="0"/>
                </a:spcAft>
                <a:buClr>
                  <a:schemeClr val="dk1"/>
                </a:buClr>
                <a:buSzPts val="2000"/>
                <a:buFont typeface="Arial"/>
                <a:buNone/>
              </a:pPr>
              <a:r>
                <a:rPr lang="mk" sz="1800" b="1" dirty="0">
                  <a:solidFill>
                    <a:schemeClr val="dk1"/>
                  </a:solidFill>
                  <a:latin typeface="Aptos" panose="020B0004020202020204" pitchFamily="34" charset="0"/>
                  <a:sym typeface="Arial"/>
                </a:rPr>
                <a:t>Преоптоварувањето со информации и стресот до кој може да се доведе може да има негативно влијание врз благосостојбата на возрасните и дигиталната благосостојба.</a:t>
              </a:r>
              <a:endParaRPr sz="1800" dirty="0">
                <a:solidFill>
                  <a:schemeClr val="dk1"/>
                </a:solidFill>
                <a:latin typeface="Aptos" panose="020B0004020202020204" pitchFamily="34" charset="0"/>
                <a:sym typeface="Arial"/>
              </a:endParaRPr>
            </a:p>
          </p:txBody>
        </p:sp>
        <p:cxnSp>
          <p:nvCxnSpPr>
            <p:cNvPr id="399" name="Google Shape;399;p33"/>
            <p:cNvCxnSpPr/>
            <p:nvPr/>
          </p:nvCxnSpPr>
          <p:spPr>
            <a:xfrm>
              <a:off x="0" y="1107633"/>
              <a:ext cx="6900512" cy="0"/>
            </a:xfrm>
            <a:prstGeom prst="straightConnector1">
              <a:avLst/>
            </a:prstGeom>
            <a:solidFill>
              <a:srgbClr val="D77850"/>
            </a:solidFill>
            <a:ln w="12700" cap="flat" cmpd="sng">
              <a:solidFill>
                <a:srgbClr val="D77850"/>
              </a:solidFill>
              <a:prstDash val="solid"/>
              <a:miter lim="800000"/>
              <a:headEnd type="none" w="sm" len="sm"/>
              <a:tailEnd type="none" w="sm" len="sm"/>
            </a:ln>
          </p:spPr>
        </p:cxnSp>
        <p:sp>
          <p:nvSpPr>
            <p:cNvPr id="400" name="Google Shape;400;p33"/>
            <p:cNvSpPr/>
            <p:nvPr/>
          </p:nvSpPr>
          <p:spPr>
            <a:xfrm>
              <a:off x="0" y="1107633"/>
              <a:ext cx="6900512" cy="1106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txBox="1"/>
            <p:nvPr/>
          </p:nvSpPr>
          <p:spPr>
            <a:xfrm>
              <a:off x="0" y="1107633"/>
              <a:ext cx="6900512" cy="110695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FFAA5A"/>
                </a:buClr>
                <a:buSzPts val="1800"/>
                <a:buFont typeface="Arial"/>
                <a:buNone/>
              </a:pPr>
              <a:r>
                <a:rPr lang="mk" sz="1700" b="1" i="0" dirty="0">
                  <a:solidFill>
                    <a:srgbClr val="FFAA5A"/>
                  </a:solidFill>
                  <a:latin typeface="Aptos" panose="020B0004020202020204" pitchFamily="34" charset="0"/>
                  <a:sym typeface="Arial"/>
                </a:rPr>
                <a:t>Тешкотии во донесувањето одлуки: </a:t>
              </a:r>
              <a:r>
                <a:rPr lang="mk" sz="1700" i="0" dirty="0">
                  <a:solidFill>
                    <a:schemeClr val="dk1"/>
                  </a:solidFill>
                  <a:latin typeface="Aptos" panose="020B0004020202020204" pitchFamily="34" charset="0"/>
                  <a:sym typeface="Arial"/>
                </a:rPr>
                <a:t>Возрасните може да имаат помала можност за донесување информирани и внимателни одлуки, што доведува до проблеми во различни области од животот, како што се работата и социјалните односи.</a:t>
              </a:r>
              <a:br>
                <a:rPr lang="mk" sz="1700" i="0" dirty="0">
                  <a:solidFill>
                    <a:schemeClr val="dk1"/>
                  </a:solidFill>
                  <a:latin typeface="Calibri"/>
                  <a:ea typeface="Calibri"/>
                  <a:cs typeface="Calibri"/>
                  <a:sym typeface="Calibri"/>
                </a:rPr>
              </a:br>
              <a:endParaRPr sz="1700" dirty="0">
                <a:solidFill>
                  <a:schemeClr val="dk1"/>
                </a:solidFill>
                <a:latin typeface="Calibri"/>
                <a:ea typeface="Calibri"/>
                <a:cs typeface="Calibri"/>
                <a:sym typeface="Calibri"/>
              </a:endParaRPr>
            </a:p>
          </p:txBody>
        </p:sp>
        <p:cxnSp>
          <p:nvCxnSpPr>
            <p:cNvPr id="402" name="Google Shape;402;p33"/>
            <p:cNvCxnSpPr/>
            <p:nvPr/>
          </p:nvCxnSpPr>
          <p:spPr>
            <a:xfrm>
              <a:off x="0" y="2214591"/>
              <a:ext cx="6900512" cy="0"/>
            </a:xfrm>
            <a:prstGeom prst="straightConnector1">
              <a:avLst/>
            </a:prstGeom>
            <a:solidFill>
              <a:srgbClr val="C47F6E"/>
            </a:solidFill>
            <a:ln w="12700" cap="flat" cmpd="sng">
              <a:solidFill>
                <a:srgbClr val="C47F6E"/>
              </a:solidFill>
              <a:prstDash val="solid"/>
              <a:miter lim="800000"/>
              <a:headEnd type="none" w="sm" len="sm"/>
              <a:tailEnd type="none" w="sm" len="sm"/>
            </a:ln>
          </p:spPr>
        </p:cxnSp>
        <p:sp>
          <p:nvSpPr>
            <p:cNvPr id="403" name="Google Shape;403;p33"/>
            <p:cNvSpPr/>
            <p:nvPr/>
          </p:nvSpPr>
          <p:spPr>
            <a:xfrm>
              <a:off x="0" y="2214591"/>
              <a:ext cx="6900512" cy="1106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txBox="1"/>
            <p:nvPr/>
          </p:nvSpPr>
          <p:spPr>
            <a:xfrm>
              <a:off x="0" y="2214591"/>
              <a:ext cx="6900512" cy="110695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FFAA5A"/>
                </a:buClr>
                <a:buSzPts val="1800"/>
                <a:buFont typeface="Arial"/>
                <a:buNone/>
              </a:pPr>
              <a:r>
                <a:rPr lang="mk" sz="1800" b="1" i="0" dirty="0">
                  <a:solidFill>
                    <a:srgbClr val="FFAA5A"/>
                  </a:solidFill>
                  <a:latin typeface="Aptos" panose="020B0004020202020204" pitchFamily="34" charset="0"/>
                  <a:sym typeface="Arial"/>
                </a:rPr>
                <a:t>Пониска продуктивност: </a:t>
              </a:r>
              <a:r>
                <a:rPr lang="mk" sz="1800" i="0" dirty="0">
                  <a:solidFill>
                    <a:schemeClr val="dk1"/>
                  </a:solidFill>
                  <a:latin typeface="Aptos" panose="020B0004020202020204" pitchFamily="34" charset="0"/>
                  <a:sym typeface="Arial"/>
                </a:rPr>
                <a:t>Тешкотиите во донесувањето одлуки и губењето на фокусот може да доведат до помала продуктивност, што влијае на личниот и професионалниот живот.</a:t>
              </a:r>
              <a:br>
                <a:rPr lang="mk" sz="1800" i="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cxnSp>
          <p:nvCxnSpPr>
            <p:cNvPr id="405" name="Google Shape;405;p33"/>
            <p:cNvCxnSpPr/>
            <p:nvPr/>
          </p:nvCxnSpPr>
          <p:spPr>
            <a:xfrm>
              <a:off x="0" y="3321549"/>
              <a:ext cx="6900512" cy="0"/>
            </a:xfrm>
            <a:prstGeom prst="straightConnector1">
              <a:avLst/>
            </a:prstGeom>
            <a:solidFill>
              <a:srgbClr val="B38E8A"/>
            </a:solidFill>
            <a:ln w="12700" cap="flat" cmpd="sng">
              <a:solidFill>
                <a:srgbClr val="B38E8A"/>
              </a:solidFill>
              <a:prstDash val="solid"/>
              <a:miter lim="800000"/>
              <a:headEnd type="none" w="sm" len="sm"/>
              <a:tailEnd type="none" w="sm" len="sm"/>
            </a:ln>
          </p:spPr>
        </p:cxnSp>
        <p:sp>
          <p:nvSpPr>
            <p:cNvPr id="406" name="Google Shape;406;p33"/>
            <p:cNvSpPr/>
            <p:nvPr/>
          </p:nvSpPr>
          <p:spPr>
            <a:xfrm>
              <a:off x="0" y="3321549"/>
              <a:ext cx="6900512" cy="1106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3"/>
            <p:cNvSpPr txBox="1"/>
            <p:nvPr/>
          </p:nvSpPr>
          <p:spPr>
            <a:xfrm>
              <a:off x="0" y="3321549"/>
              <a:ext cx="6900512" cy="110695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FFAA5A"/>
                </a:buClr>
                <a:buSzPts val="1800"/>
                <a:buFont typeface="Arial"/>
                <a:buNone/>
              </a:pPr>
              <a:r>
                <a:rPr lang="ru-RU" sz="1800" b="1" dirty="0">
                  <a:solidFill>
                    <a:srgbClr val="FFAA5A"/>
                  </a:solidFill>
                  <a:latin typeface="Aptos" panose="020B0004020202020204" pitchFamily="34" charset="0"/>
                </a:rPr>
                <a:t>Ментални и физички здравствени проблеми</a:t>
              </a:r>
              <a:r>
                <a:rPr lang="ru-RU" sz="1800" b="1" dirty="0">
                  <a:solidFill>
                    <a:srgbClr val="FFDCBA"/>
                  </a:solidFill>
                  <a:latin typeface="Aptos" panose="020B0004020202020204" pitchFamily="34" charset="0"/>
                </a:rPr>
                <a:t>:</a:t>
              </a:r>
              <a:r>
                <a:rPr lang="ru-RU" sz="1800" dirty="0">
                  <a:solidFill>
                    <a:srgbClr val="FFDCBA"/>
                  </a:solidFill>
                  <a:latin typeface="Aptos" panose="020B0004020202020204" pitchFamily="34" charset="0"/>
                </a:rPr>
                <a:t> </a:t>
              </a:r>
              <a:r>
                <a:rPr lang="ru-RU" sz="1800" dirty="0">
                  <a:latin typeface="Aptos" panose="020B0004020202020204" pitchFamily="34" charset="0"/>
                </a:rPr>
                <a:t>Може да доведе до анксиозност, депресија, пониско задоволство од животот или дури и до исцрпеност, што може да предизвика и физички здравствени проблеми.</a:t>
              </a:r>
              <a:br>
                <a:rPr lang="mk" sz="1800" i="0" dirty="0">
                  <a:solidFill>
                    <a:schemeClr val="dk1"/>
                  </a:solidFill>
                  <a:latin typeface="Aptos" panose="020B0004020202020204" pitchFamily="34" charset="0"/>
                  <a:ea typeface="Calibri"/>
                  <a:cs typeface="Calibri"/>
                  <a:sym typeface="Calibri"/>
                </a:rPr>
              </a:br>
              <a:endParaRPr sz="1800" dirty="0">
                <a:solidFill>
                  <a:schemeClr val="dk1"/>
                </a:solidFill>
                <a:latin typeface="Aptos" panose="020B0004020202020204" pitchFamily="34" charset="0"/>
                <a:ea typeface="Calibri"/>
                <a:cs typeface="Calibri"/>
                <a:sym typeface="Calibri"/>
              </a:endParaRPr>
            </a:p>
          </p:txBody>
        </p:sp>
        <p:cxnSp>
          <p:nvCxnSpPr>
            <p:cNvPr id="408" name="Google Shape;408;p33"/>
            <p:cNvCxnSpPr/>
            <p:nvPr/>
          </p:nvCxnSpPr>
          <p:spPr>
            <a:xfrm>
              <a:off x="0" y="4428507"/>
              <a:ext cx="6900512"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409" name="Google Shape;409;p33"/>
            <p:cNvSpPr/>
            <p:nvPr/>
          </p:nvSpPr>
          <p:spPr>
            <a:xfrm>
              <a:off x="0" y="4428507"/>
              <a:ext cx="6900512" cy="1106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txBox="1"/>
            <p:nvPr/>
          </p:nvSpPr>
          <p:spPr>
            <a:xfrm>
              <a:off x="0" y="4428507"/>
              <a:ext cx="6900512" cy="110695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FFAA5A"/>
                </a:buClr>
                <a:buSzPts val="1800"/>
                <a:buFont typeface="Arial"/>
                <a:buNone/>
              </a:pPr>
              <a:r>
                <a:rPr lang="mk" sz="1800" b="1" i="0" dirty="0">
                  <a:solidFill>
                    <a:srgbClr val="FFAA5A"/>
                  </a:solidFill>
                  <a:latin typeface="Aptos" panose="020B0004020202020204" pitchFamily="34" charset="0"/>
                  <a:sym typeface="Arial"/>
                </a:rPr>
                <a:t>Дигитално исцрпување: </a:t>
              </a:r>
              <a:r>
                <a:rPr lang="mk" sz="1800" i="0" dirty="0">
                  <a:solidFill>
                    <a:schemeClr val="dk1"/>
                  </a:solidFill>
                  <a:latin typeface="Aptos" panose="020B0004020202020204" pitchFamily="34" charset="0"/>
                  <a:sym typeface="Arial"/>
                </a:rPr>
                <a:t>Континуираната изложеност на </a:t>
              </a:r>
              <a:r>
                <a:rPr lang="mk" sz="1800" dirty="0">
                  <a:solidFill>
                    <a:schemeClr val="dk1"/>
                  </a:solidFill>
                  <a:latin typeface="Aptos" panose="020B0004020202020204" pitchFamily="34" charset="0"/>
                </a:rPr>
                <a:t>преопторување со информации</a:t>
              </a:r>
              <a:r>
                <a:rPr lang="mk" sz="1800" i="0" dirty="0">
                  <a:solidFill>
                    <a:schemeClr val="dk1"/>
                  </a:solidFill>
                  <a:latin typeface="Aptos" panose="020B0004020202020204" pitchFamily="34" charset="0"/>
                  <a:sym typeface="Arial"/>
                </a:rPr>
                <a:t> и стрес може да доведе до исцрпеност и деперсонализација, што ја нарушува благосостојбата и дигиталната благосостојба.</a:t>
              </a:r>
              <a:endParaRPr sz="1800" dirty="0">
                <a:solidFill>
                  <a:schemeClr val="dk1"/>
                </a:solidFill>
                <a:latin typeface="Aptos" panose="020B0004020202020204" pitchFamily="34" charset="0"/>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4"/>
        <p:cNvGrpSpPr/>
        <p:nvPr/>
      </p:nvGrpSpPr>
      <p:grpSpPr>
        <a:xfrm>
          <a:off x="0" y="0"/>
          <a:ext cx="0" cy="0"/>
          <a:chOff x="0" y="0"/>
          <a:chExt cx="0" cy="0"/>
        </a:xfrm>
      </p:grpSpPr>
      <p:sp>
        <p:nvSpPr>
          <p:cNvPr id="415" name="Google Shape;415;p3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34"/>
          <p:cNvSpPr txBox="1">
            <a:spLocks noGrp="1"/>
          </p:cNvSpPr>
          <p:nvPr>
            <p:ph type="title"/>
          </p:nvPr>
        </p:nvSpPr>
        <p:spPr>
          <a:xfrm>
            <a:off x="176935" y="148158"/>
            <a:ext cx="5393360" cy="9270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400"/>
              <a:buFont typeface="Arial"/>
              <a:buNone/>
            </a:pPr>
            <a:r>
              <a:rPr lang="mk" sz="4400" dirty="0">
                <a:latin typeface="Aptos" panose="020B0004020202020204" pitchFamily="34" charset="0"/>
                <a:ea typeface="Arial"/>
                <a:cs typeface="Arial"/>
                <a:sym typeface="Arial"/>
              </a:rPr>
              <a:t>ПОТСЕТНИЦИ</a:t>
            </a:r>
            <a:endParaRPr dirty="0">
              <a:latin typeface="Aptos" panose="020B0004020202020204" pitchFamily="34" charset="0"/>
            </a:endParaRPr>
          </a:p>
        </p:txBody>
      </p:sp>
      <p:sp>
        <p:nvSpPr>
          <p:cNvPr id="417" name="Google Shape;417;p34"/>
          <p:cNvSpPr/>
          <p:nvPr/>
        </p:nvSpPr>
        <p:spPr>
          <a:xfrm>
            <a:off x="10198657" y="1"/>
            <a:ext cx="1155142" cy="625027"/>
          </a:xfrm>
          <a:custGeom>
            <a:avLst/>
            <a:gdLst/>
            <a:ahLst/>
            <a:cxnLst/>
            <a:rect l="l" t="t" r="r" b="b"/>
            <a:pathLst>
              <a:path w="1155142" h="625027" extrusionOk="0">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34"/>
          <p:cNvSpPr txBox="1">
            <a:spLocks noGrp="1"/>
          </p:cNvSpPr>
          <p:nvPr>
            <p:ph type="body" idx="1"/>
          </p:nvPr>
        </p:nvSpPr>
        <p:spPr>
          <a:xfrm>
            <a:off x="311422" y="1325880"/>
            <a:ext cx="5920139" cy="4851083"/>
          </a:xfrm>
          <a:prstGeom prst="rect">
            <a:avLst/>
          </a:prstGeom>
          <a:noFill/>
          <a:ln>
            <a:noFill/>
          </a:ln>
        </p:spPr>
        <p:txBody>
          <a:bodyPr spcFirstLastPara="1" wrap="square" lIns="91425" tIns="45700" rIns="91425" bIns="45700" anchor="t" anchorCtr="0">
            <a:noAutofit/>
          </a:bodyPr>
          <a:lstStyle/>
          <a:p>
            <a:pPr marL="228600" lvl="0" indent="-209550" algn="l" rtl="0">
              <a:lnSpc>
                <a:spcPct val="80000"/>
              </a:lnSpc>
              <a:spcBef>
                <a:spcPts val="1600"/>
              </a:spcBef>
              <a:spcAft>
                <a:spcPts val="0"/>
              </a:spcAft>
              <a:buSzPts val="2500"/>
              <a:buChar char="❑"/>
            </a:pPr>
            <a:r>
              <a:rPr lang="ru-RU" sz="2400" dirty="0">
                <a:latin typeface="Aptos" panose="020B0004020202020204" pitchFamily="34" charset="0"/>
              </a:rPr>
              <a:t>Дигиталната добросостојба е холистичко прашање кое опфаќа обидите на поединците да воспостават здрави односи со технологијата и резултатите од нивните обиди (нивните состојби).</a:t>
            </a:r>
          </a:p>
          <a:p>
            <a:pPr marL="228600" lvl="0" indent="-209550" algn="l" rtl="0">
              <a:lnSpc>
                <a:spcPct val="80000"/>
              </a:lnSpc>
              <a:spcBef>
                <a:spcPts val="1600"/>
              </a:spcBef>
              <a:spcAft>
                <a:spcPts val="0"/>
              </a:spcAft>
              <a:buSzPts val="2500"/>
              <a:buChar char="❑"/>
            </a:pPr>
            <a:r>
              <a:rPr lang="mk" sz="2500" dirty="0">
                <a:latin typeface="Arial"/>
                <a:cs typeface="Arial"/>
                <a:sym typeface="Arial"/>
              </a:rPr>
              <a:t> </a:t>
            </a:r>
            <a:r>
              <a:rPr lang="ru-RU" sz="2400" dirty="0">
                <a:latin typeface="Aptos" panose="020B0004020202020204" pitchFamily="34" charset="0"/>
              </a:rPr>
              <a:t>Колку повеќе возрасните имаат свест, разбирање и практики поврзани со дигиталната добросостојба, толку повеќе имаат можност да уживаат во вистинските придобивки од технологијата и да ги елиминираат нејзините негативни влијанија.</a:t>
            </a:r>
            <a:endParaRPr sz="2400" dirty="0">
              <a:latin typeface="Aptos" panose="020B0004020202020204" pitchFamily="34" charset="0"/>
            </a:endParaRPr>
          </a:p>
        </p:txBody>
      </p:sp>
      <p:sp>
        <p:nvSpPr>
          <p:cNvPr id="419" name="Google Shape;419;p34"/>
          <p:cNvSpPr/>
          <p:nvPr/>
        </p:nvSpPr>
        <p:spPr>
          <a:xfrm>
            <a:off x="6808185" y="3423959"/>
            <a:ext cx="630884" cy="630884"/>
          </a:xfrm>
          <a:prstGeom prst="ellipse">
            <a:avLst/>
          </a:prstGeom>
          <a:noFill/>
          <a:ln w="1270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34"/>
          <p:cNvSpPr/>
          <p:nvPr/>
        </p:nvSpPr>
        <p:spPr>
          <a:xfrm rot="-1136562">
            <a:off x="7450227" y="5166682"/>
            <a:ext cx="1835725" cy="2024785"/>
          </a:xfrm>
          <a:custGeom>
            <a:avLst/>
            <a:gdLst/>
            <a:ahLst/>
            <a:cxnLst/>
            <a:rect l="l" t="t" r="r" b="b"/>
            <a:pathLst>
              <a:path w="1835725" h="2024785" extrusionOk="0">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1" name="Google Shape;421;p34"/>
          <p:cNvPicPr preferRelativeResize="0"/>
          <p:nvPr/>
        </p:nvPicPr>
        <p:blipFill rotWithShape="1">
          <a:blip r:embed="rId3">
            <a:alphaModFix/>
          </a:blip>
          <a:srcRect r="2" b="2"/>
          <a:stretch/>
        </p:blipFill>
        <p:spPr>
          <a:xfrm>
            <a:off x="7751975" y="1075239"/>
            <a:ext cx="4128603" cy="4128603"/>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422" name="Google Shape;422;p34"/>
          <p:cNvSpPr/>
          <p:nvPr/>
        </p:nvSpPr>
        <p:spPr>
          <a:xfrm>
            <a:off x="6749602" y="1"/>
            <a:ext cx="2066948" cy="1621879"/>
          </a:xfrm>
          <a:custGeom>
            <a:avLst/>
            <a:gdLst/>
            <a:ahLst/>
            <a:cxnLst/>
            <a:rect l="l" t="t" r="r" b="b"/>
            <a:pathLst>
              <a:path w="2066948" h="1621879" extrusionOk="0">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23" name="Google Shape;423;p34"/>
          <p:cNvCxnSpPr/>
          <p:nvPr/>
        </p:nvCxnSpPr>
        <p:spPr>
          <a:xfrm>
            <a:off x="12138745" y="1027906"/>
            <a:ext cx="0" cy="1597708"/>
          </a:xfrm>
          <a:prstGeom prst="straightConnector1">
            <a:avLst/>
          </a:prstGeom>
          <a:noFill/>
          <a:ln w="127000" cap="rnd" cmpd="sng">
            <a:solidFill>
              <a:schemeClr val="accent4"/>
            </a:solidFill>
            <a:prstDash val="dash"/>
            <a:miter lim="800000"/>
            <a:headEnd type="none" w="sm" len="sm"/>
            <a:tailEnd type="none" w="sm" len="sm"/>
          </a:ln>
        </p:spPr>
      </p:cxnSp>
      <p:sp>
        <p:nvSpPr>
          <p:cNvPr id="424" name="Google Shape;424;p34"/>
          <p:cNvSpPr/>
          <p:nvPr/>
        </p:nvSpPr>
        <p:spPr>
          <a:xfrm>
            <a:off x="6809527" y="6033795"/>
            <a:ext cx="1991064" cy="824205"/>
          </a:xfrm>
          <a:custGeom>
            <a:avLst/>
            <a:gdLst/>
            <a:ahLst/>
            <a:cxnLst/>
            <a:rect l="l" t="t" r="r" b="b"/>
            <a:pathLst>
              <a:path w="1991064" h="824205" extrusionOk="0">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34"/>
          <p:cNvSpPr/>
          <p:nvPr/>
        </p:nvSpPr>
        <p:spPr>
          <a:xfrm>
            <a:off x="10851696" y="5519196"/>
            <a:ext cx="1340305" cy="1338805"/>
          </a:xfrm>
          <a:custGeom>
            <a:avLst/>
            <a:gdLst/>
            <a:ahLst/>
            <a:cxnLst/>
            <a:rect l="l" t="t" r="r" b="b"/>
            <a:pathLst>
              <a:path w="1340305" h="1338805" extrusionOk="0">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5"/>
          <p:cNvSpPr txBox="1"/>
          <p:nvPr/>
        </p:nvSpPr>
        <p:spPr>
          <a:xfrm>
            <a:off x="312298" y="654050"/>
            <a:ext cx="11567400" cy="6120265"/>
          </a:xfrm>
          <a:prstGeom prst="rect">
            <a:avLst/>
          </a:prstGeom>
          <a:noFill/>
          <a:ln>
            <a:noFill/>
          </a:ln>
        </p:spPr>
        <p:txBody>
          <a:bodyPr spcFirstLastPara="1" wrap="square" lIns="0" tIns="0" rIns="0" bIns="0" anchor="t" anchorCtr="0">
            <a:spAutoFit/>
          </a:bodyPr>
          <a:lstStyle/>
          <a:p>
            <a:pPr marL="0" marR="0" lvl="0" indent="0" algn="just" rtl="0">
              <a:lnSpc>
                <a:spcPct val="67604"/>
              </a:lnSpc>
              <a:spcBef>
                <a:spcPts val="0"/>
              </a:spcBef>
              <a:spcAft>
                <a:spcPts val="0"/>
              </a:spcAft>
              <a:buNone/>
            </a:pPr>
            <a:r>
              <a:rPr lang="mk" sz="2667" b="1" dirty="0">
                <a:solidFill>
                  <a:srgbClr val="92BAB5"/>
                </a:solidFill>
                <a:latin typeface="Arial"/>
                <a:ea typeface="Arial"/>
                <a:cs typeface="Arial"/>
                <a:sym typeface="Arial"/>
              </a:rPr>
              <a:t>Бесплатна лиценца </a:t>
            </a:r>
            <a:endParaRPr dirty="0"/>
          </a:p>
          <a:p>
            <a:pPr marL="0" marR="0" lvl="0" indent="0" algn="just" rtl="0">
              <a:lnSpc>
                <a:spcPct val="84528"/>
              </a:lnSpc>
              <a:spcBef>
                <a:spcPts val="0"/>
              </a:spcBef>
              <a:spcAft>
                <a:spcPts val="0"/>
              </a:spcAft>
              <a:buNone/>
            </a:pPr>
            <a:r>
              <a:rPr lang="mk" sz="2133" dirty="0">
                <a:solidFill>
                  <a:schemeClr val="dk1"/>
                </a:solidFill>
                <a:latin typeface="Arial"/>
                <a:ea typeface="Arial"/>
                <a:cs typeface="Arial"/>
                <a:sym typeface="Arial"/>
              </a:rPr>
              <a:t> </a:t>
            </a:r>
            <a:endParaRPr dirty="0"/>
          </a:p>
          <a:p>
            <a:pPr marL="0" marR="0" lvl="0" indent="0" algn="just" rtl="0">
              <a:lnSpc>
                <a:spcPct val="84528"/>
              </a:lnSpc>
              <a:spcBef>
                <a:spcPts val="0"/>
              </a:spcBef>
              <a:spcAft>
                <a:spcPts val="0"/>
              </a:spcAft>
              <a:buNone/>
            </a:pPr>
            <a:r>
              <a:rPr lang="mk" sz="1933" dirty="0">
                <a:solidFill>
                  <a:schemeClr val="dk1"/>
                </a:solidFill>
                <a:latin typeface="Arial"/>
                <a:ea typeface="Arial"/>
                <a:cs typeface="Arial"/>
                <a:sym typeface="Arial"/>
              </a:rPr>
              <a:t>Производот е креиран</a:t>
            </a:r>
            <a:r>
              <a:rPr lang="mk" sz="1933" dirty="0">
                <a:solidFill>
                  <a:schemeClr val="dk1"/>
                </a:solidFill>
              </a:rPr>
              <a:t> на</a:t>
            </a:r>
            <a:r>
              <a:rPr lang="mk" sz="1933" dirty="0">
                <a:solidFill>
                  <a:schemeClr val="dk1"/>
                </a:solidFill>
                <a:latin typeface="Arial"/>
                <a:ea typeface="Arial"/>
                <a:cs typeface="Arial"/>
                <a:sym typeface="Arial"/>
              </a:rPr>
              <a:t> проектот „</a:t>
            </a:r>
            <a:r>
              <a:rPr lang="ru-RU" sz="1933" dirty="0">
                <a:solidFill>
                  <a:schemeClr val="dk1"/>
                </a:solidFill>
                <a:latin typeface="Arial"/>
                <a:ea typeface="Arial"/>
                <a:cs typeface="Arial"/>
                <a:sym typeface="Arial"/>
              </a:rPr>
              <a:t> Градење дигитална отпорност преку овозможување на дигитална благосостојба и безбедност достапна за сите</a:t>
            </a:r>
            <a:r>
              <a:rPr lang="en-US" sz="1933" dirty="0">
                <a:solidFill>
                  <a:schemeClr val="dk1"/>
                </a:solidFill>
                <a:latin typeface="Arial"/>
                <a:ea typeface="Arial"/>
                <a:cs typeface="Arial"/>
                <a:sym typeface="Arial"/>
              </a:rPr>
              <a:t> </a:t>
            </a:r>
            <a:r>
              <a:rPr lang="mk" sz="1933" dirty="0">
                <a:solidFill>
                  <a:schemeClr val="dk1"/>
                </a:solidFill>
                <a:latin typeface="Arial"/>
                <a:ea typeface="Arial"/>
                <a:cs typeface="Arial"/>
                <a:sym typeface="Arial"/>
              </a:rPr>
              <a:t>2022-2-SK01-KA220-ADU-000096888“ е развиен со поддршка на Европската комисија и го одразува исклучиво мислењето на автор. Европската комисија не е одговорна за содржината на документите</a:t>
            </a:r>
            <a:endParaRPr sz="1200" dirty="0"/>
          </a:p>
          <a:p>
            <a:pPr marL="0" marR="0" lvl="0" indent="0" algn="just" rtl="0">
              <a:lnSpc>
                <a:spcPct val="84528"/>
              </a:lnSpc>
              <a:spcBef>
                <a:spcPts val="0"/>
              </a:spcBef>
              <a:spcAft>
                <a:spcPts val="0"/>
              </a:spcAft>
              <a:buNone/>
            </a:pPr>
            <a:r>
              <a:rPr lang="mk" sz="1933" dirty="0">
                <a:solidFill>
                  <a:schemeClr val="dk1"/>
                </a:solidFill>
                <a:latin typeface="Arial"/>
                <a:ea typeface="Arial"/>
                <a:cs typeface="Arial"/>
                <a:sym typeface="Arial"/>
              </a:rPr>
              <a:t>Публикацијата ја добива лиценцата Creative Commons CC BY-NC SA.</a:t>
            </a:r>
            <a:endParaRPr sz="1200" dirty="0"/>
          </a:p>
          <a:p>
            <a:pPr marL="0" marR="0" lvl="0" indent="0" algn="just" rtl="0">
              <a:lnSpc>
                <a:spcPct val="84528"/>
              </a:lnSpc>
              <a:spcBef>
                <a:spcPts val="0"/>
              </a:spcBef>
              <a:spcAft>
                <a:spcPts val="0"/>
              </a:spcAft>
              <a:buNone/>
            </a:pPr>
            <a:endParaRPr sz="1933" dirty="0">
              <a:solidFill>
                <a:schemeClr val="dk1"/>
              </a:solidFill>
              <a:latin typeface="Arial"/>
              <a:ea typeface="Arial"/>
              <a:cs typeface="Arial"/>
              <a:sym typeface="Arial"/>
            </a:endParaRPr>
          </a:p>
          <a:p>
            <a:pPr marL="0" marR="0" lvl="0" indent="0" algn="just" rtl="0">
              <a:lnSpc>
                <a:spcPct val="84528"/>
              </a:lnSpc>
              <a:spcBef>
                <a:spcPts val="0"/>
              </a:spcBef>
              <a:spcAft>
                <a:spcPts val="0"/>
              </a:spcAft>
              <a:buNone/>
            </a:pPr>
            <a:r>
              <a:rPr lang="mk" sz="1933" dirty="0">
                <a:solidFill>
                  <a:schemeClr val="dk1"/>
                </a:solidFill>
                <a:latin typeface="Arial"/>
                <a:ea typeface="Arial"/>
                <a:cs typeface="Arial"/>
                <a:sym typeface="Arial"/>
              </a:rPr>
              <a:t> </a:t>
            </a:r>
            <a:endParaRPr sz="1200" dirty="0"/>
          </a:p>
          <a:p>
            <a:pPr marL="0" marR="0" lvl="0" indent="0" algn="just" rtl="0">
              <a:lnSpc>
                <a:spcPct val="84528"/>
              </a:lnSpc>
              <a:spcBef>
                <a:spcPts val="0"/>
              </a:spcBef>
              <a:spcAft>
                <a:spcPts val="0"/>
              </a:spcAft>
              <a:buNone/>
            </a:pPr>
            <a:endParaRPr sz="1933" dirty="0">
              <a:solidFill>
                <a:schemeClr val="dk1"/>
              </a:solidFill>
              <a:latin typeface="Arial"/>
              <a:ea typeface="Arial"/>
              <a:cs typeface="Arial"/>
              <a:sym typeface="Arial"/>
            </a:endParaRPr>
          </a:p>
          <a:p>
            <a:pPr marL="0" marR="0" lvl="0" indent="0" algn="just" rtl="0">
              <a:lnSpc>
                <a:spcPct val="84528"/>
              </a:lnSpc>
              <a:spcBef>
                <a:spcPts val="0"/>
              </a:spcBef>
              <a:spcAft>
                <a:spcPts val="0"/>
              </a:spcAft>
              <a:buNone/>
            </a:pPr>
            <a:endParaRPr sz="1933" dirty="0">
              <a:solidFill>
                <a:schemeClr val="dk1"/>
              </a:solidFill>
              <a:latin typeface="Arial"/>
              <a:ea typeface="Arial"/>
              <a:cs typeface="Arial"/>
              <a:sym typeface="Arial"/>
            </a:endParaRPr>
          </a:p>
          <a:p>
            <a:pPr marL="0" marR="0" lvl="0" indent="0" algn="just" rtl="0">
              <a:lnSpc>
                <a:spcPct val="84528"/>
              </a:lnSpc>
              <a:spcBef>
                <a:spcPts val="0"/>
              </a:spcBef>
              <a:spcAft>
                <a:spcPts val="0"/>
              </a:spcAft>
              <a:buNone/>
            </a:pPr>
            <a:r>
              <a:rPr lang="mk" sz="1933" dirty="0">
                <a:solidFill>
                  <a:schemeClr val="dk1"/>
                </a:solidFill>
                <a:latin typeface="Arial"/>
                <a:ea typeface="Arial"/>
                <a:cs typeface="Arial"/>
                <a:sym typeface="Arial"/>
              </a:rPr>
              <a:t>Оваа лиценца ви овозможува да ја дистрибуирате, </a:t>
            </a:r>
            <a:r>
              <a:rPr lang="mk" sz="1933" dirty="0">
                <a:solidFill>
                  <a:schemeClr val="dk1"/>
                </a:solidFill>
              </a:rPr>
              <a:t>преработувате</a:t>
            </a:r>
            <a:r>
              <a:rPr lang="mk" sz="1933" dirty="0">
                <a:solidFill>
                  <a:schemeClr val="dk1"/>
                </a:solidFill>
                <a:latin typeface="Arial"/>
                <a:ea typeface="Arial"/>
                <a:cs typeface="Arial"/>
                <a:sym typeface="Arial"/>
              </a:rPr>
              <a:t>, подобрувате и надградувате работата, но само неформално. При користење на делото, како и извадоците од ова мора : </a:t>
            </a:r>
            <a:endParaRPr sz="1200" dirty="0"/>
          </a:p>
          <a:p>
            <a:pPr marL="647732" marR="0" lvl="1" indent="-330217" algn="just" rtl="0">
              <a:lnSpc>
                <a:spcPct val="84528"/>
              </a:lnSpc>
              <a:spcBef>
                <a:spcPts val="0"/>
              </a:spcBef>
              <a:spcAft>
                <a:spcPts val="0"/>
              </a:spcAft>
              <a:buClr>
                <a:schemeClr val="dk1"/>
              </a:buClr>
              <a:buSzPts val="1933"/>
              <a:buFont typeface="Calibri"/>
              <a:buAutoNum type="arabicPeriod"/>
            </a:pPr>
            <a:r>
              <a:rPr lang="mk" sz="1933" b="0" i="0" u="none" strike="noStrike" cap="none" dirty="0">
                <a:solidFill>
                  <a:schemeClr val="dk1"/>
                </a:solidFill>
                <a:latin typeface="Arial"/>
                <a:ea typeface="Arial"/>
                <a:cs typeface="Arial"/>
                <a:sym typeface="Arial"/>
              </a:rPr>
              <a:t>да се спомене изворот и мора да се даде линк до лиценцата и да се наведат можни промени. Авторските права остануваат кај авторите на документите.</a:t>
            </a:r>
            <a:endParaRPr sz="1200" dirty="0"/>
          </a:p>
          <a:p>
            <a:pPr marL="647732" marR="0" lvl="1" indent="-330217" algn="just" rtl="0">
              <a:lnSpc>
                <a:spcPct val="84528"/>
              </a:lnSpc>
              <a:spcBef>
                <a:spcPts val="0"/>
              </a:spcBef>
              <a:spcAft>
                <a:spcPts val="0"/>
              </a:spcAft>
              <a:buClr>
                <a:schemeClr val="dk1"/>
              </a:buClr>
              <a:buSzPts val="1933"/>
              <a:buFont typeface="Calibri"/>
              <a:buAutoNum type="arabicPeriod"/>
            </a:pPr>
            <a:r>
              <a:rPr lang="mk" sz="1933" b="0" i="0" u="none" strike="noStrike" cap="none" dirty="0">
                <a:solidFill>
                  <a:schemeClr val="dk1"/>
                </a:solidFill>
                <a:latin typeface="Arial"/>
                <a:ea typeface="Arial"/>
                <a:cs typeface="Arial"/>
                <a:sym typeface="Arial"/>
              </a:rPr>
              <a:t>делото не смее да се користи за комерцијални цели.</a:t>
            </a:r>
            <a:endParaRPr sz="1200" dirty="0"/>
          </a:p>
          <a:p>
            <a:pPr marL="647732" marR="0" lvl="1" indent="-330217" algn="just" rtl="0">
              <a:lnSpc>
                <a:spcPct val="84528"/>
              </a:lnSpc>
              <a:spcBef>
                <a:spcPts val="0"/>
              </a:spcBef>
              <a:spcAft>
                <a:spcPts val="0"/>
              </a:spcAft>
              <a:buClr>
                <a:schemeClr val="dk1"/>
              </a:buClr>
              <a:buSzPts val="1933"/>
              <a:buFont typeface="Calibri"/>
              <a:buAutoNum type="arabicPeriod"/>
            </a:pPr>
            <a:r>
              <a:rPr lang="mk" sz="1933" dirty="0">
                <a:solidFill>
                  <a:schemeClr val="dk1"/>
                </a:solidFill>
              </a:rPr>
              <a:t>а</a:t>
            </a:r>
            <a:r>
              <a:rPr lang="mk" sz="1933" b="0" i="0" u="none" strike="noStrike" cap="none" dirty="0">
                <a:solidFill>
                  <a:schemeClr val="dk1"/>
                </a:solidFill>
                <a:latin typeface="Arial"/>
                <a:ea typeface="Arial"/>
                <a:cs typeface="Arial"/>
                <a:sym typeface="Arial"/>
              </a:rPr>
              <a:t>ко го прекомпонирате, конвертирате или надградите на делото, вашите придонеси мора да бидат објавени под истата лиценца како и оригиналот.</a:t>
            </a:r>
            <a:endParaRPr sz="1200" dirty="0"/>
          </a:p>
          <a:p>
            <a:pPr marL="0" marR="0" lvl="0" indent="0" algn="just" rtl="0">
              <a:lnSpc>
                <a:spcPct val="84528"/>
              </a:lnSpc>
              <a:spcBef>
                <a:spcPts val="0"/>
              </a:spcBef>
              <a:spcAft>
                <a:spcPts val="0"/>
              </a:spcAft>
              <a:buNone/>
            </a:pPr>
            <a:r>
              <a:rPr lang="mk" sz="1933" b="1" dirty="0">
                <a:solidFill>
                  <a:srgbClr val="FFAA5A"/>
                </a:solidFill>
                <a:latin typeface="Arial"/>
                <a:ea typeface="Arial"/>
                <a:cs typeface="Arial"/>
                <a:sym typeface="Arial"/>
              </a:rPr>
              <a:t>Одрекување на одговорност:</a:t>
            </a:r>
            <a:endParaRPr sz="1200" dirty="0"/>
          </a:p>
          <a:p>
            <a:pPr marL="0" marR="0" lvl="0" indent="0" algn="just" rtl="0">
              <a:lnSpc>
                <a:spcPct val="84528"/>
              </a:lnSpc>
              <a:spcBef>
                <a:spcPts val="0"/>
              </a:spcBef>
              <a:spcAft>
                <a:spcPts val="0"/>
              </a:spcAft>
              <a:buNone/>
            </a:pPr>
            <a:r>
              <a:rPr lang="mk" sz="1933">
                <a:solidFill>
                  <a:schemeClr val="dk1"/>
                </a:solidFill>
                <a:latin typeface="Arial"/>
                <a:ea typeface="Arial"/>
                <a:cs typeface="Arial"/>
                <a:sym typeface="Arial"/>
              </a:rPr>
              <a:t>Проектот е финансиран </a:t>
            </a:r>
            <a:r>
              <a:rPr lang="mk" sz="1933" dirty="0">
                <a:solidFill>
                  <a:schemeClr val="dk1"/>
                </a:solidFill>
                <a:latin typeface="Arial"/>
                <a:ea typeface="Arial"/>
                <a:cs typeface="Arial"/>
                <a:sym typeface="Arial"/>
              </a:rPr>
              <a:t>од Европската Унија. Сепак, искажаните ставови и мислења се само на авторот(ите) и не мора да ги одразуваат ставовите на Европската унија или Европската извршна агенција за образование и култура (EACEA). Ниту Европската Унија, ниту EACEA не можат да бидат одговорни за нив.</a:t>
            </a:r>
            <a:endParaRPr sz="1200" dirty="0"/>
          </a:p>
          <a:p>
            <a:pPr marL="0" marR="0" lvl="0" indent="0" algn="just" rtl="0">
              <a:lnSpc>
                <a:spcPct val="84528"/>
              </a:lnSpc>
              <a:spcBef>
                <a:spcPts val="0"/>
              </a:spcBef>
              <a:spcAft>
                <a:spcPts val="0"/>
              </a:spcAft>
              <a:buNone/>
            </a:pPr>
            <a:r>
              <a:rPr lang="mk" sz="1933" dirty="0">
                <a:solidFill>
                  <a:schemeClr val="dk1"/>
                </a:solidFill>
                <a:latin typeface="Arial"/>
                <a:ea typeface="Arial"/>
                <a:cs typeface="Arial"/>
                <a:sym typeface="Arial"/>
              </a:rPr>
              <a:t> </a:t>
            </a:r>
            <a:endParaRPr sz="1200" dirty="0"/>
          </a:p>
        </p:txBody>
      </p:sp>
      <p:sp>
        <p:nvSpPr>
          <p:cNvPr id="431" name="Google Shape;431;p35"/>
          <p:cNvSpPr/>
          <p:nvPr/>
        </p:nvSpPr>
        <p:spPr>
          <a:xfrm>
            <a:off x="809800" y="2699600"/>
            <a:ext cx="1564701" cy="539822"/>
          </a:xfrm>
          <a:custGeom>
            <a:avLst/>
            <a:gdLst/>
            <a:ahLst/>
            <a:cxnLst/>
            <a:rect l="l" t="t" r="r" b="b"/>
            <a:pathLst>
              <a:path w="2344122" h="808722" extrusionOk="0">
                <a:moveTo>
                  <a:pt x="0" y="0"/>
                </a:moveTo>
                <a:lnTo>
                  <a:pt x="2344122" y="0"/>
                </a:lnTo>
                <a:lnTo>
                  <a:pt x="2344122" y="808722"/>
                </a:lnTo>
                <a:lnTo>
                  <a:pt x="0" y="8087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2"/>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4800"/>
              <a:buFont typeface="Arial"/>
              <a:buNone/>
            </a:pPr>
            <a:r>
              <a:rPr lang="mk" sz="4500">
                <a:latin typeface="Arial"/>
                <a:ea typeface="Arial"/>
                <a:cs typeface="Arial"/>
                <a:sym typeface="Arial"/>
              </a:rPr>
              <a:t>Концепт „Дигитална благосостојба“.</a:t>
            </a:r>
            <a:endParaRPr sz="4500"/>
          </a:p>
        </p:txBody>
      </p:sp>
      <p:sp>
        <p:nvSpPr>
          <p:cNvPr id="109" name="Google Shape;109;p12"/>
          <p:cNvSpPr txBox="1">
            <a:spLocks noGrp="1"/>
          </p:cNvSpPr>
          <p:nvPr>
            <p:ph type="body" idx="1"/>
          </p:nvPr>
        </p:nvSpPr>
        <p:spPr>
          <a:xfrm>
            <a:off x="838200" y="1423490"/>
            <a:ext cx="10662684" cy="466299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2800"/>
              <a:buNone/>
            </a:pPr>
            <a:r>
              <a:rPr lang="mk" sz="2400" dirty="0">
                <a:latin typeface="Aptos" panose="020B0004020202020204" pitchFamily="34" charset="0"/>
                <a:ea typeface="Arial"/>
                <a:cs typeface="Arial"/>
                <a:sym typeface="Arial"/>
              </a:rPr>
              <a:t>Следниве </a:t>
            </a:r>
            <a:r>
              <a:rPr lang="mk" sz="2400" dirty="0">
                <a:solidFill>
                  <a:schemeClr val="accent2"/>
                </a:solidFill>
                <a:latin typeface="Aptos" panose="020B0004020202020204" pitchFamily="34" charset="0"/>
                <a:ea typeface="Arial"/>
                <a:cs typeface="Arial"/>
                <a:sym typeface="Arial"/>
              </a:rPr>
              <a:t>три </a:t>
            </a:r>
            <a:r>
              <a:rPr lang="mk" sz="2400" dirty="0">
                <a:latin typeface="Aptos" panose="020B0004020202020204" pitchFamily="34" charset="0"/>
                <a:ea typeface="Arial"/>
                <a:cs typeface="Arial"/>
                <a:sym typeface="Arial"/>
              </a:rPr>
              <a:t>дефиниции </a:t>
            </a:r>
            <a:r>
              <a:rPr lang="mk" sz="2400" baseline="30000" dirty="0">
                <a:latin typeface="Aptos" panose="020B0004020202020204" pitchFamily="34" charset="0"/>
                <a:ea typeface="Arial"/>
                <a:cs typeface="Arial"/>
                <a:sym typeface="Arial"/>
              </a:rPr>
              <a:t> </a:t>
            </a:r>
            <a:r>
              <a:rPr lang="mk" sz="2400" dirty="0">
                <a:latin typeface="Aptos" panose="020B0004020202020204" pitchFamily="34" charset="0"/>
                <a:ea typeface="Arial"/>
                <a:cs typeface="Arial"/>
                <a:sym typeface="Arial"/>
              </a:rPr>
              <a:t>се надополнуваат една со друга:</a:t>
            </a:r>
            <a:endParaRPr sz="2400" b="1" dirty="0">
              <a:latin typeface="Aptos" panose="020B0004020202020204" pitchFamily="34" charset="0"/>
              <a:ea typeface="Arial"/>
              <a:cs typeface="Arial"/>
              <a:sym typeface="Arial"/>
            </a:endParaRPr>
          </a:p>
          <a:p>
            <a:pPr marL="228600" lvl="0" indent="-196850" algn="just" rtl="0">
              <a:lnSpc>
                <a:spcPct val="90000"/>
              </a:lnSpc>
              <a:spcBef>
                <a:spcPts val="1000"/>
              </a:spcBef>
              <a:spcAft>
                <a:spcPts val="0"/>
              </a:spcAft>
              <a:buSzPts val="2300"/>
              <a:buFont typeface="Noto Sans Symbols"/>
              <a:buChar char="▪"/>
            </a:pPr>
            <a:r>
              <a:rPr lang="mk" sz="2400" dirty="0">
                <a:latin typeface="Aptos" panose="020B0004020202020204" pitchFamily="34" charset="0"/>
                <a:ea typeface="Arial"/>
                <a:cs typeface="Arial"/>
                <a:sym typeface="Arial"/>
              </a:rPr>
              <a:t>Тоа е </a:t>
            </a:r>
            <a:r>
              <a:rPr lang="mk" sz="2400" u="sng" dirty="0">
                <a:solidFill>
                  <a:schemeClr val="accent2"/>
                </a:solidFill>
                <a:latin typeface="Aptos" panose="020B0004020202020204" pitchFamily="34" charset="0"/>
                <a:ea typeface="Arial"/>
                <a:cs typeface="Arial"/>
                <a:sym typeface="Arial"/>
              </a:rPr>
              <a:t>способност</a:t>
            </a:r>
            <a:r>
              <a:rPr lang="mk" sz="2400" dirty="0">
                <a:solidFill>
                  <a:schemeClr val="accent2"/>
                </a:solidFill>
                <a:latin typeface="Aptos" panose="020B0004020202020204" pitchFamily="34" charset="0"/>
                <a:ea typeface="Arial"/>
                <a:cs typeface="Arial"/>
                <a:sym typeface="Arial"/>
              </a:rPr>
              <a:t> </a:t>
            </a:r>
            <a:r>
              <a:rPr lang="mk" sz="2400" dirty="0">
                <a:latin typeface="Aptos" panose="020B0004020202020204" pitchFamily="34" charset="0"/>
                <a:ea typeface="Arial"/>
                <a:cs typeface="Arial"/>
                <a:sym typeface="Arial"/>
              </a:rPr>
              <a:t>на една личност ефикасно да управува со негативните влијанија на технологијата врз нивниот професионален и личен живот.</a:t>
            </a:r>
            <a:endParaRPr sz="2400" dirty="0">
              <a:latin typeface="Aptos" panose="020B0004020202020204" pitchFamily="34" charset="0"/>
            </a:endParaRPr>
          </a:p>
          <a:p>
            <a:pPr marL="228600" lvl="0" indent="-196850" algn="just" rtl="0">
              <a:lnSpc>
                <a:spcPct val="90000"/>
              </a:lnSpc>
              <a:spcBef>
                <a:spcPts val="1600"/>
              </a:spcBef>
              <a:spcAft>
                <a:spcPts val="0"/>
              </a:spcAft>
              <a:buSzPts val="2300"/>
              <a:buFont typeface="Noto Sans Symbols"/>
              <a:buChar char="▪"/>
            </a:pPr>
            <a:r>
              <a:rPr lang="mk" sz="2400" dirty="0">
                <a:latin typeface="Aptos" panose="020B0004020202020204" pitchFamily="34" charset="0"/>
                <a:ea typeface="Arial"/>
                <a:cs typeface="Arial"/>
                <a:sym typeface="Arial"/>
              </a:rPr>
              <a:t>Состојба </a:t>
            </a:r>
            <a:r>
              <a:rPr lang="mk" sz="2400" u="sng" dirty="0">
                <a:solidFill>
                  <a:schemeClr val="accent2"/>
                </a:solidFill>
                <a:latin typeface="Aptos" panose="020B0004020202020204" pitchFamily="34" charset="0"/>
                <a:ea typeface="Arial"/>
                <a:cs typeface="Arial"/>
                <a:sym typeface="Arial"/>
              </a:rPr>
              <a:t>на</a:t>
            </a:r>
            <a:r>
              <a:rPr lang="mk" sz="2400" dirty="0">
                <a:solidFill>
                  <a:schemeClr val="accent2"/>
                </a:solidFill>
                <a:latin typeface="Aptos" panose="020B0004020202020204" pitchFamily="34" charset="0"/>
                <a:ea typeface="Arial"/>
                <a:cs typeface="Arial"/>
                <a:sym typeface="Arial"/>
              </a:rPr>
              <a:t> </a:t>
            </a:r>
            <a:r>
              <a:rPr lang="mk" sz="2400" dirty="0">
                <a:latin typeface="Aptos" panose="020B0004020202020204" pitchFamily="34" charset="0"/>
                <a:ea typeface="Arial"/>
                <a:cs typeface="Arial"/>
                <a:sym typeface="Arial"/>
              </a:rPr>
              <a:t>лична </a:t>
            </a:r>
            <a:r>
              <a:rPr lang="mk-MK" sz="2400" dirty="0">
                <a:latin typeface="Aptos" panose="020B0004020202020204" pitchFamily="34" charset="0"/>
                <a:ea typeface="Arial"/>
                <a:cs typeface="Arial"/>
                <a:sym typeface="Arial"/>
              </a:rPr>
              <a:t>благо</a:t>
            </a:r>
            <a:r>
              <a:rPr lang="mk" sz="2400" dirty="0">
                <a:latin typeface="Aptos" panose="020B0004020202020204" pitchFamily="34" charset="0"/>
                <a:ea typeface="Arial"/>
                <a:cs typeface="Arial"/>
                <a:sym typeface="Arial"/>
              </a:rPr>
              <a:t>состојба со свесна употреба на дигиталната технологија.</a:t>
            </a:r>
            <a:endParaRPr sz="2400" dirty="0">
              <a:latin typeface="Aptos" panose="020B0004020202020204" pitchFamily="34" charset="0"/>
            </a:endParaRPr>
          </a:p>
          <a:p>
            <a:pPr marL="228600" lvl="0" indent="-196850" algn="just" rtl="0">
              <a:lnSpc>
                <a:spcPct val="90000"/>
              </a:lnSpc>
              <a:spcBef>
                <a:spcPts val="1600"/>
              </a:spcBef>
              <a:spcAft>
                <a:spcPts val="0"/>
              </a:spcAft>
              <a:buSzPts val="2300"/>
              <a:buFont typeface="Noto Sans Symbols"/>
              <a:buChar char="▪"/>
            </a:pPr>
            <a:r>
              <a:rPr lang="mk" sz="2400" dirty="0">
                <a:latin typeface="Aptos" panose="020B0004020202020204" pitchFamily="34" charset="0"/>
                <a:ea typeface="Arial"/>
                <a:cs typeface="Arial"/>
                <a:sym typeface="Arial"/>
              </a:rPr>
              <a:t>Ги опфаќа </a:t>
            </a:r>
            <a:r>
              <a:rPr lang="mk" sz="2400" u="sng" dirty="0">
                <a:solidFill>
                  <a:schemeClr val="accent2"/>
                </a:solidFill>
                <a:latin typeface="Aptos" panose="020B0004020202020204" pitchFamily="34" charset="0"/>
                <a:ea typeface="Arial"/>
                <a:cs typeface="Arial"/>
                <a:sym typeface="Arial"/>
              </a:rPr>
              <a:t>начините на кои</a:t>
            </a:r>
            <a:r>
              <a:rPr lang="mk" sz="2400" dirty="0">
                <a:solidFill>
                  <a:schemeClr val="accent2"/>
                </a:solidFill>
                <a:latin typeface="Aptos" panose="020B0004020202020204" pitchFamily="34" charset="0"/>
                <a:ea typeface="Arial"/>
                <a:cs typeface="Arial"/>
                <a:sym typeface="Arial"/>
              </a:rPr>
              <a:t> </a:t>
            </a:r>
            <a:r>
              <a:rPr lang="mk" sz="2400" dirty="0">
                <a:latin typeface="Aptos" panose="020B0004020202020204" pitchFamily="34" charset="0"/>
                <a:ea typeface="Arial"/>
                <a:cs typeface="Arial"/>
                <a:sym typeface="Arial"/>
              </a:rPr>
              <a:t>технологијата може да им помогне на луѓето да живеат здрав живот.</a:t>
            </a:r>
            <a:endParaRPr sz="2400" dirty="0">
              <a:latin typeface="Aptos" panose="020B0004020202020204" pitchFamily="34" charset="0"/>
            </a:endParaRPr>
          </a:p>
          <a:p>
            <a:pPr marL="0" lvl="0" indent="0" algn="just" rtl="0">
              <a:lnSpc>
                <a:spcPct val="90000"/>
              </a:lnSpc>
              <a:spcBef>
                <a:spcPts val="1600"/>
              </a:spcBef>
              <a:spcAft>
                <a:spcPts val="0"/>
              </a:spcAft>
              <a:buSzPts val="2800"/>
              <a:buNone/>
            </a:pPr>
            <a:r>
              <a:rPr lang="mk" sz="2400" dirty="0">
                <a:latin typeface="Aptos" panose="020B0004020202020204" pitchFamily="34" charset="0"/>
                <a:ea typeface="Arial"/>
                <a:cs typeface="Arial"/>
                <a:sym typeface="Arial"/>
              </a:rPr>
              <a:t>Затоа, Дигиталната благосостојба може да се смета како способност, состојба или патека,</a:t>
            </a:r>
            <a:r>
              <a:rPr lang="ru-RU" sz="2400" dirty="0">
                <a:latin typeface="Aptos" panose="020B0004020202020204" pitchFamily="34" charset="0"/>
                <a:ea typeface="Arial"/>
                <a:cs typeface="Arial"/>
                <a:sym typeface="Arial"/>
              </a:rPr>
              <a:t> од кои сите се однесуваат на луѓето кои се во или се стремат кон поволна состојба во нивниот однос со технологијата.</a:t>
            </a:r>
            <a:endParaRPr sz="2400" dirty="0">
              <a:latin typeface="Aptos" panose="020B0004020202020204" pitchFamily="34" charset="0"/>
            </a:endParaRPr>
          </a:p>
        </p:txBody>
      </p:sp>
      <p:sp>
        <p:nvSpPr>
          <p:cNvPr id="110" name="Google Shape;110;p12"/>
          <p:cNvSpPr txBox="1"/>
          <p:nvPr/>
        </p:nvSpPr>
        <p:spPr>
          <a:xfrm>
            <a:off x="838200" y="6215875"/>
            <a:ext cx="10515600" cy="276999"/>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dk1"/>
              </a:buClr>
              <a:buSzPts val="1200"/>
              <a:buFont typeface="Calibri"/>
              <a:buAutoNum type="arabicPeriod"/>
            </a:pPr>
            <a:r>
              <a:rPr lang="mk" sz="1200" b="0" i="0" u="sng" strike="noStrike" cap="none" dirty="0">
                <a:solidFill>
                  <a:schemeClr val="hlink"/>
                </a:solidFill>
                <a:latin typeface="Calibri"/>
                <a:ea typeface="Calibri"/>
                <a:cs typeface="Calibri"/>
                <a:sym typeface="Calibri"/>
                <a:hlinkClick r:id="rId3"/>
              </a:rPr>
              <a:t>Извор - проектот DigiWELL: Прирачник и методологија за градење дигитална отпорност</a:t>
            </a:r>
            <a:endParaRPr sz="1200" b="0" i="0" u="sng" strike="noStrike" cap="none" dirty="0">
              <a:solidFill>
                <a:schemeClr val="hlink"/>
              </a:solidFill>
              <a:latin typeface="Calibri"/>
              <a:ea typeface="Calibri"/>
              <a:cs typeface="Calibri"/>
              <a:sym typeface="Calibri"/>
              <a:hlinkClick r:id="rId3"/>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3"/>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800"/>
              <a:buFont typeface="Arial"/>
              <a:buNone/>
            </a:pPr>
            <a:r>
              <a:rPr lang="mk" sz="4400" dirty="0">
                <a:latin typeface="Aptos" panose="020B0004020202020204" pitchFamily="34" charset="0"/>
                <a:ea typeface="Arial"/>
                <a:cs typeface="Arial"/>
                <a:sym typeface="Arial"/>
              </a:rPr>
              <a:t>Концепт „Дигитална благосостојба“.</a:t>
            </a:r>
            <a:endParaRPr sz="4400" dirty="0">
              <a:latin typeface="Aptos" panose="020B0004020202020204" pitchFamily="34" charset="0"/>
            </a:endParaRPr>
          </a:p>
        </p:txBody>
      </p:sp>
      <p:grpSp>
        <p:nvGrpSpPr>
          <p:cNvPr id="116" name="Google Shape;116;p13"/>
          <p:cNvGrpSpPr/>
          <p:nvPr/>
        </p:nvGrpSpPr>
        <p:grpSpPr>
          <a:xfrm>
            <a:off x="838200" y="1678950"/>
            <a:ext cx="7317316" cy="4486060"/>
            <a:chOff x="0" y="2732"/>
            <a:chExt cx="7317316" cy="4486060"/>
          </a:xfrm>
        </p:grpSpPr>
        <p:sp>
          <p:nvSpPr>
            <p:cNvPr id="117" name="Google Shape;117;p13"/>
            <p:cNvSpPr/>
            <p:nvPr/>
          </p:nvSpPr>
          <p:spPr>
            <a:xfrm>
              <a:off x="0" y="2740"/>
              <a:ext cx="7317316" cy="1310027"/>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396283" y="297496"/>
              <a:ext cx="721219" cy="720514"/>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1513785" y="2740"/>
              <a:ext cx="5643139" cy="13113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p:nvPr/>
          </p:nvSpPr>
          <p:spPr>
            <a:xfrm>
              <a:off x="1513775" y="2732"/>
              <a:ext cx="5758500" cy="1311300"/>
            </a:xfrm>
            <a:prstGeom prst="rect">
              <a:avLst/>
            </a:prstGeom>
            <a:noFill/>
            <a:ln>
              <a:noFill/>
            </a:ln>
          </p:spPr>
          <p:txBody>
            <a:bodyPr spcFirstLastPara="1" wrap="square" lIns="138775" tIns="138775" rIns="138775" bIns="138775"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mk" sz="1800" b="0" i="0" u="none" strike="noStrike" cap="none" dirty="0">
                  <a:solidFill>
                    <a:schemeClr val="dk1"/>
                  </a:solidFill>
                  <a:latin typeface="Aptos" panose="020B0004020202020204" pitchFamily="34" charset="0"/>
                  <a:sym typeface="Arial"/>
                </a:rPr>
                <a:t>Тоа </a:t>
              </a:r>
              <a:r>
                <a:rPr lang="mk" sz="1800" dirty="0">
                  <a:solidFill>
                    <a:schemeClr val="dk1"/>
                  </a:solidFill>
                  <a:latin typeface="Aptos" panose="020B0004020202020204" pitchFamily="34" charset="0"/>
                </a:rPr>
                <a:t>е </a:t>
              </a:r>
              <a:r>
                <a:rPr lang="mk" sz="1800" b="0" i="0" u="none" strike="noStrike" cap="none" dirty="0">
                  <a:solidFill>
                    <a:schemeClr val="dk1"/>
                  </a:solidFill>
                  <a:latin typeface="Aptos" panose="020B0004020202020204" pitchFamily="34" charset="0"/>
                  <a:sym typeface="Arial"/>
                </a:rPr>
                <a:t>способност; </a:t>
              </a:r>
              <a:r>
                <a:rPr lang="mk" sz="1800" dirty="0">
                  <a:solidFill>
                    <a:schemeClr val="dk1"/>
                  </a:solidFill>
                  <a:latin typeface="Aptos" panose="020B0004020202020204" pitchFamily="34" charset="0"/>
                </a:rPr>
                <a:t>бидејќи</a:t>
              </a:r>
              <a:r>
                <a:rPr lang="mk" sz="1800" b="0" i="0" u="none" strike="noStrike" cap="none" dirty="0">
                  <a:solidFill>
                    <a:schemeClr val="dk1"/>
                  </a:solidFill>
                  <a:latin typeface="Aptos" panose="020B0004020202020204" pitchFamily="34" charset="0"/>
                  <a:sym typeface="Arial"/>
                </a:rPr>
                <a:t> е компетенција да можеш да имаш корист од технологијата и </a:t>
              </a:r>
              <a:r>
                <a:rPr lang="mk" sz="1800" dirty="0">
                  <a:solidFill>
                    <a:schemeClr val="dk1"/>
                  </a:solidFill>
                  <a:latin typeface="Aptos" panose="020B0004020202020204" pitchFamily="34" charset="0"/>
                </a:rPr>
                <a:t>свесно</a:t>
              </a:r>
              <a:r>
                <a:rPr lang="mk" sz="1800" b="0" i="0" u="none" strike="noStrike" cap="none" dirty="0">
                  <a:solidFill>
                    <a:schemeClr val="dk1"/>
                  </a:solidFill>
                  <a:latin typeface="Aptos" panose="020B0004020202020204" pitchFamily="34" charset="0"/>
                  <a:sym typeface="Arial"/>
                </a:rPr>
                <a:t> да управуваш со нејзините негативни влијанија.</a:t>
              </a:r>
              <a:endParaRPr sz="1800" dirty="0">
                <a:latin typeface="Aptos" panose="020B0004020202020204" pitchFamily="34" charset="0"/>
              </a:endParaRPr>
            </a:p>
          </p:txBody>
        </p:sp>
        <p:sp>
          <p:nvSpPr>
            <p:cNvPr id="121" name="Google Shape;121;p13"/>
            <p:cNvSpPr/>
            <p:nvPr/>
          </p:nvSpPr>
          <p:spPr>
            <a:xfrm>
              <a:off x="0" y="1590113"/>
              <a:ext cx="7317316" cy="1310027"/>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396283" y="1884869"/>
              <a:ext cx="721219" cy="72051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1513785" y="1590113"/>
              <a:ext cx="5643139" cy="13113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p:nvPr/>
          </p:nvSpPr>
          <p:spPr>
            <a:xfrm>
              <a:off x="1513775" y="1568235"/>
              <a:ext cx="5643139" cy="1331905"/>
            </a:xfrm>
            <a:prstGeom prst="rect">
              <a:avLst/>
            </a:prstGeom>
            <a:noFill/>
            <a:ln>
              <a:noFill/>
            </a:ln>
          </p:spPr>
          <p:txBody>
            <a:bodyPr spcFirstLastPara="1" wrap="square" lIns="138775" tIns="138775" rIns="138775" bIns="138775" anchor="ctr" anchorCtr="0">
              <a:noAutofit/>
            </a:bodyPr>
            <a:lstStyle/>
            <a:p>
              <a:pPr marL="0" marR="0" lvl="0" indent="0" rtl="0">
                <a:lnSpc>
                  <a:spcPct val="100000"/>
                </a:lnSpc>
                <a:spcBef>
                  <a:spcPts val="0"/>
                </a:spcBef>
                <a:spcAft>
                  <a:spcPts val="0"/>
                </a:spcAft>
                <a:buClr>
                  <a:schemeClr val="dk1"/>
                </a:buClr>
                <a:buSzPts val="2000"/>
                <a:buFont typeface="Arial"/>
                <a:buNone/>
              </a:pPr>
              <a:r>
                <a:rPr lang="ru-RU" sz="1800" dirty="0">
                  <a:latin typeface="Aptos" panose="020B0004020202020204" pitchFamily="34" charset="0"/>
                </a:rPr>
                <a:t>Може да биде состојба, бидејќи ги рефлектира резултатите од вистинската и адекватната употреба на технологијата (во позитивна конотација</a:t>
              </a:r>
              <a:r>
                <a:rPr lang="ru-RU" sz="1600" dirty="0">
                  <a:latin typeface="Aptos" panose="020B0004020202020204" pitchFamily="34" charset="0"/>
                </a:rPr>
                <a:t>).</a:t>
              </a:r>
              <a:endParaRPr sz="1600" dirty="0">
                <a:latin typeface="Aptos" panose="020B0004020202020204" pitchFamily="34" charset="0"/>
              </a:endParaRPr>
            </a:p>
          </p:txBody>
        </p:sp>
        <p:sp>
          <p:nvSpPr>
            <p:cNvPr id="125" name="Google Shape;125;p13"/>
            <p:cNvSpPr/>
            <p:nvPr/>
          </p:nvSpPr>
          <p:spPr>
            <a:xfrm>
              <a:off x="0" y="3177485"/>
              <a:ext cx="7317316" cy="1310027"/>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396283" y="3472241"/>
              <a:ext cx="721219" cy="720514"/>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1513785" y="3177485"/>
              <a:ext cx="5643139" cy="13113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txBox="1"/>
            <p:nvPr/>
          </p:nvSpPr>
          <p:spPr>
            <a:xfrm>
              <a:off x="1513785" y="3177485"/>
              <a:ext cx="5643139" cy="1311307"/>
            </a:xfrm>
            <a:prstGeom prst="rect">
              <a:avLst/>
            </a:prstGeom>
            <a:noFill/>
            <a:ln>
              <a:noFill/>
            </a:ln>
          </p:spPr>
          <p:txBody>
            <a:bodyPr spcFirstLastPara="1" wrap="square" lIns="138775" tIns="138775" rIns="138775" bIns="138775"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mk" sz="1800" b="0" i="0" u="none" strike="noStrike" cap="none" dirty="0">
                  <a:solidFill>
                    <a:schemeClr val="dk1"/>
                  </a:solidFill>
                  <a:latin typeface="Aptos" panose="020B0004020202020204" pitchFamily="34" charset="0"/>
                  <a:sym typeface="Arial"/>
                </a:rPr>
                <a:t>Може да </a:t>
              </a:r>
              <a:r>
                <a:rPr lang="mk" sz="1800" dirty="0">
                  <a:solidFill>
                    <a:schemeClr val="dk1"/>
                  </a:solidFill>
                  <a:latin typeface="Aptos" panose="020B0004020202020204" pitchFamily="34" charset="0"/>
                </a:rPr>
                <a:t>биде</a:t>
              </a:r>
              <a:r>
                <a:rPr lang="mk" sz="1800" b="0" i="0" u="none" strike="noStrike" cap="none" dirty="0">
                  <a:solidFill>
                    <a:schemeClr val="dk1"/>
                  </a:solidFill>
                  <a:latin typeface="Aptos" panose="020B0004020202020204" pitchFamily="34" charset="0"/>
                  <a:sym typeface="Arial"/>
                </a:rPr>
                <a:t>  патека или процес; бидејќи е поврзано со откривање на потенцијални и соодветни </a:t>
              </a:r>
              <a:r>
                <a:rPr lang="mk" sz="1800" dirty="0">
                  <a:solidFill>
                    <a:schemeClr val="dk1"/>
                  </a:solidFill>
                  <a:latin typeface="Aptos" panose="020B0004020202020204" pitchFamily="34" charset="0"/>
                </a:rPr>
                <a:t>апликации, корисни</a:t>
              </a:r>
              <a:r>
                <a:rPr lang="mk" sz="1800" b="0" i="0" u="none" strike="noStrike" cap="none" dirty="0">
                  <a:solidFill>
                    <a:schemeClr val="dk1"/>
                  </a:solidFill>
                  <a:latin typeface="Aptos" panose="020B0004020202020204" pitchFamily="34" charset="0"/>
                  <a:sym typeface="Arial"/>
                </a:rPr>
                <a:t> во животот на луѓето.</a:t>
              </a:r>
              <a:endParaRPr sz="1200" dirty="0">
                <a:latin typeface="Aptos" panose="020B0004020202020204" pitchFamily="34" charset="0"/>
              </a:endParaRPr>
            </a:p>
          </p:txBody>
        </p:sp>
      </p:grpSp>
      <p:pic>
        <p:nvPicPr>
          <p:cNvPr id="129" name="Google Shape;129;p13"/>
          <p:cNvPicPr preferRelativeResize="0"/>
          <p:nvPr/>
        </p:nvPicPr>
        <p:blipFill rotWithShape="1">
          <a:blip r:embed="rId6">
            <a:alphaModFix/>
          </a:blip>
          <a:srcRect/>
          <a:stretch/>
        </p:blipFill>
        <p:spPr>
          <a:xfrm>
            <a:off x="8155516" y="1746250"/>
            <a:ext cx="3365500" cy="336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14"/>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6" name="Google Shape;136;p14"/>
          <p:cNvSpPr txBox="1">
            <a:spLocks noGrp="1"/>
          </p:cNvSpPr>
          <p:nvPr>
            <p:ph type="title"/>
          </p:nvPr>
        </p:nvSpPr>
        <p:spPr>
          <a:xfrm>
            <a:off x="3302213" y="479493"/>
            <a:ext cx="8051587" cy="93782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92BAB5"/>
              </a:buClr>
              <a:buSzPts val="4400"/>
              <a:buFont typeface="Arial"/>
              <a:buNone/>
            </a:pPr>
            <a:r>
              <a:rPr lang="mk" sz="4400" dirty="0">
                <a:latin typeface="Aptos" panose="020B0004020202020204" pitchFamily="34" charset="0"/>
                <a:ea typeface="Arial"/>
                <a:cs typeface="Arial"/>
                <a:sym typeface="Arial"/>
              </a:rPr>
              <a:t>Патување до дигитална благосостојба</a:t>
            </a:r>
            <a:endParaRPr dirty="0">
              <a:latin typeface="Aptos" panose="020B0004020202020204" pitchFamily="34" charset="0"/>
            </a:endParaRPr>
          </a:p>
        </p:txBody>
      </p:sp>
      <p:sp>
        <p:nvSpPr>
          <p:cNvPr id="137" name="Google Shape;137;p14"/>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8" name="Google Shape;138;p14" descr="giyim, dizüstü, bilgisayar, mobilya içeren bir resim&#10;&#10;Açıklama otomatik olarak oluşturuldu"/>
          <p:cNvPicPr preferRelativeResize="0"/>
          <p:nvPr/>
        </p:nvPicPr>
        <p:blipFill rotWithShape="1">
          <a:blip r:embed="rId3">
            <a:alphaModFix/>
          </a:blip>
          <a:srcRect/>
          <a:stretch/>
        </p:blipFill>
        <p:spPr>
          <a:xfrm>
            <a:off x="332550" y="506530"/>
            <a:ext cx="2873333" cy="422549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39" name="Google Shape;139;p14"/>
          <p:cNvSpPr txBox="1">
            <a:spLocks noGrp="1"/>
          </p:cNvSpPr>
          <p:nvPr>
            <p:ph type="body" idx="1"/>
          </p:nvPr>
        </p:nvSpPr>
        <p:spPr>
          <a:xfrm>
            <a:off x="3538433" y="1805055"/>
            <a:ext cx="8417347" cy="4858635"/>
          </a:xfrm>
          <a:prstGeom prst="rect">
            <a:avLst/>
          </a:prstGeom>
          <a:noFill/>
          <a:ln>
            <a:noFill/>
          </a:ln>
        </p:spPr>
        <p:txBody>
          <a:bodyPr spcFirstLastPara="1" wrap="square" lIns="91425" tIns="45700" rIns="91425" bIns="45700" anchor="t" anchorCtr="0">
            <a:noAutofit/>
          </a:bodyPr>
          <a:lstStyle/>
          <a:p>
            <a:pPr marL="228600" lvl="0" indent="-215900" algn="just" rtl="0">
              <a:lnSpc>
                <a:spcPct val="80000"/>
              </a:lnSpc>
              <a:spcBef>
                <a:spcPts val="0"/>
              </a:spcBef>
              <a:spcAft>
                <a:spcPts val="0"/>
              </a:spcAft>
              <a:buSzPts val="1650"/>
              <a:buChar char="❑"/>
            </a:pPr>
            <a:r>
              <a:rPr lang="mk" sz="1750" dirty="0">
                <a:latin typeface="Aptos" panose="020B0004020202020204" pitchFamily="34" charset="0"/>
                <a:ea typeface="Arial"/>
                <a:cs typeface="Arial"/>
                <a:sym typeface="Arial"/>
              </a:rPr>
              <a:t>Во живиот град Дигитон , Ава, графичка дизајнерка, се нашла презаситена од нејзиниот постојан ангажман со дигиталните уреди. Нејзината продуктивност и креативност на почетокот растеа, но набрзо бескрајните известувања и времето поминато на екранот почнаа да влијаат на нејзиното здравје и среќа.</a:t>
            </a:r>
            <a:endParaRPr sz="1750" dirty="0">
              <a:latin typeface="Aptos" panose="020B0004020202020204" pitchFamily="34" charset="0"/>
              <a:ea typeface="Arial"/>
              <a:cs typeface="Arial"/>
              <a:sym typeface="Arial"/>
            </a:endParaRPr>
          </a:p>
          <a:p>
            <a:pPr marL="228600" lvl="0" indent="-215900" algn="just" rtl="0">
              <a:lnSpc>
                <a:spcPct val="80000"/>
              </a:lnSpc>
              <a:spcBef>
                <a:spcPts val="1000"/>
              </a:spcBef>
              <a:spcAft>
                <a:spcPts val="0"/>
              </a:spcAft>
              <a:buSzPts val="1650"/>
              <a:buChar char="❑"/>
            </a:pPr>
            <a:r>
              <a:rPr lang="mk" sz="1750" dirty="0">
                <a:latin typeface="Aptos" panose="020B0004020202020204" pitchFamily="34" charset="0"/>
                <a:ea typeface="Arial"/>
                <a:cs typeface="Arial"/>
                <a:sym typeface="Arial"/>
              </a:rPr>
              <a:t>Сфаќајќи ја потребата од промени, Ава се запишала на курс за дигитална благосостојба. Таа научила дека дигиталната благосостојба вклучува управување со негативните влијанија на технологијата, одржување совесен однос со нејзините уреди и нивно користење за да го подобри нејзиниот живот, а не да го влоши.</a:t>
            </a:r>
            <a:endParaRPr sz="1750" dirty="0">
              <a:latin typeface="Aptos" panose="020B0004020202020204" pitchFamily="34" charset="0"/>
            </a:endParaRPr>
          </a:p>
          <a:p>
            <a:pPr marL="228600" lvl="0" indent="-215900" algn="just" rtl="0">
              <a:lnSpc>
                <a:spcPct val="80000"/>
              </a:lnSpc>
              <a:spcBef>
                <a:spcPts val="1000"/>
              </a:spcBef>
              <a:spcAft>
                <a:spcPts val="0"/>
              </a:spcAft>
              <a:buSzPts val="1650"/>
              <a:buChar char="❑"/>
            </a:pPr>
            <a:r>
              <a:rPr lang="ru-RU" sz="1750" dirty="0">
                <a:latin typeface="Aptos" panose="020B0004020202020204" pitchFamily="34" charset="0"/>
                <a:ea typeface="Arial"/>
                <a:cs typeface="Arial"/>
                <a:sym typeface="Arial"/>
              </a:rPr>
              <a:t>Ава го применила наученото: поставила ограничувања за времето поминато на екранот, користела апликации за поттикнување на здрави навики и правела редовни дигитални детоксикации. Постепено, таа ја вратила  рамнотежата и го променила односот со технологијата, во нова релација кој ја поддржува нејзината благосостојба и професионален развој.</a:t>
            </a:r>
            <a:endParaRPr sz="1750" dirty="0">
              <a:latin typeface="Aptos" panose="020B0004020202020204" pitchFamily="34" charset="0"/>
              <a:ea typeface="Arial"/>
              <a:cs typeface="Arial"/>
              <a:sym typeface="Arial"/>
            </a:endParaRPr>
          </a:p>
          <a:p>
            <a:pPr marL="228600" lvl="0" indent="-215900" algn="just" rtl="0">
              <a:lnSpc>
                <a:spcPct val="80000"/>
              </a:lnSpc>
              <a:spcBef>
                <a:spcPts val="1000"/>
              </a:spcBef>
              <a:spcAft>
                <a:spcPts val="0"/>
              </a:spcAft>
              <a:buSzPts val="1650"/>
              <a:buChar char="❑"/>
            </a:pPr>
            <a:r>
              <a:rPr lang="mk" sz="1750" dirty="0">
                <a:latin typeface="Aptos" panose="020B0004020202020204" pitchFamily="34" charset="0"/>
                <a:ea typeface="Arial"/>
                <a:cs typeface="Arial"/>
                <a:sym typeface="Arial"/>
              </a:rPr>
              <a:t>Преку приказната на Ава, ја гледаме дигиталната благосостојба како способност за управување со технологијата, состојба на лично здравје и пат кон откривање на позитивниот придонес на технологијата во нашите животи. Патувањето на Ава н</a:t>
            </a:r>
            <a:r>
              <a:rPr lang="en-US" sz="1750" dirty="0">
                <a:latin typeface="Aptos" panose="020B0004020202020204" pitchFamily="34" charset="0"/>
                <a:ea typeface="Arial"/>
                <a:cs typeface="Arial"/>
                <a:sym typeface="Arial"/>
              </a:rPr>
              <a:t>è </a:t>
            </a:r>
            <a:r>
              <a:rPr lang="mk" sz="1750" dirty="0">
                <a:latin typeface="Aptos" panose="020B0004020202020204" pitchFamily="34" charset="0"/>
                <a:ea typeface="Arial"/>
                <a:cs typeface="Arial"/>
                <a:sym typeface="Arial"/>
              </a:rPr>
              <a:t>инспирира да направиме технологијата да работи за нас, обезбедувајќи поволна состојба во нашиот однос со дигиталните алатки.</a:t>
            </a:r>
            <a:endParaRPr sz="1750" dirty="0">
              <a:latin typeface="Aptos" panose="020B0004020202020204" pitchFamily="34" charset="0"/>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1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15"/>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15"/>
          <p:cNvSpPr txBox="1">
            <a:spLocks noGrp="1"/>
          </p:cNvSpPr>
          <p:nvPr>
            <p:ph type="title"/>
          </p:nvPr>
        </p:nvSpPr>
        <p:spPr>
          <a:xfrm>
            <a:off x="460275" y="1153575"/>
            <a:ext cx="3630600" cy="446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4800"/>
              <a:buFont typeface="Arial"/>
              <a:buNone/>
            </a:pPr>
            <a:r>
              <a:rPr lang="mk" sz="3600" dirty="0">
                <a:solidFill>
                  <a:srgbClr val="FFFFFF"/>
                </a:solidFill>
                <a:latin typeface="Aptos" panose="020B0004020202020204" pitchFamily="34" charset="0"/>
                <a:ea typeface="Arial"/>
                <a:cs typeface="Arial"/>
                <a:sym typeface="Arial"/>
              </a:rPr>
              <a:t>Дигитална благосостојба: зошто е важн</a:t>
            </a:r>
            <a:r>
              <a:rPr lang="en-US" sz="3600" dirty="0">
                <a:solidFill>
                  <a:srgbClr val="FFFFFF"/>
                </a:solidFill>
                <a:latin typeface="Aptos" panose="020B0004020202020204" pitchFamily="34" charset="0"/>
                <a:ea typeface="Arial"/>
                <a:cs typeface="Arial"/>
                <a:sym typeface="Arial"/>
              </a:rPr>
              <a:t>a</a:t>
            </a:r>
            <a:r>
              <a:rPr lang="mk" sz="3600" dirty="0">
                <a:solidFill>
                  <a:srgbClr val="FFFFFF"/>
                </a:solidFill>
                <a:latin typeface="Aptos" panose="020B0004020202020204" pitchFamily="34" charset="0"/>
                <a:ea typeface="Arial"/>
                <a:cs typeface="Arial"/>
                <a:sym typeface="Arial"/>
              </a:rPr>
              <a:t> за возрасните?</a:t>
            </a:r>
            <a:endParaRPr sz="3600" dirty="0">
              <a:latin typeface="Aptos" panose="020B0004020202020204" pitchFamily="34" charset="0"/>
            </a:endParaRPr>
          </a:p>
        </p:txBody>
      </p:sp>
      <p:sp>
        <p:nvSpPr>
          <p:cNvPr id="147" name="Google Shape;147;p15"/>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8" name="Google Shape;148;p15"/>
          <p:cNvSpPr txBox="1">
            <a:spLocks noGrp="1"/>
          </p:cNvSpPr>
          <p:nvPr>
            <p:ph type="body" idx="1"/>
          </p:nvPr>
        </p:nvSpPr>
        <p:spPr>
          <a:xfrm>
            <a:off x="4447308" y="591344"/>
            <a:ext cx="7417032" cy="569515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mk" sz="2100" dirty="0">
                <a:latin typeface="Aptos" panose="020B0004020202020204" pitchFamily="34" charset="0"/>
                <a:ea typeface="Arial"/>
                <a:cs typeface="Arial"/>
                <a:sym typeface="Arial"/>
              </a:rPr>
              <a:t>Од суштинско значење за возрасните е да имаат здрав, избалансиран, исполнет и одржлив начин на живот во дигиталниот свет. Конкретно:</a:t>
            </a:r>
            <a:endParaRPr sz="2100" dirty="0">
              <a:latin typeface="Aptos" panose="020B0004020202020204" pitchFamily="34" charset="0"/>
              <a:ea typeface="Arial"/>
              <a:cs typeface="Arial"/>
              <a:sym typeface="Arial"/>
            </a:endParaRPr>
          </a:p>
          <a:p>
            <a:pPr marL="228600" lvl="0" indent="-209550" algn="l" rtl="0">
              <a:lnSpc>
                <a:spcPct val="90000"/>
              </a:lnSpc>
              <a:spcBef>
                <a:spcPts val="1600"/>
              </a:spcBef>
              <a:spcAft>
                <a:spcPts val="0"/>
              </a:spcAft>
              <a:buSzPts val="2100"/>
              <a:buChar char="❑"/>
            </a:pPr>
            <a:r>
              <a:rPr lang="mk" sz="2100" dirty="0">
                <a:latin typeface="Aptos" panose="020B0004020202020204" pitchFamily="34" charset="0"/>
                <a:ea typeface="Arial"/>
                <a:cs typeface="Arial"/>
                <a:sym typeface="Arial"/>
              </a:rPr>
              <a:t> Неопходна човечка потреба во дигиталната ера.</a:t>
            </a:r>
            <a:endParaRPr sz="2100" dirty="0">
              <a:latin typeface="Aptos" panose="020B0004020202020204" pitchFamily="34" charset="0"/>
              <a:ea typeface="Arial"/>
              <a:cs typeface="Arial"/>
              <a:sym typeface="Arial"/>
            </a:endParaRPr>
          </a:p>
          <a:p>
            <a:pPr marL="228600" lvl="0" indent="-209550" algn="l" rtl="0">
              <a:lnSpc>
                <a:spcPct val="90000"/>
              </a:lnSpc>
              <a:spcBef>
                <a:spcPts val="1600"/>
              </a:spcBef>
              <a:spcAft>
                <a:spcPts val="0"/>
              </a:spcAft>
              <a:buSzPts val="2100"/>
              <a:buChar char="❑"/>
            </a:pPr>
            <a:r>
              <a:rPr lang="mk" sz="2100" dirty="0">
                <a:latin typeface="Aptos" panose="020B0004020202020204" pitchFamily="34" charset="0"/>
                <a:ea typeface="Arial"/>
                <a:cs typeface="Arial"/>
                <a:sym typeface="Arial"/>
              </a:rPr>
              <a:t> Придонесува за физичкото, психолошкото и социјалното здравје и благосостојба на луѓето.</a:t>
            </a:r>
            <a:endParaRPr sz="2500" dirty="0">
              <a:latin typeface="Aptos" panose="020B0004020202020204" pitchFamily="34" charset="0"/>
            </a:endParaRPr>
          </a:p>
          <a:p>
            <a:pPr marL="228600" lvl="0" indent="-209550" algn="l" rtl="0">
              <a:lnSpc>
                <a:spcPct val="90000"/>
              </a:lnSpc>
              <a:spcBef>
                <a:spcPts val="1600"/>
              </a:spcBef>
              <a:spcAft>
                <a:spcPts val="0"/>
              </a:spcAft>
              <a:buSzPts val="2100"/>
              <a:buChar char="❑"/>
            </a:pPr>
            <a:r>
              <a:rPr lang="mk" sz="2100" dirty="0">
                <a:latin typeface="Aptos" panose="020B0004020202020204" pitchFamily="34" charset="0"/>
                <a:ea typeface="Arial"/>
                <a:cs typeface="Arial"/>
                <a:sym typeface="Arial"/>
              </a:rPr>
              <a:t> Се однесува на луѓето кои имаат контрола врз нивниот живот.</a:t>
            </a:r>
            <a:endParaRPr sz="2500" dirty="0">
              <a:latin typeface="Aptos" panose="020B0004020202020204" pitchFamily="34" charset="0"/>
            </a:endParaRPr>
          </a:p>
          <a:p>
            <a:pPr marL="228600" lvl="0" indent="-209550" algn="l" rtl="0">
              <a:lnSpc>
                <a:spcPct val="90000"/>
              </a:lnSpc>
              <a:spcBef>
                <a:spcPts val="1600"/>
              </a:spcBef>
              <a:spcAft>
                <a:spcPts val="0"/>
              </a:spcAft>
              <a:buSzPts val="2100"/>
              <a:buChar char="❑"/>
            </a:pPr>
            <a:r>
              <a:rPr lang="mk" sz="2100" dirty="0">
                <a:latin typeface="Aptos" panose="020B0004020202020204" pitchFamily="34" charset="0"/>
                <a:ea typeface="Arial"/>
                <a:cs typeface="Arial"/>
                <a:sym typeface="Arial"/>
              </a:rPr>
              <a:t>Промовира формирање здрави навики при навигација во дигиталниот свет.</a:t>
            </a:r>
            <a:endParaRPr sz="2500" dirty="0">
              <a:latin typeface="Aptos" panose="020B0004020202020204" pitchFamily="34" charset="0"/>
            </a:endParaRPr>
          </a:p>
          <a:p>
            <a:pPr marL="228600" lvl="0" indent="-209550" algn="l" rtl="0">
              <a:lnSpc>
                <a:spcPct val="90000"/>
              </a:lnSpc>
              <a:spcBef>
                <a:spcPts val="1600"/>
              </a:spcBef>
              <a:spcAft>
                <a:spcPts val="0"/>
              </a:spcAft>
              <a:buSzPts val="2100"/>
              <a:buChar char="❑"/>
            </a:pPr>
            <a:r>
              <a:rPr lang="mk" sz="2100" dirty="0">
                <a:latin typeface="Aptos" panose="020B0004020202020204" pitchFamily="34" charset="0"/>
                <a:ea typeface="Arial"/>
                <a:cs typeface="Arial"/>
                <a:sym typeface="Arial"/>
              </a:rPr>
              <a:t>Процес на развивање свесен и одговорен начин во дигиталните средини.</a:t>
            </a:r>
            <a:endParaRPr sz="2500" dirty="0">
              <a:latin typeface="Aptos" panose="020B0004020202020204" pitchFamily="34" charset="0"/>
            </a:endParaRPr>
          </a:p>
          <a:p>
            <a:pPr marL="228600" lvl="0" indent="-209550" algn="l" rtl="0">
              <a:lnSpc>
                <a:spcPct val="90000"/>
              </a:lnSpc>
              <a:spcBef>
                <a:spcPts val="1600"/>
              </a:spcBef>
              <a:spcAft>
                <a:spcPts val="0"/>
              </a:spcAft>
              <a:buSzPts val="2100"/>
              <a:buChar char="❑"/>
            </a:pPr>
            <a:r>
              <a:rPr lang="mk" sz="2100" dirty="0">
                <a:latin typeface="Aptos" panose="020B0004020202020204" pitchFamily="34" charset="0"/>
                <a:ea typeface="Arial"/>
                <a:cs typeface="Arial"/>
                <a:sym typeface="Arial"/>
              </a:rPr>
              <a:t>Клучна компонента за градење на дигитална </a:t>
            </a:r>
            <a:r>
              <a:rPr lang="mk-MK" sz="2100" dirty="0">
                <a:latin typeface="Aptos" panose="020B0004020202020204" pitchFamily="34" charset="0"/>
                <a:ea typeface="Arial"/>
                <a:cs typeface="Arial"/>
                <a:sym typeface="Arial"/>
              </a:rPr>
              <a:t>отпорност</a:t>
            </a:r>
            <a:r>
              <a:rPr lang="mk" sz="2100" dirty="0">
                <a:latin typeface="Aptos" panose="020B0004020202020204" pitchFamily="34" charset="0"/>
                <a:ea typeface="Arial"/>
                <a:cs typeface="Arial"/>
                <a:sym typeface="Arial"/>
              </a:rPr>
              <a:t>.</a:t>
            </a:r>
            <a:endParaRPr sz="2500" dirty="0">
              <a:latin typeface="Aptos" panose="020B0004020202020204" pitchFamily="34" charset="0"/>
            </a:endParaRPr>
          </a:p>
          <a:p>
            <a:pPr marL="685800" lvl="1" indent="-76200" algn="l" rtl="0">
              <a:lnSpc>
                <a:spcPct val="90000"/>
              </a:lnSpc>
              <a:spcBef>
                <a:spcPts val="1100"/>
              </a:spcBef>
              <a:spcAft>
                <a:spcPts val="0"/>
              </a:spcAft>
              <a:buClr>
                <a:schemeClr val="dk1"/>
              </a:buClr>
              <a:buSzPts val="2400"/>
              <a:buFont typeface="Noto Sans Symbols"/>
              <a:buNone/>
            </a:pPr>
            <a:endParaRPr sz="2100"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16"/>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6"/>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16"/>
          <p:cNvSpPr txBox="1">
            <a:spLocks noGrp="1"/>
          </p:cNvSpPr>
          <p:nvPr>
            <p:ph type="title"/>
          </p:nvPr>
        </p:nvSpPr>
        <p:spPr>
          <a:xfrm>
            <a:off x="838200" y="365125"/>
            <a:ext cx="10924800" cy="858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92BAB5"/>
              </a:buClr>
              <a:buSzPct val="100000"/>
              <a:buFont typeface="Arial"/>
              <a:buNone/>
            </a:pPr>
            <a:r>
              <a:rPr lang="mk" sz="4800" dirty="0">
                <a:latin typeface="Aptos" panose="020B0004020202020204" pitchFamily="34" charset="0"/>
                <a:ea typeface="Arial"/>
                <a:cs typeface="Arial"/>
                <a:sym typeface="Arial"/>
              </a:rPr>
              <a:t>Исклучете се за повторно да се поврзете</a:t>
            </a:r>
            <a:endParaRPr dirty="0"/>
          </a:p>
        </p:txBody>
      </p:sp>
      <p:sp>
        <p:nvSpPr>
          <p:cNvPr id="156" name="Google Shape;156;p16"/>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7" name="Google Shape;157;p16"/>
          <p:cNvSpPr txBox="1">
            <a:spLocks noGrp="1"/>
          </p:cNvSpPr>
          <p:nvPr>
            <p:ph type="body" idx="1"/>
          </p:nvPr>
        </p:nvSpPr>
        <p:spPr>
          <a:xfrm>
            <a:off x="838200" y="1323910"/>
            <a:ext cx="11140440" cy="5054665"/>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SzPts val="2000"/>
              <a:buNone/>
            </a:pPr>
            <a:r>
              <a:rPr lang="mk" sz="1800" dirty="0">
                <a:latin typeface="Aptos" panose="020B0004020202020204" pitchFamily="34" charset="0"/>
                <a:ea typeface="Arial"/>
                <a:cs typeface="Arial"/>
                <a:sym typeface="Arial"/>
              </a:rPr>
              <a:t>Едно утро се случило нешто необично. Том добил е-пошта од непознат испраќач со наслов „Преземи контрола“. Љубопитен, Том ја отворил е-поштата за да најде едноставна порака: „Забележете што е важно. Исклучете се за повторно да се поврзете“. Збунет, но сепак заинтригиран, Том решил да го прифати предизвикот. Тој започнал така што го оставил телефонот зад себе за време на прошетката во паркот. Додека се шетал низ зеленилото, ја забележал смеата на децата кои си играат и спокојниот звук на блиската фонтана - звуци и глетки што обично ги пропуштал.</a:t>
            </a:r>
            <a:endParaRPr sz="1800" dirty="0">
              <a:latin typeface="Aptos" panose="020B0004020202020204" pitchFamily="34" charset="0"/>
              <a:ea typeface="Arial"/>
              <a:cs typeface="Arial"/>
              <a:sym typeface="Arial"/>
            </a:endParaRPr>
          </a:p>
          <a:p>
            <a:pPr marL="0" lvl="0" indent="0" algn="just" rtl="0">
              <a:lnSpc>
                <a:spcPct val="80000"/>
              </a:lnSpc>
              <a:spcBef>
                <a:spcPts val="1000"/>
              </a:spcBef>
              <a:spcAft>
                <a:spcPts val="0"/>
              </a:spcAft>
              <a:buSzPts val="2000"/>
              <a:buNone/>
            </a:pPr>
            <a:r>
              <a:rPr lang="mk" sz="1800" dirty="0">
                <a:latin typeface="Aptos" panose="020B0004020202020204" pitchFamily="34" charset="0"/>
                <a:ea typeface="Arial"/>
                <a:cs typeface="Arial"/>
                <a:sym typeface="Arial"/>
              </a:rPr>
              <a:t>Инспириран од искуството, Том тргнал на авантура повторно да го открие својот град и себеси, посетувајќи музеи, локални пазари и кафулиња, сето тоа без постојаното ѕвонење на неговиот телефон. Почнал да чита книги во тивките агли на библиотеките, да започнува разговори со странци и да присуствува на настани во заедницата, наоѓајќи радост во вистински, нефилтрирани искуства. Како што деновите преминувале во недели, Том сфатил дека неговите дигитални навики го контролирале, и дека е време тоа да се промени.</a:t>
            </a:r>
            <a:endParaRPr sz="1800" dirty="0">
              <a:latin typeface="Aptos" panose="020B0004020202020204" pitchFamily="34" charset="0"/>
              <a:ea typeface="Arial"/>
              <a:cs typeface="Arial"/>
              <a:sym typeface="Arial"/>
            </a:endParaRPr>
          </a:p>
          <a:p>
            <a:pPr marL="0" lvl="0" indent="0" algn="just" rtl="0">
              <a:lnSpc>
                <a:spcPct val="80000"/>
              </a:lnSpc>
              <a:spcBef>
                <a:spcPts val="1000"/>
              </a:spcBef>
              <a:spcAft>
                <a:spcPts val="0"/>
              </a:spcAft>
              <a:buSzPts val="2000"/>
              <a:buNone/>
            </a:pPr>
            <a:r>
              <a:rPr lang="mk" sz="1800" dirty="0">
                <a:latin typeface="Aptos" panose="020B0004020202020204" pitchFamily="34" charset="0"/>
                <a:ea typeface="Arial"/>
                <a:cs typeface="Arial"/>
                <a:sym typeface="Arial"/>
              </a:rPr>
              <a:t>Вовел правила за себе, ограничувајќи го времето поминато на екранот, исклучувајќи ги известувањата после работа и повеќе ангажирајќи се во интеракции лице-в-лице. Полека, си ја вратил контролата врз својот дигитален живот, избирајќи кога и како да се поврзе на интернет. На крајот, животот на Том се трансформирал. Е-поштата што некогаш изгледаше како мало бранување стана бран на промени,</a:t>
            </a:r>
            <a:r>
              <a:rPr lang="ru-RU" sz="1800" dirty="0">
                <a:latin typeface="Aptos" panose="020B0004020202020204" pitchFamily="34" charset="0"/>
              </a:rPr>
              <a:t> водејќи го кон живот каде што технологијата беше алатка</a:t>
            </a:r>
            <a:r>
              <a:rPr lang="mk" sz="1800" dirty="0">
                <a:latin typeface="Aptos" panose="020B0004020202020204" pitchFamily="34" charset="0"/>
                <a:ea typeface="Arial"/>
                <a:cs typeface="Arial"/>
                <a:sym typeface="Arial"/>
              </a:rPr>
              <a:t>, а не тиранин.Научил да ја контролира технологијата, осигурувајќи дека таа го подобрува неговиот живот без да го доминира. Авантурата на Том, предизвикана од мистериозна е-пошта, го научи на непроценлива лекција да биде присутен во моментот и да го совлада дигиталниот свет според негови услови.</a:t>
            </a:r>
            <a:endParaRPr sz="1800" dirty="0">
              <a:latin typeface="Aptos" panose="020B00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691125" y="365125"/>
            <a:ext cx="11028000" cy="1058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ct val="100000"/>
              <a:buFont typeface="Arial"/>
              <a:buNone/>
            </a:pPr>
            <a:r>
              <a:rPr lang="mk" dirty="0">
                <a:latin typeface="Aptos" panose="020B0004020202020204" pitchFamily="34" charset="0"/>
                <a:ea typeface="Arial"/>
                <a:cs typeface="Arial"/>
                <a:sym typeface="Arial"/>
              </a:rPr>
              <a:t>Дигитална благосостојба и технологија</a:t>
            </a:r>
            <a:endParaRPr dirty="0">
              <a:latin typeface="Aptos" panose="020B0004020202020204" pitchFamily="34" charset="0"/>
            </a:endParaRPr>
          </a:p>
        </p:txBody>
      </p:sp>
      <p:sp>
        <p:nvSpPr>
          <p:cNvPr id="163" name="Google Shape;163;p17"/>
          <p:cNvSpPr txBox="1">
            <a:spLocks noGrp="1"/>
          </p:cNvSpPr>
          <p:nvPr>
            <p:ph type="body" idx="1"/>
          </p:nvPr>
        </p:nvSpPr>
        <p:spPr>
          <a:xfrm>
            <a:off x="838200" y="1423524"/>
            <a:ext cx="10911840" cy="4645805"/>
          </a:xfrm>
          <a:prstGeom prst="rect">
            <a:avLst/>
          </a:prstGeom>
          <a:noFill/>
          <a:ln>
            <a:noFill/>
          </a:ln>
        </p:spPr>
        <p:txBody>
          <a:bodyPr spcFirstLastPara="1" wrap="square" lIns="91425" tIns="45700" rIns="91425" bIns="45700" anchor="t" anchorCtr="0">
            <a:noAutofit/>
          </a:bodyPr>
          <a:lstStyle/>
          <a:p>
            <a:pPr marL="228600" lvl="0" indent="-209550" algn="just" rtl="0">
              <a:lnSpc>
                <a:spcPct val="80000"/>
              </a:lnSpc>
              <a:spcBef>
                <a:spcPts val="0"/>
              </a:spcBef>
              <a:spcAft>
                <a:spcPts val="0"/>
              </a:spcAft>
              <a:buSzPts val="2100"/>
              <a:buChar char="❑"/>
            </a:pPr>
            <a:r>
              <a:rPr lang="mk" sz="2100" dirty="0">
                <a:latin typeface="Aptos" panose="020B0004020202020204" pitchFamily="34" charset="0"/>
                <a:ea typeface="Arial"/>
                <a:cs typeface="Arial"/>
                <a:sym typeface="Arial"/>
              </a:rPr>
              <a:t>Технологијата, намерно или ненамерно,</a:t>
            </a:r>
            <a:r>
              <a:rPr lang="ru-RU" sz="1600" dirty="0"/>
              <a:t> </a:t>
            </a:r>
            <a:r>
              <a:rPr lang="ru-RU" sz="2000" dirty="0">
                <a:latin typeface="Aptos" panose="020B0004020202020204" pitchFamily="34" charset="0"/>
              </a:rPr>
              <a:t>сега е дел од животот на поголемиот дел од нас</a:t>
            </a:r>
            <a:r>
              <a:rPr lang="mk" sz="2100" dirty="0">
                <a:latin typeface="Aptos" panose="020B0004020202020204" pitchFamily="34" charset="0"/>
                <a:ea typeface="Arial"/>
                <a:cs typeface="Arial"/>
                <a:sym typeface="Arial"/>
              </a:rPr>
              <a:t>. Т</a:t>
            </a:r>
            <a:r>
              <a:rPr lang="mk-MK" sz="2100" dirty="0">
                <a:latin typeface="Aptos" panose="020B0004020202020204" pitchFamily="34" charset="0"/>
                <a:ea typeface="Arial"/>
                <a:cs typeface="Arial"/>
                <a:sym typeface="Arial"/>
              </a:rPr>
              <a:t>аа</a:t>
            </a:r>
            <a:r>
              <a:rPr lang="mk" sz="2100" dirty="0">
                <a:latin typeface="Aptos" panose="020B0004020202020204" pitchFamily="34" charset="0"/>
                <a:ea typeface="Arial"/>
                <a:cs typeface="Arial"/>
                <a:sym typeface="Arial"/>
              </a:rPr>
              <a:t> е претежно неизбежен дел од нашиот работен и професионален живот, нашите наставни и образовни искуства  и/нашите секојдневни социјални интеракции и комуникации. Има врска со многу луѓе било преку хардвер (на пример, компјутер, таблети, паметни телефони…) или преку веб-алатки, социјални медиуми, апликации итн.</a:t>
            </a:r>
            <a:endParaRPr sz="2500" dirty="0">
              <a:latin typeface="Aptos" panose="020B0004020202020204" pitchFamily="34" charset="0"/>
            </a:endParaRPr>
          </a:p>
          <a:p>
            <a:pPr marL="228600" lvl="0" indent="-209550" algn="just" rtl="0">
              <a:lnSpc>
                <a:spcPct val="80000"/>
              </a:lnSpc>
              <a:spcBef>
                <a:spcPts val="1600"/>
              </a:spcBef>
              <a:spcAft>
                <a:spcPts val="0"/>
              </a:spcAft>
              <a:buSzPts val="2100"/>
              <a:buChar char="❑"/>
            </a:pPr>
            <a:r>
              <a:rPr lang="mk" sz="2100" dirty="0">
                <a:latin typeface="Aptos" panose="020B0004020202020204" pitchFamily="34" charset="0"/>
                <a:ea typeface="Arial"/>
                <a:cs typeface="Arial"/>
                <a:sym typeface="Arial"/>
              </a:rPr>
              <a:t>Очигледно е дека технологијата била и ќе биде подлабока поврзаност со луѓето. Дигиталниот раст во користењето на поврзаните уреди и услуги се промени врз основа на податоците од јануари 2024 година на следниов начин </a:t>
            </a:r>
            <a:r>
              <a:rPr lang="mk" sz="2100" baseline="30000" dirty="0">
                <a:latin typeface="Aptos" panose="020B0004020202020204" pitchFamily="34" charset="0"/>
                <a:ea typeface="Arial"/>
                <a:cs typeface="Arial"/>
                <a:sym typeface="Arial"/>
              </a:rPr>
              <a:t> </a:t>
            </a:r>
            <a:r>
              <a:rPr lang="mk" sz="2100" dirty="0">
                <a:latin typeface="Aptos" panose="020B0004020202020204" pitchFamily="34" charset="0"/>
                <a:ea typeface="Arial"/>
                <a:cs typeface="Arial"/>
                <a:sym typeface="Arial"/>
              </a:rPr>
              <a:t>:</a:t>
            </a:r>
            <a:endParaRPr sz="2500" dirty="0">
              <a:latin typeface="Aptos" panose="020B0004020202020204" pitchFamily="34" charset="0"/>
            </a:endParaRPr>
          </a:p>
          <a:p>
            <a:pPr marL="685800" lvl="1" indent="-209550" algn="l" rtl="0">
              <a:lnSpc>
                <a:spcPct val="80000"/>
              </a:lnSpc>
              <a:spcBef>
                <a:spcPts val="1100"/>
              </a:spcBef>
              <a:spcAft>
                <a:spcPts val="0"/>
              </a:spcAft>
              <a:buClr>
                <a:schemeClr val="dk1"/>
              </a:buClr>
              <a:buSzPts val="1700"/>
              <a:buFont typeface="Noto Sans Symbols"/>
              <a:buChar char="▪"/>
            </a:pPr>
            <a:r>
              <a:rPr lang="mk" sz="1700" dirty="0">
                <a:latin typeface="Aptos" panose="020B0004020202020204" pitchFamily="34" charset="0"/>
                <a:ea typeface="Arial"/>
                <a:cs typeface="Arial"/>
                <a:sym typeface="Arial"/>
              </a:rPr>
              <a:t>+ 0,9 % вклученост во технологијата на вкупното население (промена од година во година + 74 милиони луѓе)</a:t>
            </a:r>
            <a:endParaRPr sz="2100" dirty="0">
              <a:latin typeface="Aptos" panose="020B0004020202020204" pitchFamily="34" charset="0"/>
            </a:endParaRPr>
          </a:p>
          <a:p>
            <a:pPr marL="685800" lvl="1" indent="-209550" algn="l" rtl="0">
              <a:lnSpc>
                <a:spcPct val="80000"/>
              </a:lnSpc>
              <a:spcBef>
                <a:spcPts val="1100"/>
              </a:spcBef>
              <a:spcAft>
                <a:spcPts val="0"/>
              </a:spcAft>
              <a:buClr>
                <a:schemeClr val="dk1"/>
              </a:buClr>
              <a:buSzPts val="1700"/>
              <a:buFont typeface="Noto Sans Symbols"/>
              <a:buChar char="▪"/>
            </a:pPr>
            <a:r>
              <a:rPr lang="mk" sz="1700" dirty="0">
                <a:latin typeface="Aptos" panose="020B0004020202020204" pitchFamily="34" charset="0"/>
                <a:ea typeface="Arial"/>
                <a:cs typeface="Arial"/>
                <a:sym typeface="Arial"/>
              </a:rPr>
              <a:t>+ 2,5 % Единствени претплатници на мобилни телефони (промена од година во година + 138 милиони луѓе)</a:t>
            </a:r>
            <a:endParaRPr sz="2100" dirty="0">
              <a:latin typeface="Aptos" panose="020B0004020202020204" pitchFamily="34" charset="0"/>
            </a:endParaRPr>
          </a:p>
          <a:p>
            <a:pPr marL="685800" lvl="1" indent="-209550" algn="l" rtl="0">
              <a:lnSpc>
                <a:spcPct val="80000"/>
              </a:lnSpc>
              <a:spcBef>
                <a:spcPts val="1100"/>
              </a:spcBef>
              <a:spcAft>
                <a:spcPts val="0"/>
              </a:spcAft>
              <a:buClr>
                <a:schemeClr val="dk1"/>
              </a:buClr>
              <a:buSzPts val="1700"/>
              <a:buFont typeface="Noto Sans Symbols"/>
              <a:buChar char="▪"/>
            </a:pPr>
            <a:r>
              <a:rPr lang="mk" sz="1700" dirty="0">
                <a:latin typeface="Aptos" panose="020B0004020202020204" pitchFamily="34" charset="0"/>
                <a:ea typeface="Arial"/>
                <a:cs typeface="Arial"/>
                <a:sym typeface="Arial"/>
              </a:rPr>
              <a:t>+ 1,8 % Поединци кои користат Интернет (промена од година во година + 97 милиони луѓе)</a:t>
            </a:r>
            <a:endParaRPr sz="2100" dirty="0">
              <a:latin typeface="Aptos" panose="020B0004020202020204" pitchFamily="34" charset="0"/>
            </a:endParaRPr>
          </a:p>
          <a:p>
            <a:pPr marL="685800" lvl="1" indent="-209550" algn="l" rtl="0">
              <a:lnSpc>
                <a:spcPct val="80000"/>
              </a:lnSpc>
              <a:spcBef>
                <a:spcPts val="1100"/>
              </a:spcBef>
              <a:spcAft>
                <a:spcPts val="0"/>
              </a:spcAft>
              <a:buClr>
                <a:schemeClr val="dk1"/>
              </a:buClr>
              <a:buSzPts val="1700"/>
              <a:buFont typeface="Noto Sans Symbols"/>
              <a:buChar char="▪"/>
            </a:pPr>
            <a:r>
              <a:rPr lang="mk" sz="1700" dirty="0">
                <a:latin typeface="Aptos" panose="020B0004020202020204" pitchFamily="34" charset="0"/>
                <a:ea typeface="Arial"/>
                <a:cs typeface="Arial"/>
                <a:sym typeface="Arial"/>
              </a:rPr>
              <a:t>+ 5,6 % кориснички идентитети на социјалните мрежи (промена од година во година + 266 милиони луѓе)</a:t>
            </a:r>
            <a:endParaRPr sz="2100" dirty="0">
              <a:latin typeface="Aptos" panose="020B0004020202020204" pitchFamily="34" charset="0"/>
            </a:endParaRPr>
          </a:p>
          <a:p>
            <a:pPr marL="685800" lvl="1" indent="-101600" algn="l" rtl="0">
              <a:lnSpc>
                <a:spcPct val="80000"/>
              </a:lnSpc>
              <a:spcBef>
                <a:spcPts val="1100"/>
              </a:spcBef>
              <a:spcAft>
                <a:spcPts val="0"/>
              </a:spcAft>
              <a:buClr>
                <a:schemeClr val="dk1"/>
              </a:buClr>
              <a:buSzPts val="2000"/>
              <a:buFont typeface="Noto Sans Symbols"/>
              <a:buNone/>
            </a:pPr>
            <a:endParaRPr sz="1700" dirty="0">
              <a:latin typeface="Arial"/>
              <a:ea typeface="Arial"/>
              <a:cs typeface="Arial"/>
              <a:sym typeface="Arial"/>
            </a:endParaRPr>
          </a:p>
          <a:p>
            <a:pPr marL="685800" lvl="1" indent="-101600" algn="l" rtl="0">
              <a:lnSpc>
                <a:spcPct val="80000"/>
              </a:lnSpc>
              <a:spcBef>
                <a:spcPts val="1100"/>
              </a:spcBef>
              <a:spcAft>
                <a:spcPts val="0"/>
              </a:spcAft>
              <a:buClr>
                <a:schemeClr val="dk1"/>
              </a:buClr>
              <a:buSzPts val="2000"/>
              <a:buFont typeface="Noto Sans Symbols"/>
              <a:buNone/>
            </a:pPr>
            <a:endParaRPr sz="1700" dirty="0">
              <a:latin typeface="Arial"/>
              <a:ea typeface="Arial"/>
              <a:cs typeface="Arial"/>
              <a:sym typeface="Arial"/>
            </a:endParaRPr>
          </a:p>
        </p:txBody>
      </p:sp>
      <p:sp>
        <p:nvSpPr>
          <p:cNvPr id="164" name="Google Shape;164;p17"/>
          <p:cNvSpPr txBox="1"/>
          <p:nvPr/>
        </p:nvSpPr>
        <p:spPr>
          <a:xfrm>
            <a:off x="838200" y="6215875"/>
            <a:ext cx="105156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 sz="1200" b="0" i="0" u="none" strike="noStrike" cap="none" dirty="0">
                <a:solidFill>
                  <a:schemeClr val="dk1"/>
                </a:solidFill>
                <a:latin typeface="Calibri"/>
                <a:ea typeface="Calibri"/>
                <a:cs typeface="Calibri"/>
                <a:sym typeface="Calibri"/>
              </a:rPr>
              <a:t>2. Дигитален 2024: Глобален прегледен извештај. ПОРТАЛ НА ПОДАТОЦИ. </a:t>
            </a:r>
            <a:r>
              <a:rPr lang="mk" sz="1200" b="0" i="0" u="sng" strike="noStrike" cap="none" dirty="0">
                <a:solidFill>
                  <a:schemeClr val="hlink"/>
                </a:solidFill>
                <a:latin typeface="Calibri"/>
                <a:ea typeface="Calibri"/>
                <a:cs typeface="Calibri"/>
                <a:sym typeface="Calibri"/>
                <a:hlinkClick r:id="rId3"/>
              </a:rPr>
              <a:t>https://datareportal.com/reports/digital-2024-global-overview-report</a:t>
            </a:r>
            <a:endParaRPr sz="12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1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92BAB5"/>
              </a:buClr>
              <a:buSzPts val="5400"/>
              <a:buFont typeface="Arial"/>
              <a:buNone/>
            </a:pPr>
            <a:r>
              <a:rPr lang="mk" sz="5400" dirty="0">
                <a:latin typeface="Aptos" panose="020B0004020202020204" pitchFamily="34" charset="0"/>
                <a:ea typeface="Arial"/>
                <a:cs typeface="Arial"/>
                <a:sym typeface="Arial"/>
              </a:rPr>
              <a:t>Дигитална благосостојба и технологија</a:t>
            </a:r>
            <a:endParaRPr dirty="0">
              <a:latin typeface="Aptos" panose="020B0004020202020204" pitchFamily="34" charset="0"/>
            </a:endParaRPr>
          </a:p>
        </p:txBody>
      </p:sp>
      <p:sp>
        <p:nvSpPr>
          <p:cNvPr id="171" name="Google Shape;171;p18"/>
          <p:cNvSpPr/>
          <p:nvPr/>
        </p:nvSpPr>
        <p:spPr>
          <a:xfrm>
            <a:off x="669036" y="1677373"/>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8"/>
          <p:cNvSpPr txBox="1">
            <a:spLocks noGrp="1"/>
          </p:cNvSpPr>
          <p:nvPr>
            <p:ph type="body" idx="1"/>
          </p:nvPr>
        </p:nvSpPr>
        <p:spPr>
          <a:xfrm>
            <a:off x="838200" y="1929384"/>
            <a:ext cx="10853928" cy="4545202"/>
          </a:xfrm>
          <a:prstGeom prst="rect">
            <a:avLst/>
          </a:prstGeom>
          <a:noFill/>
          <a:ln>
            <a:noFill/>
          </a:ln>
        </p:spPr>
        <p:txBody>
          <a:bodyPr spcFirstLastPara="1" wrap="square" lIns="91425" tIns="45700" rIns="91425" bIns="45700" anchor="t" anchorCtr="0">
            <a:noAutofit/>
          </a:bodyPr>
          <a:lstStyle/>
          <a:p>
            <a:pPr marL="228600" lvl="0" indent="-209550" algn="just" rtl="0">
              <a:lnSpc>
                <a:spcPct val="90000"/>
              </a:lnSpc>
              <a:spcBef>
                <a:spcPts val="0"/>
              </a:spcBef>
              <a:spcAft>
                <a:spcPts val="0"/>
              </a:spcAft>
              <a:buSzPts val="2100"/>
              <a:buChar char="❑"/>
            </a:pPr>
            <a:r>
              <a:rPr lang="mk" sz="2100" dirty="0">
                <a:latin typeface="Aptos" panose="020B0004020202020204" pitchFamily="34" charset="0"/>
                <a:ea typeface="Arial"/>
                <a:cs typeface="Arial"/>
                <a:sym typeface="Arial"/>
              </a:rPr>
              <a:t>Имајќи го предвид зголемувањето на вклученоста на технологијата и нејзините потенцијални резултати, потребно е да се разберат влијанијата на технологијата и да се управува со нејзиното влијание врз целокупната благосостојба и дигиталната благосостојба.</a:t>
            </a:r>
            <a:endParaRPr sz="2500" dirty="0">
              <a:latin typeface="Aptos" panose="020B0004020202020204" pitchFamily="34" charset="0"/>
            </a:endParaRPr>
          </a:p>
          <a:p>
            <a:pPr marL="228600" lvl="0" indent="-209550" algn="l" rtl="0">
              <a:lnSpc>
                <a:spcPct val="90000"/>
              </a:lnSpc>
              <a:spcBef>
                <a:spcPts val="1600"/>
              </a:spcBef>
              <a:spcAft>
                <a:spcPts val="0"/>
              </a:spcAft>
              <a:buSzPts val="2100"/>
              <a:buChar char="❑"/>
            </a:pPr>
            <a:r>
              <a:rPr lang="mk" sz="2100" dirty="0">
                <a:latin typeface="Aptos" panose="020B0004020202020204" pitchFamily="34" charset="0"/>
                <a:ea typeface="Arial"/>
                <a:cs typeface="Arial"/>
                <a:sym typeface="Arial"/>
              </a:rPr>
              <a:t>Дигиталната благосостојба опфаќа три главни компоненти:</a:t>
            </a:r>
            <a:endParaRPr sz="2500" dirty="0">
              <a:latin typeface="Aptos" panose="020B0004020202020204" pitchFamily="34" charset="0"/>
            </a:endParaRPr>
          </a:p>
          <a:p>
            <a:pPr marL="800100" lvl="1" indent="-323850" algn="l" rtl="0">
              <a:lnSpc>
                <a:spcPct val="90000"/>
              </a:lnSpc>
              <a:spcBef>
                <a:spcPts val="1100"/>
              </a:spcBef>
              <a:spcAft>
                <a:spcPts val="0"/>
              </a:spcAft>
              <a:buClr>
                <a:schemeClr val="accent2"/>
              </a:buClr>
              <a:buSzPts val="2100"/>
              <a:buFont typeface="Calibri"/>
              <a:buAutoNum type="alphaLcParenR"/>
            </a:pPr>
            <a:r>
              <a:rPr lang="mk" sz="2100" dirty="0">
                <a:latin typeface="Aptos" panose="020B0004020202020204" pitchFamily="34" charset="0"/>
                <a:ea typeface="Arial"/>
                <a:cs typeface="Arial"/>
                <a:sym typeface="Arial"/>
              </a:rPr>
              <a:t>Да се разбере и препознае влијанието на технологијата. </a:t>
            </a:r>
            <a:br>
              <a:rPr lang="mk" sz="2100" dirty="0">
                <a:latin typeface="Aptos" panose="020B0004020202020204" pitchFamily="34" charset="0"/>
                <a:ea typeface="Arial"/>
                <a:cs typeface="Arial"/>
                <a:sym typeface="Arial"/>
              </a:rPr>
            </a:br>
            <a:r>
              <a:rPr lang="mk" sz="2100" i="1" dirty="0">
                <a:latin typeface="Aptos" panose="020B0004020202020204" pitchFamily="34" charset="0"/>
                <a:ea typeface="Arial"/>
                <a:cs typeface="Arial"/>
                <a:sym typeface="Arial"/>
              </a:rPr>
              <a:t>(Ова ќе го откриете во овој дел)</a:t>
            </a:r>
            <a:endParaRPr sz="2100" dirty="0">
              <a:latin typeface="Aptos" panose="020B0004020202020204" pitchFamily="34" charset="0"/>
            </a:endParaRPr>
          </a:p>
          <a:p>
            <a:pPr marL="800100" lvl="1" indent="-323850" algn="l" rtl="0">
              <a:lnSpc>
                <a:spcPct val="90000"/>
              </a:lnSpc>
              <a:spcBef>
                <a:spcPts val="1100"/>
              </a:spcBef>
              <a:spcAft>
                <a:spcPts val="0"/>
              </a:spcAft>
              <a:buClr>
                <a:schemeClr val="accent2"/>
              </a:buClr>
              <a:buSzPts val="2100"/>
              <a:buFont typeface="Calibri"/>
              <a:buAutoNum type="alphaLcParenR"/>
            </a:pPr>
            <a:r>
              <a:rPr lang="mk" sz="2100" dirty="0">
                <a:latin typeface="Aptos" panose="020B0004020202020204" pitchFamily="34" charset="0"/>
                <a:ea typeface="Arial"/>
                <a:cs typeface="Arial"/>
                <a:sym typeface="Arial"/>
              </a:rPr>
              <a:t>Да има позитивен однос со технологијата преку формирање здрави дигитални навики. </a:t>
            </a:r>
            <a:br>
              <a:rPr lang="mk" sz="2100" dirty="0">
                <a:latin typeface="Aptos" panose="020B0004020202020204" pitchFamily="34" charset="0"/>
                <a:ea typeface="Arial"/>
                <a:cs typeface="Arial"/>
                <a:sym typeface="Arial"/>
              </a:rPr>
            </a:br>
            <a:r>
              <a:rPr lang="mk" sz="2100" i="1" dirty="0">
                <a:latin typeface="Aptos" panose="020B0004020202020204" pitchFamily="34" charset="0"/>
                <a:ea typeface="Arial"/>
                <a:cs typeface="Arial"/>
                <a:sym typeface="Arial"/>
              </a:rPr>
              <a:t>(Ова ќе го откриете во следните делови)</a:t>
            </a:r>
            <a:endParaRPr sz="2100" dirty="0">
              <a:latin typeface="Aptos" panose="020B0004020202020204" pitchFamily="34" charset="0"/>
            </a:endParaRPr>
          </a:p>
          <a:p>
            <a:pPr marL="800100" lvl="1" indent="-323850" algn="l" rtl="0">
              <a:lnSpc>
                <a:spcPct val="90000"/>
              </a:lnSpc>
              <a:spcBef>
                <a:spcPts val="1100"/>
              </a:spcBef>
              <a:spcAft>
                <a:spcPts val="0"/>
              </a:spcAft>
              <a:buClr>
                <a:schemeClr val="accent2"/>
              </a:buClr>
              <a:buSzPts val="2100"/>
              <a:buFont typeface="Calibri"/>
              <a:buAutoNum type="alphaLcParenR"/>
            </a:pPr>
            <a:r>
              <a:rPr lang="mk" sz="2100" dirty="0">
                <a:latin typeface="Aptos" panose="020B0004020202020204" pitchFamily="34" charset="0"/>
                <a:ea typeface="Arial"/>
                <a:cs typeface="Arial"/>
                <a:sym typeface="Arial"/>
              </a:rPr>
              <a:t>Да се имплементираат најдобрите практики за да се обезбеди севкупна благосостојба. </a:t>
            </a:r>
            <a:br>
              <a:rPr lang="mk" sz="2100" dirty="0">
                <a:latin typeface="Aptos" panose="020B0004020202020204" pitchFamily="34" charset="0"/>
                <a:ea typeface="Arial"/>
                <a:cs typeface="Arial"/>
                <a:sym typeface="Arial"/>
              </a:rPr>
            </a:br>
            <a:r>
              <a:rPr lang="mk" sz="2100" i="1" dirty="0">
                <a:latin typeface="Aptos" panose="020B0004020202020204" pitchFamily="34" charset="0"/>
                <a:ea typeface="Arial"/>
                <a:cs typeface="Arial"/>
                <a:sym typeface="Arial"/>
              </a:rPr>
              <a:t>(Ова ќе го откриете во следните делови)</a:t>
            </a:r>
            <a:endParaRPr sz="2100" dirty="0">
              <a:latin typeface="Aptos" panose="020B0004020202020204" pitchFamily="34" charset="0"/>
              <a:ea typeface="Arial"/>
              <a:cs typeface="Arial"/>
              <a:sym typeface="Arial"/>
            </a:endParaRPr>
          </a:p>
        </p:txBody>
      </p:sp>
    </p:spTree>
  </p:cSld>
  <p:clrMapOvr>
    <a:masterClrMapping/>
  </p:clrMapOvr>
</p:sld>
</file>

<file path=ppt/theme/theme1.xml><?xml version="1.0" encoding="utf-8"?>
<a:theme xmlns:a="http://schemas.openxmlformats.org/drawingml/2006/main"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AC29F6-923F-481A-859F-98DE58312A1C}"/>
</file>

<file path=customXml/itemProps2.xml><?xml version="1.0" encoding="utf-8"?>
<ds:datastoreItem xmlns:ds="http://schemas.openxmlformats.org/officeDocument/2006/customXml" ds:itemID="{4E3B25B5-EBAD-425F-8F7F-C99FAC923743}"/>
</file>

<file path=customXml/itemProps3.xml><?xml version="1.0" encoding="utf-8"?>
<ds:datastoreItem xmlns:ds="http://schemas.openxmlformats.org/officeDocument/2006/customXml" ds:itemID="{814BA994-0253-475F-8B50-54DCBC4CB9CA}"/>
</file>

<file path=docProps/app.xml><?xml version="1.0" encoding="utf-8"?>
<Properties xmlns="http://schemas.openxmlformats.org/officeDocument/2006/extended-properties" xmlns:vt="http://schemas.openxmlformats.org/officeDocument/2006/docPropsVTypes">
  <TotalTime>54</TotalTime>
  <Words>3092</Words>
  <Application>Microsoft Office PowerPoint</Application>
  <PresentationFormat>Widescreen</PresentationFormat>
  <Paragraphs>187</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Cambria</vt:lpstr>
      <vt:lpstr>Noto Sans Symbols</vt:lpstr>
      <vt:lpstr>Motív Office</vt:lpstr>
      <vt:lpstr>Дигитална благосостојба</vt:lpstr>
      <vt:lpstr>ДИГИТАЛНА БЛАГОСОСТОЈБА:  Влијанието на технологијата врз дигиталната благосостојба</vt:lpstr>
      <vt:lpstr>Концепт „Дигитална благосостојба“.</vt:lpstr>
      <vt:lpstr>Концепт „Дигитална благосостојба“.</vt:lpstr>
      <vt:lpstr>Патување до дигитална благосостојба</vt:lpstr>
      <vt:lpstr>Дигитална благосостојба: зошто е важнa за возрасните?</vt:lpstr>
      <vt:lpstr>Исклучете се за повторно да се поврзете</vt:lpstr>
      <vt:lpstr>Дигитална благосостојба и технологија</vt:lpstr>
      <vt:lpstr>Дигитална благосостојба и технологија</vt:lpstr>
      <vt:lpstr>Влијанието на технологијата врз дигиталната благосостојба</vt:lpstr>
      <vt:lpstr>Влијанието на технологијата врз дигиталната благосостојба</vt:lpstr>
      <vt:lpstr>Влијанието на технологијата врз дигиталната благосостојба</vt:lpstr>
      <vt:lpstr>Влијанието на технологијата врз дигиталната благосостојба</vt:lpstr>
      <vt:lpstr>Прекумерно време пред екран и изложеност на технологија</vt:lpstr>
      <vt:lpstr>Прекумерно време на екран и изложеност на технологија</vt:lpstr>
      <vt:lpstr>Прекумерно време на екран и изложеност на технологија</vt:lpstr>
      <vt:lpstr>Прекумерно време на екранот и изложеност на технологија</vt:lpstr>
      <vt:lpstr>Прекумерно време на екран и изложеност на технологија</vt:lpstr>
      <vt:lpstr>Социјални медиуми</vt:lpstr>
      <vt:lpstr>Социјални медиуми</vt:lpstr>
      <vt:lpstr>Социјални медиуми</vt:lpstr>
      <vt:lpstr>Социјални медиуми</vt:lpstr>
      <vt:lpstr>Преоптоварување со информации и стрес</vt:lpstr>
      <vt:lpstr>Преоптоварување со информации и стрес</vt:lpstr>
      <vt:lpstr>ПОТСЕТНИЦИ</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Дигитална благосостојба</dc:title>
  <dc:creator>PC</dc:creator>
  <cp:lastModifiedBy>Suzana Trajkovska Kochankovska</cp:lastModifiedBy>
  <cp:revision>6</cp:revision>
  <dcterms:modified xsi:type="dcterms:W3CDTF">2024-10-15T17:27:10Z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ies>
</file>