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4"/>
    <p:sldMasterId id="2147483676" r:id="rId5"/>
    <p:sldMasterId id="2147483677" r:id="rId6"/>
  </p:sldMasterIdLst>
  <p:notesMasterIdLst>
    <p:notesMasterId r:id="rId2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7" r:id="rId25"/>
    <p:sldId id="278" r:id="rId2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B35EF-DE52-47C2-83F4-0684FBA7E753}" v="3" dt="2024-10-23T12:32:00.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9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9BCB35EF-DE52-47C2-83F4-0684FBA7E753}"/>
    <pc:docChg chg="delSld">
      <pc:chgData name="Martina Hanová" userId="S::hanova@uniag.sk::3d22e42d-bb89-40fb-8988-9efa43568f68" providerId="AD" clId="Web-{9BCB35EF-DE52-47C2-83F4-0684FBA7E753}" dt="2024-10-23T12:32:00.299" v="2"/>
      <pc:docMkLst>
        <pc:docMk/>
      </pc:docMkLst>
      <pc:sldChg chg="del">
        <pc:chgData name="Martina Hanová" userId="S::hanova@uniag.sk::3d22e42d-bb89-40fb-8988-9efa43568f68" providerId="AD" clId="Web-{9BCB35EF-DE52-47C2-83F4-0684FBA7E753}" dt="2024-10-23T12:31:56.080" v="0"/>
        <pc:sldMkLst>
          <pc:docMk/>
          <pc:sldMk cId="0" sldId="274"/>
        </pc:sldMkLst>
      </pc:sldChg>
      <pc:sldChg chg="del">
        <pc:chgData name="Martina Hanová" userId="S::hanova@uniag.sk::3d22e42d-bb89-40fb-8988-9efa43568f68" providerId="AD" clId="Web-{9BCB35EF-DE52-47C2-83F4-0684FBA7E753}" dt="2024-10-23T12:31:58.392" v="1"/>
        <pc:sldMkLst>
          <pc:docMk/>
          <pc:sldMk cId="0" sldId="275"/>
        </pc:sldMkLst>
      </pc:sldChg>
      <pc:sldChg chg="del">
        <pc:chgData name="Martina Hanová" userId="S::hanova@uniag.sk::3d22e42d-bb89-40fb-8988-9efa43568f68" providerId="AD" clId="Web-{9BCB35EF-DE52-47C2-83F4-0684FBA7E753}" dt="2024-10-23T12:32:00.299" v="2"/>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mk"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2.jpg"/><Relationship Id="rId9"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7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495300" algn="l">
              <a:lnSpc>
                <a:spcPct val="90000"/>
              </a:lnSpc>
              <a:spcBef>
                <a:spcPts val="1500"/>
              </a:spcBef>
              <a:spcAft>
                <a:spcPts val="0"/>
              </a:spcAft>
              <a:buSzPts val="4200"/>
              <a:buChar char="❑"/>
              <a:defRPr>
                <a:latin typeface="Arial"/>
                <a:ea typeface="Arial"/>
                <a:cs typeface="Arial"/>
                <a:sym typeface="Arial"/>
              </a:defRPr>
            </a:lvl1pPr>
            <a:lvl2pPr marL="914400" lvl="1" indent="-457200" algn="l">
              <a:lnSpc>
                <a:spcPct val="90000"/>
              </a:lnSpc>
              <a:spcBef>
                <a:spcPts val="750"/>
              </a:spcBef>
              <a:spcAft>
                <a:spcPts val="0"/>
              </a:spcAft>
              <a:buClr>
                <a:schemeClr val="dk1"/>
              </a:buClr>
              <a:buSzPts val="3600"/>
              <a:buChar char="•"/>
              <a:defRPr>
                <a:latin typeface="Arial"/>
                <a:ea typeface="Arial"/>
                <a:cs typeface="Arial"/>
                <a:sym typeface="Arial"/>
              </a:defRPr>
            </a:lvl2pPr>
            <a:lvl3pPr marL="1371600" lvl="2" indent="-419100" algn="l">
              <a:lnSpc>
                <a:spcPct val="90000"/>
              </a:lnSpc>
              <a:spcBef>
                <a:spcPts val="750"/>
              </a:spcBef>
              <a:spcAft>
                <a:spcPts val="0"/>
              </a:spcAft>
              <a:buClr>
                <a:schemeClr val="dk1"/>
              </a:buClr>
              <a:buSzPts val="3000"/>
              <a:buChar char="•"/>
              <a:defRPr>
                <a:latin typeface="Arial"/>
                <a:ea typeface="Arial"/>
                <a:cs typeface="Arial"/>
                <a:sym typeface="Arial"/>
              </a:defRPr>
            </a:lvl3pPr>
            <a:lvl4pPr marL="1828800" lvl="3" indent="-400050" algn="l">
              <a:lnSpc>
                <a:spcPct val="90000"/>
              </a:lnSpc>
              <a:spcBef>
                <a:spcPts val="750"/>
              </a:spcBef>
              <a:spcAft>
                <a:spcPts val="0"/>
              </a:spcAft>
              <a:buClr>
                <a:schemeClr val="dk1"/>
              </a:buClr>
              <a:buSzPts val="2700"/>
              <a:buChar char="•"/>
              <a:defRPr>
                <a:latin typeface="Arial"/>
                <a:ea typeface="Arial"/>
                <a:cs typeface="Arial"/>
                <a:sym typeface="Arial"/>
              </a:defRPr>
            </a:lvl4pPr>
            <a:lvl5pPr marL="2286000" lvl="4" indent="-400050" algn="l">
              <a:lnSpc>
                <a:spcPct val="90000"/>
              </a:lnSpc>
              <a:spcBef>
                <a:spcPts val="750"/>
              </a:spcBef>
              <a:spcAft>
                <a:spcPts val="0"/>
              </a:spcAft>
              <a:buClr>
                <a:schemeClr val="dk1"/>
              </a:buClr>
              <a:buSzPts val="2700"/>
              <a:buChar char="•"/>
              <a:defRPr>
                <a:latin typeface="Arial"/>
                <a:ea typeface="Arial"/>
                <a:cs typeface="Arial"/>
                <a:sym typeface="Arial"/>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90"/>
        <p:cNvGrpSpPr/>
        <p:nvPr/>
      </p:nvGrpSpPr>
      <p:grpSpPr>
        <a:xfrm>
          <a:off x="0" y="0"/>
          <a:ext cx="0" cy="0"/>
          <a:chOff x="0" y="0"/>
          <a:chExt cx="0" cy="0"/>
        </a:xfrm>
      </p:grpSpPr>
      <p:sp>
        <p:nvSpPr>
          <p:cNvPr id="91" name="Google Shape;91;p15"/>
          <p:cNvSpPr txBox="1"/>
          <p:nvPr/>
        </p:nvSpPr>
        <p:spPr>
          <a:xfrm>
            <a:off x="2286000" y="3974221"/>
            <a:ext cx="13716000" cy="1117970"/>
          </a:xfrm>
          <a:prstGeom prst="rect">
            <a:avLst/>
          </a:prstGeom>
          <a:noFill/>
          <a:ln>
            <a:noFill/>
          </a:ln>
        </p:spPr>
        <p:txBody>
          <a:bodyPr spcFirstLastPara="1" wrap="square" lIns="137150" tIns="68575" rIns="137150" bIns="68575" anchor="b" anchorCtr="0">
            <a:normAutofit/>
          </a:bodyPr>
          <a:lstStyle/>
          <a:p>
            <a:pPr marL="0" marR="0" lvl="0" indent="0" algn="ctr" rtl="0">
              <a:lnSpc>
                <a:spcPct val="100000"/>
              </a:lnSpc>
              <a:spcBef>
                <a:spcPts val="0"/>
              </a:spcBef>
              <a:spcAft>
                <a:spcPts val="0"/>
              </a:spcAft>
              <a:buClr>
                <a:srgbClr val="FFAA5A"/>
              </a:buClr>
              <a:buSzPts val="3000"/>
              <a:buFont typeface="Cambria"/>
              <a:buNone/>
            </a:pPr>
            <a:r>
              <a:rPr lang="mk" sz="3000" b="1">
                <a:solidFill>
                  <a:srgbClr val="FFAA5A"/>
                </a:solidFill>
                <a:latin typeface="Cambria"/>
                <a:ea typeface="Cambria"/>
                <a:cs typeface="Cambria"/>
                <a:sym typeface="Cambria"/>
              </a:rPr>
              <a:t>ERASMUS+KA220-ADU - Cooperation partnerships in adult education</a:t>
            </a:r>
            <a:endParaRPr sz="3000" b="1">
              <a:solidFill>
                <a:srgbClr val="FFAA5A"/>
              </a:solidFill>
              <a:latin typeface="Cambria"/>
              <a:ea typeface="Cambria"/>
              <a:cs typeface="Cambria"/>
              <a:sym typeface="Cambria"/>
            </a:endParaRPr>
          </a:p>
          <a:p>
            <a:pPr marL="0" marR="0" lvl="0" indent="0" algn="ctr" rtl="0">
              <a:lnSpc>
                <a:spcPct val="100000"/>
              </a:lnSpc>
              <a:spcBef>
                <a:spcPts val="0"/>
              </a:spcBef>
              <a:spcAft>
                <a:spcPts val="0"/>
              </a:spcAft>
              <a:buClr>
                <a:srgbClr val="FFAA5A"/>
              </a:buClr>
              <a:buSzPts val="3000"/>
              <a:buFont typeface="Cambria"/>
              <a:buNone/>
            </a:pPr>
            <a:r>
              <a:rPr lang="mk" sz="3000" b="1">
                <a:solidFill>
                  <a:srgbClr val="FFAA5A"/>
                </a:solidFill>
                <a:latin typeface="Cambria"/>
                <a:ea typeface="Cambria"/>
                <a:cs typeface="Cambria"/>
                <a:sym typeface="Cambria"/>
              </a:rPr>
              <a:t>KA220-ADU-2BF13E10 </a:t>
            </a:r>
            <a:endParaRPr sz="3000" b="1">
              <a:solidFill>
                <a:srgbClr val="FFAA5A"/>
              </a:solidFill>
              <a:latin typeface="Cambria"/>
              <a:ea typeface="Cambria"/>
              <a:cs typeface="Cambria"/>
              <a:sym typeface="Cambria"/>
            </a:endParaRPr>
          </a:p>
        </p:txBody>
      </p:sp>
      <p:sp>
        <p:nvSpPr>
          <p:cNvPr id="92" name="Google Shape;92;p15"/>
          <p:cNvSpPr txBox="1"/>
          <p:nvPr/>
        </p:nvSpPr>
        <p:spPr>
          <a:xfrm>
            <a:off x="1945758" y="1563092"/>
            <a:ext cx="14396484" cy="18928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3900" b="1" i="0" u="none" strike="noStrike" cap="none">
                <a:solidFill>
                  <a:srgbClr val="92BAB5"/>
                </a:solidFill>
                <a:latin typeface="Cambria"/>
                <a:ea typeface="Cambria"/>
                <a:cs typeface="Cambria"/>
                <a:sym typeface="Cambria"/>
              </a:rPr>
              <a:t>Building Digital Resilience by Making Digital Wellbeing and</a:t>
            </a:r>
            <a:br>
              <a:rPr lang="mk" sz="3900" b="1" i="0" u="none" strike="noStrike" cap="none">
                <a:solidFill>
                  <a:srgbClr val="92BAB5"/>
                </a:solidFill>
                <a:latin typeface="Cambria"/>
                <a:ea typeface="Cambria"/>
                <a:cs typeface="Cambria"/>
                <a:sym typeface="Cambria"/>
              </a:rPr>
            </a:br>
            <a:r>
              <a:rPr lang="mk" sz="3900" b="1" i="0" u="none" strike="noStrike" cap="none">
                <a:solidFill>
                  <a:srgbClr val="92BAB5"/>
                </a:solidFill>
                <a:latin typeface="Cambria"/>
                <a:ea typeface="Cambria"/>
                <a:cs typeface="Cambria"/>
                <a:sym typeface="Cambria"/>
              </a:rPr>
              <a:t>Security Accessible to All</a:t>
            </a:r>
            <a:br>
              <a:rPr lang="mk" sz="3900" b="1" i="0" u="none" strike="noStrike" cap="none">
                <a:solidFill>
                  <a:srgbClr val="92BAB5"/>
                </a:solidFill>
                <a:latin typeface="Cambria"/>
                <a:ea typeface="Cambria"/>
                <a:cs typeface="Cambria"/>
                <a:sym typeface="Cambria"/>
              </a:rPr>
            </a:br>
            <a:r>
              <a:rPr lang="mk" sz="3900" b="1" i="0" u="none" strike="noStrike" cap="none">
                <a:solidFill>
                  <a:srgbClr val="92BAB5"/>
                </a:solidFill>
                <a:latin typeface="Cambria"/>
                <a:ea typeface="Cambria"/>
                <a:cs typeface="Cambria"/>
                <a:sym typeface="Cambria"/>
              </a:rPr>
              <a:t>&lt;&lt;DigiWELL&gt;&gt;</a:t>
            </a:r>
            <a:endParaRPr sz="3900">
              <a:solidFill>
                <a:schemeClr val="dk1"/>
              </a:solidFill>
              <a:latin typeface="Calibri"/>
              <a:ea typeface="Calibri"/>
              <a:cs typeface="Calibri"/>
              <a:sym typeface="Calibri"/>
            </a:endParaRPr>
          </a:p>
        </p:txBody>
      </p:sp>
      <p:grpSp>
        <p:nvGrpSpPr>
          <p:cNvPr id="93" name="Google Shape;93;p15"/>
          <p:cNvGrpSpPr/>
          <p:nvPr/>
        </p:nvGrpSpPr>
        <p:grpSpPr>
          <a:xfrm>
            <a:off x="606056" y="8872697"/>
            <a:ext cx="17403866" cy="1185078"/>
            <a:chOff x="435935" y="5851336"/>
            <a:chExt cx="11602577" cy="790052"/>
          </a:xfrm>
        </p:grpSpPr>
        <p:pic>
          <p:nvPicPr>
            <p:cNvPr id="94" name="Google Shape;94;p15" descr="Obrázok, na ktorom je text"/>
            <p:cNvPicPr preferRelativeResize="0"/>
            <p:nvPr/>
          </p:nvPicPr>
          <p:blipFill rotWithShape="1">
            <a:blip r:embed="rId2">
              <a:alphaModFix/>
            </a:blip>
            <a:srcRect/>
            <a:stretch/>
          </p:blipFill>
          <p:spPr>
            <a:xfrm>
              <a:off x="435935" y="5963498"/>
              <a:ext cx="2290456" cy="529376"/>
            </a:xfrm>
            <a:prstGeom prst="rect">
              <a:avLst/>
            </a:prstGeom>
            <a:noFill/>
            <a:ln>
              <a:noFill/>
            </a:ln>
          </p:spPr>
        </p:pic>
        <p:pic>
          <p:nvPicPr>
            <p:cNvPr id="95" name="Google Shape;95;p15"/>
            <p:cNvPicPr preferRelativeResize="0"/>
            <p:nvPr/>
          </p:nvPicPr>
          <p:blipFill rotWithShape="1">
            <a:blip r:embed="rId3">
              <a:alphaModFix/>
            </a:blip>
            <a:srcRect/>
            <a:stretch/>
          </p:blipFill>
          <p:spPr>
            <a:xfrm>
              <a:off x="10212223" y="5851336"/>
              <a:ext cx="1826289" cy="737473"/>
            </a:xfrm>
            <a:prstGeom prst="rect">
              <a:avLst/>
            </a:prstGeom>
            <a:noFill/>
            <a:ln>
              <a:noFill/>
            </a:ln>
          </p:spPr>
        </p:pic>
        <p:pic>
          <p:nvPicPr>
            <p:cNvPr id="96" name="Google Shape;96;p15"/>
            <p:cNvPicPr preferRelativeResize="0"/>
            <p:nvPr/>
          </p:nvPicPr>
          <p:blipFill rotWithShape="1">
            <a:blip r:embed="rId4">
              <a:alphaModFix/>
            </a:blip>
            <a:srcRect/>
            <a:stretch/>
          </p:blipFill>
          <p:spPr>
            <a:xfrm>
              <a:off x="2726391" y="5863719"/>
              <a:ext cx="777669" cy="777669"/>
            </a:xfrm>
            <a:prstGeom prst="rect">
              <a:avLst/>
            </a:prstGeom>
            <a:noFill/>
            <a:ln>
              <a:noFill/>
            </a:ln>
          </p:spPr>
        </p:pic>
        <p:pic>
          <p:nvPicPr>
            <p:cNvPr id="97" name="Google Shape;97;p15" descr="Slovenská poľnohospodárska univerzita v Nitre"/>
            <p:cNvPicPr preferRelativeResize="0"/>
            <p:nvPr/>
          </p:nvPicPr>
          <p:blipFill rotWithShape="1">
            <a:blip r:embed="rId5">
              <a:alphaModFix/>
            </a:blip>
            <a:srcRect/>
            <a:stretch/>
          </p:blipFill>
          <p:spPr>
            <a:xfrm>
              <a:off x="3589235" y="5963498"/>
              <a:ext cx="1128044" cy="504492"/>
            </a:xfrm>
            <a:prstGeom prst="rect">
              <a:avLst/>
            </a:prstGeom>
            <a:noFill/>
            <a:ln>
              <a:noFill/>
            </a:ln>
          </p:spPr>
        </p:pic>
        <p:pic>
          <p:nvPicPr>
            <p:cNvPr id="98" name="Google Shape;98;p15" descr="Logo"/>
            <p:cNvPicPr preferRelativeResize="0"/>
            <p:nvPr/>
          </p:nvPicPr>
          <p:blipFill rotWithShape="1">
            <a:blip r:embed="rId6">
              <a:alphaModFix/>
            </a:blip>
            <a:srcRect/>
            <a:stretch/>
          </p:blipFill>
          <p:spPr>
            <a:xfrm>
              <a:off x="4717279" y="5963498"/>
              <a:ext cx="968299" cy="504492"/>
            </a:xfrm>
            <a:prstGeom prst="rect">
              <a:avLst/>
            </a:prstGeom>
            <a:noFill/>
            <a:ln>
              <a:noFill/>
            </a:ln>
          </p:spPr>
        </p:pic>
        <p:pic>
          <p:nvPicPr>
            <p:cNvPr id="99" name="Google Shape;99;p15"/>
            <p:cNvPicPr preferRelativeResize="0"/>
            <p:nvPr/>
          </p:nvPicPr>
          <p:blipFill rotWithShape="1">
            <a:blip r:embed="rId7">
              <a:alphaModFix/>
            </a:blip>
            <a:srcRect/>
            <a:stretch/>
          </p:blipFill>
          <p:spPr>
            <a:xfrm>
              <a:off x="5685578" y="5945929"/>
              <a:ext cx="1156727" cy="564513"/>
            </a:xfrm>
            <a:prstGeom prst="rect">
              <a:avLst/>
            </a:prstGeom>
            <a:noFill/>
            <a:ln>
              <a:noFill/>
            </a:ln>
          </p:spPr>
        </p:pic>
        <p:pic>
          <p:nvPicPr>
            <p:cNvPr id="100" name="Google Shape;100;p15" descr="AIFED - Formación, cultura y empleo en Granada"/>
            <p:cNvPicPr preferRelativeResize="0"/>
            <p:nvPr/>
          </p:nvPicPr>
          <p:blipFill rotWithShape="1">
            <a:blip r:embed="rId8">
              <a:alphaModFix/>
            </a:blip>
            <a:srcRect/>
            <a:stretch/>
          </p:blipFill>
          <p:spPr>
            <a:xfrm>
              <a:off x="6898797" y="5968999"/>
              <a:ext cx="1521023" cy="523875"/>
            </a:xfrm>
            <a:prstGeom prst="rect">
              <a:avLst/>
            </a:prstGeom>
            <a:noFill/>
            <a:ln>
              <a:noFill/>
            </a:ln>
          </p:spPr>
        </p:pic>
        <p:pic>
          <p:nvPicPr>
            <p:cNvPr id="101" name="Google Shape;101;p15"/>
            <p:cNvPicPr preferRelativeResize="0"/>
            <p:nvPr/>
          </p:nvPicPr>
          <p:blipFill rotWithShape="1">
            <a:blip r:embed="rId9">
              <a:alphaModFix/>
            </a:blip>
            <a:srcRect/>
            <a:stretch/>
          </p:blipFill>
          <p:spPr>
            <a:xfrm>
              <a:off x="8566511" y="5945929"/>
              <a:ext cx="1499020" cy="228600"/>
            </a:xfrm>
            <a:prstGeom prst="rect">
              <a:avLst/>
            </a:prstGeom>
            <a:noFill/>
            <a:ln>
              <a:noFill/>
            </a:ln>
          </p:spPr>
        </p:pic>
        <p:pic>
          <p:nvPicPr>
            <p:cNvPr id="102" name="Google Shape;102;p15" descr="Syzygia Foundation"/>
            <p:cNvPicPr preferRelativeResize="0"/>
            <p:nvPr/>
          </p:nvPicPr>
          <p:blipFill rotWithShape="1">
            <a:blip r:embed="rId10">
              <a:alphaModFix/>
            </a:blip>
            <a:srcRect/>
            <a:stretch/>
          </p:blipFill>
          <p:spPr>
            <a:xfrm>
              <a:off x="8606409" y="6252553"/>
              <a:ext cx="1419225" cy="28228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7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495300" algn="l">
              <a:lnSpc>
                <a:spcPct val="90000"/>
              </a:lnSpc>
              <a:spcBef>
                <a:spcPts val="1500"/>
              </a:spcBef>
              <a:spcAft>
                <a:spcPts val="0"/>
              </a:spcAft>
              <a:buSzPts val="4200"/>
              <a:buChar char="❑"/>
              <a:defRPr>
                <a:latin typeface="Arial"/>
                <a:ea typeface="Arial"/>
                <a:cs typeface="Arial"/>
                <a:sym typeface="Arial"/>
              </a:defRPr>
            </a:lvl1pPr>
            <a:lvl2pPr marL="914400" lvl="1" indent="-457200" algn="l">
              <a:lnSpc>
                <a:spcPct val="90000"/>
              </a:lnSpc>
              <a:spcBef>
                <a:spcPts val="750"/>
              </a:spcBef>
              <a:spcAft>
                <a:spcPts val="0"/>
              </a:spcAft>
              <a:buClr>
                <a:schemeClr val="dk1"/>
              </a:buClr>
              <a:buSzPts val="3600"/>
              <a:buChar char="•"/>
              <a:defRPr>
                <a:latin typeface="Arial"/>
                <a:ea typeface="Arial"/>
                <a:cs typeface="Arial"/>
                <a:sym typeface="Arial"/>
              </a:defRPr>
            </a:lvl2pPr>
            <a:lvl3pPr marL="1371600" lvl="2" indent="-419100" algn="l">
              <a:lnSpc>
                <a:spcPct val="90000"/>
              </a:lnSpc>
              <a:spcBef>
                <a:spcPts val="750"/>
              </a:spcBef>
              <a:spcAft>
                <a:spcPts val="0"/>
              </a:spcAft>
              <a:buClr>
                <a:schemeClr val="dk1"/>
              </a:buClr>
              <a:buSzPts val="3000"/>
              <a:buChar char="•"/>
              <a:defRPr>
                <a:latin typeface="Arial"/>
                <a:ea typeface="Arial"/>
                <a:cs typeface="Arial"/>
                <a:sym typeface="Arial"/>
              </a:defRPr>
            </a:lvl3pPr>
            <a:lvl4pPr marL="1828800" lvl="3" indent="-400050" algn="l">
              <a:lnSpc>
                <a:spcPct val="90000"/>
              </a:lnSpc>
              <a:spcBef>
                <a:spcPts val="750"/>
              </a:spcBef>
              <a:spcAft>
                <a:spcPts val="0"/>
              </a:spcAft>
              <a:buClr>
                <a:schemeClr val="dk1"/>
              </a:buClr>
              <a:buSzPts val="2700"/>
              <a:buChar char="•"/>
              <a:defRPr>
                <a:latin typeface="Arial"/>
                <a:ea typeface="Arial"/>
                <a:cs typeface="Arial"/>
                <a:sym typeface="Arial"/>
              </a:defRPr>
            </a:lvl4pPr>
            <a:lvl5pPr marL="2286000" lvl="4" indent="-400050" algn="l">
              <a:lnSpc>
                <a:spcPct val="90000"/>
              </a:lnSpc>
              <a:spcBef>
                <a:spcPts val="750"/>
              </a:spcBef>
              <a:spcAft>
                <a:spcPts val="0"/>
              </a:spcAft>
              <a:buClr>
                <a:schemeClr val="dk1"/>
              </a:buClr>
              <a:buSzPts val="2700"/>
              <a:buChar char="•"/>
              <a:defRPr>
                <a:latin typeface="Arial"/>
                <a:ea typeface="Arial"/>
                <a:cs typeface="Arial"/>
                <a:sym typeface="Arial"/>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6" name="Google Shape;106;p16"/>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495300" algn="l">
              <a:lnSpc>
                <a:spcPct val="90000"/>
              </a:lnSpc>
              <a:spcBef>
                <a:spcPts val="1500"/>
              </a:spcBef>
              <a:spcAft>
                <a:spcPts val="0"/>
              </a:spcAft>
              <a:buSzPts val="4200"/>
              <a:buChar char="❑"/>
              <a:defRPr>
                <a:latin typeface="Arial"/>
                <a:ea typeface="Arial"/>
                <a:cs typeface="Arial"/>
                <a:sym typeface="Arial"/>
              </a:defRPr>
            </a:lvl1pPr>
            <a:lvl2pPr marL="914400" lvl="1" indent="-457200" algn="l">
              <a:lnSpc>
                <a:spcPct val="90000"/>
              </a:lnSpc>
              <a:spcBef>
                <a:spcPts val="750"/>
              </a:spcBef>
              <a:spcAft>
                <a:spcPts val="0"/>
              </a:spcAft>
              <a:buClr>
                <a:schemeClr val="dk1"/>
              </a:buClr>
              <a:buSzPts val="3600"/>
              <a:buChar char="•"/>
              <a:defRPr>
                <a:latin typeface="Arial"/>
                <a:ea typeface="Arial"/>
                <a:cs typeface="Arial"/>
                <a:sym typeface="Arial"/>
              </a:defRPr>
            </a:lvl2pPr>
            <a:lvl3pPr marL="1371600" lvl="2" indent="-419100" algn="l">
              <a:lnSpc>
                <a:spcPct val="90000"/>
              </a:lnSpc>
              <a:spcBef>
                <a:spcPts val="750"/>
              </a:spcBef>
              <a:spcAft>
                <a:spcPts val="0"/>
              </a:spcAft>
              <a:buClr>
                <a:schemeClr val="dk1"/>
              </a:buClr>
              <a:buSzPts val="3000"/>
              <a:buChar char="•"/>
              <a:defRPr>
                <a:latin typeface="Arial"/>
                <a:ea typeface="Arial"/>
                <a:cs typeface="Arial"/>
                <a:sym typeface="Arial"/>
              </a:defRPr>
            </a:lvl3pPr>
            <a:lvl4pPr marL="1828800" lvl="3" indent="-400050" algn="l">
              <a:lnSpc>
                <a:spcPct val="90000"/>
              </a:lnSpc>
              <a:spcBef>
                <a:spcPts val="750"/>
              </a:spcBef>
              <a:spcAft>
                <a:spcPts val="0"/>
              </a:spcAft>
              <a:buClr>
                <a:schemeClr val="dk1"/>
              </a:buClr>
              <a:buSzPts val="2700"/>
              <a:buChar char="•"/>
              <a:defRPr>
                <a:latin typeface="Arial"/>
                <a:ea typeface="Arial"/>
                <a:cs typeface="Arial"/>
                <a:sym typeface="Arial"/>
              </a:defRPr>
            </a:lvl4pPr>
            <a:lvl5pPr marL="2286000" lvl="4" indent="-400050" algn="l">
              <a:lnSpc>
                <a:spcPct val="90000"/>
              </a:lnSpc>
              <a:spcBef>
                <a:spcPts val="750"/>
              </a:spcBef>
              <a:spcAft>
                <a:spcPts val="0"/>
              </a:spcAft>
              <a:buClr>
                <a:schemeClr val="dk1"/>
              </a:buClr>
              <a:buSzPts val="2700"/>
              <a:buChar char="•"/>
              <a:defRPr>
                <a:latin typeface="Arial"/>
                <a:ea typeface="Arial"/>
                <a:cs typeface="Arial"/>
                <a:sym typeface="Arial"/>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10" name="Google Shape;110;p17"/>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1" name="Google Shape;111;p17"/>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12" name="Google Shape;112;p17"/>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1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0"/>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119" name="Google Shape;119;p20"/>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20" name="Google Shape;120;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1"/>
          <p:cNvSpPr>
            <a:spLocks noGrp="1"/>
          </p:cNvSpPr>
          <p:nvPr>
            <p:ph type="pic" idx="2"/>
          </p:nvPr>
        </p:nvSpPr>
        <p:spPr>
          <a:xfrm>
            <a:off x="7774782" y="1481138"/>
            <a:ext cx="9258300" cy="7310438"/>
          </a:xfrm>
          <a:prstGeom prst="rect">
            <a:avLst/>
          </a:prstGeom>
          <a:noFill/>
          <a:ln>
            <a:noFill/>
          </a:ln>
        </p:spPr>
      </p:sp>
      <p:sp>
        <p:nvSpPr>
          <p:cNvPr id="126" name="Google Shape;126;p21"/>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27" name="Google Shape;127;p2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3"/>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136"/>
        <p:cNvGrpSpPr/>
        <p:nvPr/>
      </p:nvGrpSpPr>
      <p:grpSpPr>
        <a:xfrm>
          <a:off x="0" y="0"/>
          <a:ext cx="0" cy="0"/>
          <a:chOff x="0" y="0"/>
          <a:chExt cx="0" cy="0"/>
        </a:xfrm>
      </p:grpSpPr>
      <p:sp>
        <p:nvSpPr>
          <p:cNvPr id="137" name="Google Shape;137;p24"/>
          <p:cNvSpPr txBox="1"/>
          <p:nvPr/>
        </p:nvSpPr>
        <p:spPr>
          <a:xfrm>
            <a:off x="2286000" y="5486843"/>
            <a:ext cx="13716000" cy="721016"/>
          </a:xfrm>
          <a:prstGeom prst="rect">
            <a:avLst/>
          </a:prstGeom>
          <a:noFill/>
          <a:ln>
            <a:noFill/>
          </a:ln>
        </p:spPr>
        <p:txBody>
          <a:bodyPr spcFirstLastPara="1" wrap="square" lIns="137150" tIns="68575" rIns="137150" bIns="68575" anchor="b" anchorCtr="0">
            <a:normAutofit/>
          </a:bodyPr>
          <a:lstStyle/>
          <a:p>
            <a:pPr marL="0" marR="0" lvl="0" indent="0" algn="ctr" rtl="0">
              <a:lnSpc>
                <a:spcPct val="100000"/>
              </a:lnSpc>
              <a:spcBef>
                <a:spcPts val="0"/>
              </a:spcBef>
              <a:spcAft>
                <a:spcPts val="0"/>
              </a:spcAft>
              <a:buClr>
                <a:srgbClr val="FFAA5A"/>
              </a:buClr>
              <a:buSzPts val="3000"/>
              <a:buFont typeface="Calibri"/>
              <a:buNone/>
            </a:pPr>
            <a:r>
              <a:rPr lang="mk" sz="3000" b="1">
                <a:solidFill>
                  <a:srgbClr val="FFAA5A"/>
                </a:solidFill>
                <a:latin typeface="Calibri"/>
                <a:ea typeface="Calibri"/>
                <a:cs typeface="Calibri"/>
                <a:sym typeface="Calibri"/>
              </a:rPr>
              <a:t>2022-2-SK01-KA220-ADU-000096888</a:t>
            </a:r>
            <a:endParaRPr/>
          </a:p>
        </p:txBody>
      </p:sp>
      <p:sp>
        <p:nvSpPr>
          <p:cNvPr id="138" name="Google Shape;138;p24"/>
          <p:cNvSpPr txBox="1"/>
          <p:nvPr/>
        </p:nvSpPr>
        <p:spPr>
          <a:xfrm>
            <a:off x="1945758" y="2969114"/>
            <a:ext cx="14396484" cy="24929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3900" b="1" i="0" u="none" strike="noStrike" cap="none">
                <a:solidFill>
                  <a:srgbClr val="92BAB5"/>
                </a:solidFill>
                <a:latin typeface="Calibri"/>
                <a:ea typeface="Calibri"/>
                <a:cs typeface="Calibri"/>
                <a:sym typeface="Calibri"/>
              </a:rPr>
              <a:t>Building Digital Resilience </a:t>
            </a:r>
            <a:br>
              <a:rPr lang="mk" sz="3900" b="1" i="0" u="none" strike="noStrike" cap="none">
                <a:solidFill>
                  <a:srgbClr val="92BAB5"/>
                </a:solidFill>
                <a:latin typeface="Calibri"/>
                <a:ea typeface="Calibri"/>
                <a:cs typeface="Calibri"/>
                <a:sym typeface="Calibri"/>
              </a:rPr>
            </a:br>
            <a:r>
              <a:rPr lang="mk" sz="3900" b="1" i="0" u="none" strike="noStrike" cap="none">
                <a:solidFill>
                  <a:srgbClr val="92BAB5"/>
                </a:solidFill>
                <a:latin typeface="Calibri"/>
                <a:ea typeface="Calibri"/>
                <a:cs typeface="Calibri"/>
                <a:sym typeface="Calibri"/>
              </a:rPr>
              <a:t>by Making Digital Wellbeing and Security </a:t>
            </a:r>
            <a:br>
              <a:rPr lang="mk" sz="3900" b="1" i="0" u="none" strike="noStrike" cap="none">
                <a:solidFill>
                  <a:srgbClr val="92BAB5"/>
                </a:solidFill>
                <a:latin typeface="Calibri"/>
                <a:ea typeface="Calibri"/>
                <a:cs typeface="Calibri"/>
                <a:sym typeface="Calibri"/>
              </a:rPr>
            </a:br>
            <a:r>
              <a:rPr lang="mk" sz="3900" b="1" i="0" u="none" strike="noStrike" cap="none">
                <a:solidFill>
                  <a:srgbClr val="92BAB5"/>
                </a:solidFill>
                <a:latin typeface="Calibri"/>
                <a:ea typeface="Calibri"/>
                <a:cs typeface="Calibri"/>
                <a:sym typeface="Calibri"/>
              </a:rPr>
              <a:t>Accessible to All</a:t>
            </a:r>
            <a:br>
              <a:rPr lang="mk" sz="3900" b="1" i="0" u="none" strike="noStrike" cap="none">
                <a:solidFill>
                  <a:srgbClr val="92BAB5"/>
                </a:solidFill>
                <a:latin typeface="Calibri"/>
                <a:ea typeface="Calibri"/>
                <a:cs typeface="Calibri"/>
                <a:sym typeface="Calibri"/>
              </a:rPr>
            </a:br>
            <a:r>
              <a:rPr lang="mk" sz="3900" b="1" i="0" u="none" strike="noStrike" cap="none">
                <a:solidFill>
                  <a:srgbClr val="92BAB5"/>
                </a:solidFill>
                <a:latin typeface="Calibri"/>
                <a:ea typeface="Calibri"/>
                <a:cs typeface="Calibri"/>
                <a:sym typeface="Calibri"/>
              </a:rPr>
              <a:t>DigiWELL</a:t>
            </a:r>
            <a:endParaRPr sz="3900">
              <a:solidFill>
                <a:schemeClr val="dk1"/>
              </a:solidFill>
              <a:latin typeface="Calibri"/>
              <a:ea typeface="Calibri"/>
              <a:cs typeface="Calibri"/>
              <a:sym typeface="Calibri"/>
            </a:endParaRPr>
          </a:p>
        </p:txBody>
      </p:sp>
      <p:pic>
        <p:nvPicPr>
          <p:cNvPr id="139" name="Google Shape;139;p24" descr="Obrázok, na ktorom je text"/>
          <p:cNvPicPr preferRelativeResize="0"/>
          <p:nvPr/>
        </p:nvPicPr>
        <p:blipFill rotWithShape="1">
          <a:blip r:embed="rId2">
            <a:alphaModFix/>
          </a:blip>
          <a:srcRect/>
          <a:stretch/>
        </p:blipFill>
        <p:spPr>
          <a:xfrm>
            <a:off x="2512613" y="1664231"/>
            <a:ext cx="4178745" cy="965802"/>
          </a:xfrm>
          <a:prstGeom prst="rect">
            <a:avLst/>
          </a:prstGeom>
          <a:noFill/>
          <a:ln>
            <a:noFill/>
          </a:ln>
        </p:spPr>
      </p:pic>
      <p:pic>
        <p:nvPicPr>
          <p:cNvPr id="140" name="Google Shape;140;p24"/>
          <p:cNvPicPr preferRelativeResize="0"/>
          <p:nvPr/>
        </p:nvPicPr>
        <p:blipFill rotWithShape="1">
          <a:blip r:embed="rId3">
            <a:alphaModFix/>
          </a:blip>
          <a:srcRect/>
          <a:stretch/>
        </p:blipFill>
        <p:spPr>
          <a:xfrm>
            <a:off x="13595939" y="1166272"/>
            <a:ext cx="1960835" cy="1960835"/>
          </a:xfrm>
          <a:prstGeom prst="rect">
            <a:avLst/>
          </a:prstGeom>
          <a:noFill/>
          <a:ln>
            <a:noFill/>
          </a:ln>
        </p:spPr>
      </p:pic>
      <p:grpSp>
        <p:nvGrpSpPr>
          <p:cNvPr id="141" name="Google Shape;141;p24"/>
          <p:cNvGrpSpPr/>
          <p:nvPr/>
        </p:nvGrpSpPr>
        <p:grpSpPr>
          <a:xfrm>
            <a:off x="1666580" y="8616277"/>
            <a:ext cx="15649209" cy="1106210"/>
            <a:chOff x="2911015" y="5847007"/>
            <a:chExt cx="10432806" cy="737473"/>
          </a:xfrm>
        </p:grpSpPr>
        <p:pic>
          <p:nvPicPr>
            <p:cNvPr id="142" name="Google Shape;142;p24"/>
            <p:cNvPicPr preferRelativeResize="0"/>
            <p:nvPr/>
          </p:nvPicPr>
          <p:blipFill rotWithShape="1">
            <a:blip r:embed="rId4">
              <a:alphaModFix/>
            </a:blip>
            <a:srcRect/>
            <a:stretch/>
          </p:blipFill>
          <p:spPr>
            <a:xfrm>
              <a:off x="11517532" y="5847007"/>
              <a:ext cx="1826289" cy="737473"/>
            </a:xfrm>
            <a:prstGeom prst="rect">
              <a:avLst/>
            </a:prstGeom>
            <a:noFill/>
            <a:ln>
              <a:noFill/>
            </a:ln>
          </p:spPr>
        </p:pic>
        <p:pic>
          <p:nvPicPr>
            <p:cNvPr id="143" name="Google Shape;143;p24" descr="Slovenská poľnohospodárska univerzita v Nitre"/>
            <p:cNvPicPr preferRelativeResize="0"/>
            <p:nvPr/>
          </p:nvPicPr>
          <p:blipFill rotWithShape="1">
            <a:blip r:embed="rId5">
              <a:alphaModFix/>
            </a:blip>
            <a:srcRect/>
            <a:stretch/>
          </p:blipFill>
          <p:spPr>
            <a:xfrm>
              <a:off x="2911015" y="5933486"/>
              <a:ext cx="1128044" cy="534504"/>
            </a:xfrm>
            <a:prstGeom prst="rect">
              <a:avLst/>
            </a:prstGeom>
            <a:noFill/>
            <a:ln>
              <a:noFill/>
            </a:ln>
          </p:spPr>
        </p:pic>
        <p:pic>
          <p:nvPicPr>
            <p:cNvPr id="144" name="Google Shape;144;p24" descr="Logo"/>
            <p:cNvPicPr preferRelativeResize="0"/>
            <p:nvPr/>
          </p:nvPicPr>
          <p:blipFill rotWithShape="1">
            <a:blip r:embed="rId6">
              <a:alphaModFix/>
            </a:blip>
            <a:srcRect/>
            <a:stretch/>
          </p:blipFill>
          <p:spPr>
            <a:xfrm>
              <a:off x="5569350" y="5963498"/>
              <a:ext cx="968299" cy="504492"/>
            </a:xfrm>
            <a:prstGeom prst="rect">
              <a:avLst/>
            </a:prstGeom>
            <a:noFill/>
            <a:ln>
              <a:noFill/>
            </a:ln>
          </p:spPr>
        </p:pic>
        <p:pic>
          <p:nvPicPr>
            <p:cNvPr id="145" name="Google Shape;145;p24"/>
            <p:cNvPicPr preferRelativeResize="0"/>
            <p:nvPr/>
          </p:nvPicPr>
          <p:blipFill rotWithShape="1">
            <a:blip r:embed="rId7">
              <a:alphaModFix/>
            </a:blip>
            <a:srcRect/>
            <a:stretch/>
          </p:blipFill>
          <p:spPr>
            <a:xfrm>
              <a:off x="6739235" y="5933486"/>
              <a:ext cx="1156727" cy="564513"/>
            </a:xfrm>
            <a:prstGeom prst="rect">
              <a:avLst/>
            </a:prstGeom>
            <a:noFill/>
            <a:ln>
              <a:noFill/>
            </a:ln>
          </p:spPr>
        </p:pic>
        <p:pic>
          <p:nvPicPr>
            <p:cNvPr id="146" name="Google Shape;146;p24" descr="AIFED - Formación, cultura y empleo en Granada"/>
            <p:cNvPicPr preferRelativeResize="0"/>
            <p:nvPr/>
          </p:nvPicPr>
          <p:blipFill rotWithShape="1">
            <a:blip r:embed="rId8">
              <a:alphaModFix/>
            </a:blip>
            <a:srcRect/>
            <a:stretch/>
          </p:blipFill>
          <p:spPr>
            <a:xfrm>
              <a:off x="8189109" y="5921371"/>
              <a:ext cx="1521023" cy="523875"/>
            </a:xfrm>
            <a:prstGeom prst="rect">
              <a:avLst/>
            </a:prstGeom>
            <a:noFill/>
            <a:ln>
              <a:noFill/>
            </a:ln>
          </p:spPr>
        </p:pic>
        <p:pic>
          <p:nvPicPr>
            <p:cNvPr id="147" name="Google Shape;147;p24"/>
            <p:cNvPicPr preferRelativeResize="0"/>
            <p:nvPr/>
          </p:nvPicPr>
          <p:blipFill rotWithShape="1">
            <a:blip r:embed="rId9">
              <a:alphaModFix/>
            </a:blip>
            <a:srcRect/>
            <a:stretch/>
          </p:blipFill>
          <p:spPr>
            <a:xfrm>
              <a:off x="9911718" y="5954709"/>
              <a:ext cx="1499020" cy="228600"/>
            </a:xfrm>
            <a:prstGeom prst="rect">
              <a:avLst/>
            </a:prstGeom>
            <a:noFill/>
            <a:ln>
              <a:noFill/>
            </a:ln>
          </p:spPr>
        </p:pic>
        <p:pic>
          <p:nvPicPr>
            <p:cNvPr id="148" name="Google Shape;148;p24" descr="Syzygia Foundation"/>
            <p:cNvPicPr preferRelativeResize="0"/>
            <p:nvPr/>
          </p:nvPicPr>
          <p:blipFill rotWithShape="1">
            <a:blip r:embed="rId10">
              <a:alphaModFix/>
            </a:blip>
            <a:srcRect/>
            <a:stretch/>
          </p:blipFill>
          <p:spPr>
            <a:xfrm>
              <a:off x="9951615" y="6291863"/>
              <a:ext cx="1419225" cy="282282"/>
            </a:xfrm>
            <a:prstGeom prst="rect">
              <a:avLst/>
            </a:prstGeom>
            <a:noFill/>
            <a:ln>
              <a:noFill/>
            </a:ln>
          </p:spPr>
        </p:pic>
      </p:grpSp>
      <p:pic>
        <p:nvPicPr>
          <p:cNvPr id="149" name="Google Shape;149;p24"/>
          <p:cNvPicPr preferRelativeResize="0"/>
          <p:nvPr/>
        </p:nvPicPr>
        <p:blipFill rotWithShape="1">
          <a:blip r:embed="rId11">
            <a:alphaModFix/>
          </a:blip>
          <a:srcRect/>
          <a:stretch/>
        </p:blipFill>
        <p:spPr>
          <a:xfrm>
            <a:off x="3960859" y="8261234"/>
            <a:ext cx="1331000" cy="174939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5"/>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3" name="Google Shape;153;p25"/>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6"/>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57" name="Google Shape;157;p26"/>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8" name="Google Shape;158;p26"/>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59" name="Google Shape;159;p26"/>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16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29"/>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166" name="Google Shape;166;p29"/>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67" name="Google Shape;167;p2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2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2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30"/>
          <p:cNvSpPr>
            <a:spLocks noGrp="1"/>
          </p:cNvSpPr>
          <p:nvPr>
            <p:ph type="pic" idx="2"/>
          </p:nvPr>
        </p:nvSpPr>
        <p:spPr>
          <a:xfrm>
            <a:off x="7774782" y="1481138"/>
            <a:ext cx="9258300" cy="7310438"/>
          </a:xfrm>
          <a:prstGeom prst="rect">
            <a:avLst/>
          </a:prstGeom>
          <a:noFill/>
          <a:ln>
            <a:noFill/>
          </a:ln>
        </p:spPr>
      </p:sp>
      <p:sp>
        <p:nvSpPr>
          <p:cNvPr id="173" name="Google Shape;173;p30"/>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74" name="Google Shape;174;p3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m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92BAB5"/>
              </a:buClr>
              <a:buSzPts val="7200"/>
              <a:buFont typeface="Cambria"/>
              <a:buNone/>
              <a:defRPr sz="7200" b="1" i="0" u="none" strike="noStrike" cap="non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1036674" y="2488019"/>
            <a:ext cx="15994026" cy="5917019"/>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rgbClr val="FFAA5A"/>
              </a:buClr>
              <a:buSzPts val="4200"/>
              <a:buFont typeface="Noto Sans Symbols"/>
              <a:buChar char="❑"/>
              <a:defRPr sz="4200" b="0" i="0" u="none" strike="noStrike" cap="none">
                <a:solidFill>
                  <a:schemeClr val="dk1"/>
                </a:solidFill>
                <a:latin typeface="Cambria"/>
                <a:ea typeface="Cambria"/>
                <a:cs typeface="Cambria"/>
                <a:sym typeface="Cambria"/>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92BAB5"/>
              </a:buClr>
              <a:buSzPts val="7200"/>
              <a:buFont typeface="Cambria"/>
              <a:buNone/>
              <a:defRPr sz="7200" b="1" i="0" u="none" strike="noStrike" cap="non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22"/>
          <p:cNvSpPr txBox="1">
            <a:spLocks noGrp="1"/>
          </p:cNvSpPr>
          <p:nvPr>
            <p:ph type="body" idx="1"/>
          </p:nvPr>
        </p:nvSpPr>
        <p:spPr>
          <a:xfrm>
            <a:off x="1036674" y="2488019"/>
            <a:ext cx="15994026" cy="5917019"/>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rgbClr val="FFAA5A"/>
              </a:buClr>
              <a:buSzPts val="4200"/>
              <a:buFont typeface="Noto Sans Symbols"/>
              <a:buChar char="❑"/>
              <a:defRPr sz="4200" b="0" i="0" u="none" strike="noStrike" cap="none">
                <a:solidFill>
                  <a:schemeClr val="dk1"/>
                </a:solidFill>
                <a:latin typeface="Cambria"/>
                <a:ea typeface="Cambria"/>
                <a:cs typeface="Cambria"/>
                <a:sym typeface="Cambria"/>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9404337" y="2375990"/>
            <a:ext cx="8002395" cy="2216265"/>
          </a:xfrm>
          <a:prstGeom prst="rect">
            <a:avLst/>
          </a:prstGeom>
          <a:noFill/>
          <a:ln>
            <a:noFill/>
          </a:ln>
        </p:spPr>
        <p:txBody>
          <a:bodyPr spcFirstLastPara="1" wrap="square" lIns="137150" tIns="68575" rIns="137150" bIns="68575" anchor="b" anchorCtr="0">
            <a:normAutofit/>
          </a:bodyPr>
          <a:lstStyle/>
          <a:p>
            <a:pPr marL="0" lvl="0" indent="0" algn="ctr" rtl="0">
              <a:spcBef>
                <a:spcPts val="0"/>
              </a:spcBef>
              <a:spcAft>
                <a:spcPts val="0"/>
              </a:spcAft>
              <a:buClr>
                <a:srgbClr val="FFAA5A"/>
              </a:buClr>
              <a:buSzPts val="4400"/>
              <a:buFont typeface="Calibri"/>
              <a:buNone/>
            </a:pPr>
            <a:r>
              <a:rPr lang="mk" b="1" dirty="0">
                <a:solidFill>
                  <a:srgbClr val="FFAA5A"/>
                </a:solidFill>
                <a:latin typeface="Calibri"/>
                <a:ea typeface="Calibri"/>
                <a:cs typeface="Calibri"/>
                <a:sym typeface="Calibri"/>
              </a:rPr>
              <a:t>Дигитална приватност – Фишинг</a:t>
            </a:r>
            <a:r>
              <a:rPr lang="en-US" b="1" dirty="0">
                <a:solidFill>
                  <a:srgbClr val="FFAA5A"/>
                </a:solidFill>
                <a:latin typeface="Calibri"/>
                <a:ea typeface="Calibri"/>
                <a:cs typeface="Calibri"/>
                <a:sym typeface="Calibri"/>
              </a:rPr>
              <a:t> (Fishing)</a:t>
            </a:r>
            <a:endParaRPr b="1" dirty="0">
              <a:solidFill>
                <a:srgbClr val="FFAA5A"/>
              </a:solidFill>
              <a:latin typeface="Calibri"/>
              <a:ea typeface="Calibri"/>
              <a:cs typeface="Calibri"/>
              <a:sym typeface="Calibri"/>
            </a:endParaRPr>
          </a:p>
        </p:txBody>
      </p:sp>
      <p:pic>
        <p:nvPicPr>
          <p:cNvPr id="182" name="Google Shape;182;p31" descr="Obrázok, na ktorom je text"/>
          <p:cNvPicPr preferRelativeResize="0"/>
          <p:nvPr/>
        </p:nvPicPr>
        <p:blipFill rotWithShape="1">
          <a:blip r:embed="rId3">
            <a:alphaModFix/>
          </a:blip>
          <a:srcRect/>
          <a:stretch/>
        </p:blipFill>
        <p:spPr>
          <a:xfrm>
            <a:off x="11600423" y="844314"/>
            <a:ext cx="3610221" cy="794064"/>
          </a:xfrm>
          <a:prstGeom prst="rect">
            <a:avLst/>
          </a:prstGeom>
          <a:noFill/>
          <a:ln>
            <a:noFill/>
          </a:ln>
        </p:spPr>
      </p:pic>
      <p:pic>
        <p:nvPicPr>
          <p:cNvPr id="183" name="Google Shape;183;p31"/>
          <p:cNvPicPr preferRelativeResize="0"/>
          <p:nvPr/>
        </p:nvPicPr>
        <p:blipFill rotWithShape="1">
          <a:blip r:embed="rId4">
            <a:alphaModFix/>
          </a:blip>
          <a:srcRect/>
          <a:stretch/>
        </p:blipFill>
        <p:spPr>
          <a:xfrm>
            <a:off x="8733988" y="7726580"/>
            <a:ext cx="1225763" cy="1166504"/>
          </a:xfrm>
          <a:prstGeom prst="rect">
            <a:avLst/>
          </a:prstGeom>
          <a:noFill/>
          <a:ln>
            <a:noFill/>
          </a:ln>
        </p:spPr>
      </p:pic>
      <p:pic>
        <p:nvPicPr>
          <p:cNvPr id="184" name="Google Shape;184;p31" descr="Slovenská poľnohospodárska univerzita v Nitre"/>
          <p:cNvPicPr preferRelativeResize="0"/>
          <p:nvPr/>
        </p:nvPicPr>
        <p:blipFill rotWithShape="1">
          <a:blip r:embed="rId5">
            <a:alphaModFix/>
          </a:blip>
          <a:srcRect/>
          <a:stretch/>
        </p:blipFill>
        <p:spPr>
          <a:xfrm>
            <a:off x="10119387" y="7908668"/>
            <a:ext cx="1778025" cy="756738"/>
          </a:xfrm>
          <a:prstGeom prst="rect">
            <a:avLst/>
          </a:prstGeom>
          <a:noFill/>
          <a:ln>
            <a:noFill/>
          </a:ln>
        </p:spPr>
      </p:pic>
      <p:pic>
        <p:nvPicPr>
          <p:cNvPr id="185" name="Google Shape;185;p31"/>
          <p:cNvPicPr preferRelativeResize="0"/>
          <p:nvPr/>
        </p:nvPicPr>
        <p:blipFill rotWithShape="1">
          <a:blip r:embed="rId6">
            <a:alphaModFix/>
          </a:blip>
          <a:srcRect/>
          <a:stretch/>
        </p:blipFill>
        <p:spPr>
          <a:xfrm>
            <a:off x="12089070" y="7864128"/>
            <a:ext cx="1159515" cy="1524006"/>
          </a:xfrm>
          <a:prstGeom prst="rect">
            <a:avLst/>
          </a:prstGeom>
          <a:noFill/>
          <a:ln>
            <a:noFill/>
          </a:ln>
        </p:spPr>
      </p:pic>
      <p:pic>
        <p:nvPicPr>
          <p:cNvPr id="186" name="Google Shape;186;p31" descr="Logo"/>
          <p:cNvPicPr preferRelativeResize="0"/>
          <p:nvPr/>
        </p:nvPicPr>
        <p:blipFill rotWithShape="1">
          <a:blip r:embed="rId7">
            <a:alphaModFix/>
          </a:blip>
          <a:srcRect/>
          <a:stretch/>
        </p:blipFill>
        <p:spPr>
          <a:xfrm>
            <a:off x="13248585" y="7820121"/>
            <a:ext cx="1526235" cy="756738"/>
          </a:xfrm>
          <a:prstGeom prst="rect">
            <a:avLst/>
          </a:prstGeom>
          <a:noFill/>
          <a:ln>
            <a:noFill/>
          </a:ln>
        </p:spPr>
      </p:pic>
      <p:pic>
        <p:nvPicPr>
          <p:cNvPr id="187" name="Google Shape;187;p31"/>
          <p:cNvPicPr preferRelativeResize="0"/>
          <p:nvPr/>
        </p:nvPicPr>
        <p:blipFill rotWithShape="1">
          <a:blip r:embed="rId8">
            <a:alphaModFix/>
          </a:blip>
          <a:srcRect/>
          <a:stretch/>
        </p:blipFill>
        <p:spPr>
          <a:xfrm>
            <a:off x="14948823" y="7812559"/>
            <a:ext cx="1823235" cy="846770"/>
          </a:xfrm>
          <a:prstGeom prst="rect">
            <a:avLst/>
          </a:prstGeom>
          <a:noFill/>
          <a:ln>
            <a:noFill/>
          </a:ln>
        </p:spPr>
      </p:pic>
      <p:pic>
        <p:nvPicPr>
          <p:cNvPr id="188" name="Google Shape;188;p31" descr="AIFED - Formación, cultura y empleo en Granada"/>
          <p:cNvPicPr preferRelativeResize="0"/>
          <p:nvPr/>
        </p:nvPicPr>
        <p:blipFill rotWithShape="1">
          <a:blip r:embed="rId9">
            <a:alphaModFix/>
          </a:blip>
          <a:srcRect/>
          <a:stretch/>
        </p:blipFill>
        <p:spPr>
          <a:xfrm>
            <a:off x="9334649" y="8656873"/>
            <a:ext cx="2397440" cy="785813"/>
          </a:xfrm>
          <a:prstGeom prst="rect">
            <a:avLst/>
          </a:prstGeom>
          <a:noFill/>
          <a:ln>
            <a:noFill/>
          </a:ln>
        </p:spPr>
      </p:pic>
      <p:pic>
        <p:nvPicPr>
          <p:cNvPr id="189" name="Google Shape;189;p31"/>
          <p:cNvPicPr preferRelativeResize="0"/>
          <p:nvPr/>
        </p:nvPicPr>
        <p:blipFill rotWithShape="1">
          <a:blip r:embed="rId10">
            <a:alphaModFix/>
          </a:blip>
          <a:srcRect/>
          <a:stretch/>
        </p:blipFill>
        <p:spPr>
          <a:xfrm>
            <a:off x="13405535" y="8834133"/>
            <a:ext cx="2362758" cy="342900"/>
          </a:xfrm>
          <a:prstGeom prst="rect">
            <a:avLst/>
          </a:prstGeom>
          <a:noFill/>
          <a:ln>
            <a:noFill/>
          </a:ln>
        </p:spPr>
      </p:pic>
      <p:pic>
        <p:nvPicPr>
          <p:cNvPr id="190" name="Google Shape;190;p31" descr="Syzygia Foundation"/>
          <p:cNvPicPr preferRelativeResize="0"/>
          <p:nvPr/>
        </p:nvPicPr>
        <p:blipFill rotWithShape="1">
          <a:blip r:embed="rId11">
            <a:alphaModFix/>
          </a:blip>
          <a:srcRect/>
          <a:stretch/>
        </p:blipFill>
        <p:spPr>
          <a:xfrm>
            <a:off x="15932519" y="8793872"/>
            <a:ext cx="2236985" cy="423423"/>
          </a:xfrm>
          <a:prstGeom prst="rect">
            <a:avLst/>
          </a:prstGeom>
          <a:noFill/>
          <a:ln>
            <a:noFill/>
          </a:ln>
        </p:spPr>
      </p:pic>
      <p:sp>
        <p:nvSpPr>
          <p:cNvPr id="191" name="Google Shape;191;p31"/>
          <p:cNvSpPr txBox="1"/>
          <p:nvPr/>
        </p:nvSpPr>
        <p:spPr>
          <a:xfrm>
            <a:off x="11732089" y="4767059"/>
            <a:ext cx="3700416" cy="2870696"/>
          </a:xfrm>
          <a:prstGeom prst="rect">
            <a:avLst/>
          </a:prstGeom>
          <a:noFill/>
          <a:ln>
            <a:noFill/>
          </a:ln>
        </p:spPr>
        <p:txBody>
          <a:bodyPr spcFirstLastPara="1" wrap="square" lIns="137150" tIns="68575" rIns="137150" bIns="68575"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lang="mk-MK" sz="165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100"/>
              <a:buFont typeface="Arial"/>
              <a:buNone/>
            </a:pPr>
            <a:endParaRPr lang="mk-MK" sz="1650" dirty="0"/>
          </a:p>
          <a:p>
            <a:pPr marL="0" marR="0" lvl="0" indent="0" algn="ctr" rtl="0">
              <a:lnSpc>
                <a:spcPct val="90000"/>
              </a:lnSpc>
              <a:spcBef>
                <a:spcPts val="0"/>
              </a:spcBef>
              <a:spcAft>
                <a:spcPts val="0"/>
              </a:spcAft>
              <a:buClr>
                <a:srgbClr val="000000"/>
              </a:buClr>
              <a:buSzPts val="2100"/>
              <a:buFont typeface="Arial"/>
              <a:buNone/>
            </a:pPr>
            <a:r>
              <a:rPr lang="ru-RU" sz="2000" b="0" i="0" u="none" strike="noStrike" cap="none" dirty="0">
                <a:solidFill>
                  <a:srgbClr val="000000"/>
                </a:solidFill>
                <a:latin typeface="Arial"/>
                <a:ea typeface="Arial"/>
                <a:cs typeface="Arial"/>
                <a:sym typeface="Arial"/>
              </a:rPr>
              <a:t>Градење дигитална отпорност </a:t>
            </a:r>
            <a:br>
              <a:rPr lang="ru-RU" sz="2000" b="0" i="0" u="none" strike="noStrike" cap="none" dirty="0">
                <a:solidFill>
                  <a:srgbClr val="000000"/>
                </a:solidFill>
                <a:latin typeface="Arial"/>
                <a:ea typeface="Arial"/>
                <a:cs typeface="Arial"/>
                <a:sym typeface="Arial"/>
              </a:rPr>
            </a:br>
            <a:r>
              <a:rPr lang="ru-RU" sz="2000" b="0" i="0" u="none" strike="noStrike" cap="none" dirty="0">
                <a:solidFill>
                  <a:srgbClr val="000000"/>
                </a:solidFill>
                <a:latin typeface="Arial"/>
                <a:ea typeface="Arial"/>
                <a:cs typeface="Arial"/>
                <a:sym typeface="Arial"/>
              </a:rPr>
              <a:t>преку овозможување на дигиталната благосостојба </a:t>
            </a:r>
            <a:br>
              <a:rPr lang="ru-RU" sz="2000" b="0" i="0" u="none" strike="noStrike" cap="none" dirty="0">
                <a:solidFill>
                  <a:srgbClr val="000000"/>
                </a:solidFill>
                <a:latin typeface="Arial"/>
                <a:ea typeface="Arial"/>
                <a:cs typeface="Arial"/>
                <a:sym typeface="Arial"/>
              </a:rPr>
            </a:br>
            <a:r>
              <a:rPr lang="ru-RU" sz="2000" b="0" i="0" u="none" strike="noStrike" cap="none" dirty="0">
                <a:solidFill>
                  <a:srgbClr val="000000"/>
                </a:solidFill>
                <a:latin typeface="Arial"/>
                <a:ea typeface="Arial"/>
                <a:cs typeface="Arial"/>
                <a:sym typeface="Arial"/>
              </a:rPr>
              <a:t>и безбедност достапни за сите</a:t>
            </a:r>
            <a:endParaRPr lang="mk-MK" sz="20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100"/>
              <a:buFont typeface="Arial"/>
              <a:buNone/>
            </a:pPr>
            <a:r>
              <a:rPr lang="en-US" sz="1650" b="0" i="0" u="none" strike="noStrike" cap="none" dirty="0">
                <a:solidFill>
                  <a:srgbClr val="000000"/>
                </a:solidFill>
                <a:latin typeface="Arial"/>
                <a:ea typeface="Arial"/>
                <a:cs typeface="Arial"/>
                <a:sym typeface="Arial"/>
              </a:rPr>
              <a:t>2022-2-SK01-KA220-ADU-000096888</a:t>
            </a:r>
            <a:endParaRPr lang="en-US" sz="2100" b="0" i="0" u="none" strike="noStrike" cap="none" dirty="0">
              <a:solidFill>
                <a:srgbClr val="000000"/>
              </a:solidFill>
              <a:latin typeface="Arial"/>
              <a:ea typeface="Arial"/>
              <a:cs typeface="Arial"/>
              <a:sym typeface="Arial"/>
            </a:endParaRPr>
          </a:p>
        </p:txBody>
      </p:sp>
      <p:grpSp>
        <p:nvGrpSpPr>
          <p:cNvPr id="192" name="Google Shape;192;p31"/>
          <p:cNvGrpSpPr/>
          <p:nvPr/>
        </p:nvGrpSpPr>
        <p:grpSpPr>
          <a:xfrm>
            <a:off x="-705636" y="1934355"/>
            <a:ext cx="9207105" cy="5238753"/>
            <a:chOff x="-1118443" y="1146344"/>
            <a:chExt cx="10365960" cy="6096000"/>
          </a:xfrm>
        </p:grpSpPr>
        <p:pic>
          <p:nvPicPr>
            <p:cNvPr id="193" name="Google Shape;193;p31" descr="Obrázok, na ktorom je text, diagram, kruh, snímka obrazovky&#10;&#10;Automaticky generovaný popis"/>
            <p:cNvPicPr preferRelativeResize="0"/>
            <p:nvPr/>
          </p:nvPicPr>
          <p:blipFill rotWithShape="1">
            <a:blip r:embed="rId12">
              <a:alphaModFix/>
            </a:blip>
            <a:srcRect/>
            <a:stretch/>
          </p:blipFill>
          <p:spPr>
            <a:xfrm>
              <a:off x="675017" y="1146344"/>
              <a:ext cx="8572500" cy="6096000"/>
            </a:xfrm>
            <a:prstGeom prst="rect">
              <a:avLst/>
            </a:prstGeom>
            <a:noFill/>
            <a:ln>
              <a:noFill/>
            </a:ln>
          </p:spPr>
        </p:pic>
        <p:pic>
          <p:nvPicPr>
            <p:cNvPr id="194" name="Google Shape;194;p31" descr="Free Concept Of Data Privacy And Policy Illustration - Free Download  Business Illustrations | IconScout"/>
            <p:cNvPicPr preferRelativeResize="0"/>
            <p:nvPr/>
          </p:nvPicPr>
          <p:blipFill rotWithShape="1">
            <a:blip r:embed="rId13">
              <a:alphaModFix/>
            </a:blip>
            <a:srcRect/>
            <a:stretch/>
          </p:blipFill>
          <p:spPr>
            <a:xfrm>
              <a:off x="-1118443" y="1638300"/>
              <a:ext cx="7620000" cy="42862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40"/>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21" name="Google Shape;321;p40"/>
          <p:cNvSpPr/>
          <p:nvPr/>
        </p:nvSpPr>
        <p:spPr>
          <a:xfrm>
            <a:off x="733784" y="1678547"/>
            <a:ext cx="6929907" cy="692990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22" name="Google Shape;322;p40"/>
          <p:cNvSpPr txBox="1">
            <a:spLocks noGrp="1"/>
          </p:cNvSpPr>
          <p:nvPr>
            <p:ph type="title"/>
          </p:nvPr>
        </p:nvSpPr>
        <p:spPr>
          <a:xfrm>
            <a:off x="1756611" y="2095029"/>
            <a:ext cx="4860759" cy="609694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7200"/>
              <a:buFont typeface="Arial"/>
              <a:buNone/>
            </a:pPr>
            <a:r>
              <a:rPr lang="mk">
                <a:solidFill>
                  <a:srgbClr val="FFFFFF"/>
                </a:solidFill>
                <a:latin typeface="Arial"/>
                <a:ea typeface="Arial"/>
                <a:cs typeface="Arial"/>
                <a:sym typeface="Arial"/>
              </a:rPr>
              <a:t>За што се користи ?</a:t>
            </a:r>
            <a:endParaRPr>
              <a:solidFill>
                <a:srgbClr val="FFFFFF"/>
              </a:solidFill>
              <a:latin typeface="Arial"/>
              <a:ea typeface="Arial"/>
              <a:cs typeface="Arial"/>
              <a:sym typeface="Arial"/>
            </a:endParaRPr>
          </a:p>
        </p:txBody>
      </p:sp>
      <p:sp>
        <p:nvSpPr>
          <p:cNvPr id="323" name="Google Shape;323;p40"/>
          <p:cNvSpPr/>
          <p:nvPr/>
        </p:nvSpPr>
        <p:spPr>
          <a:xfrm rot="-1790889">
            <a:off x="13025581" y="1411723"/>
            <a:ext cx="4481849" cy="448184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324" name="Google Shape;324;p40"/>
          <p:cNvSpPr/>
          <p:nvPr/>
        </p:nvSpPr>
        <p:spPr>
          <a:xfrm>
            <a:off x="1365072" y="7171488"/>
            <a:ext cx="819150" cy="81915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25" name="Google Shape;325;p40"/>
          <p:cNvSpPr txBox="1">
            <a:spLocks noGrp="1"/>
          </p:cNvSpPr>
          <p:nvPr>
            <p:ph type="body" idx="1"/>
          </p:nvPr>
        </p:nvSpPr>
        <p:spPr>
          <a:xfrm>
            <a:off x="7772400" y="2602649"/>
            <a:ext cx="9259238" cy="7090679"/>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90000"/>
              </a:lnSpc>
              <a:spcBef>
                <a:spcPts val="0"/>
              </a:spcBef>
              <a:spcAft>
                <a:spcPts val="0"/>
              </a:spcAft>
              <a:buSzPts val="4200"/>
              <a:buChar char="❑"/>
            </a:pPr>
            <a:r>
              <a:rPr lang="mk" dirty="0">
                <a:latin typeface="Arial"/>
                <a:ea typeface="Arial"/>
                <a:cs typeface="Arial"/>
                <a:sym typeface="Arial"/>
              </a:rPr>
              <a:t>С</a:t>
            </a:r>
            <a:r>
              <a:rPr lang="mk" sz="4000" dirty="0">
                <a:latin typeface="Arial"/>
                <a:ea typeface="Arial"/>
                <a:cs typeface="Arial"/>
                <a:sym typeface="Arial"/>
              </a:rPr>
              <a:t>поред извештајот „Просечен трошок за инцидент со кражба од </a:t>
            </a:r>
            <a:r>
              <a:rPr lang="en-US" sz="4000" dirty="0">
                <a:latin typeface="Arial"/>
                <a:ea typeface="Arial"/>
                <a:cs typeface="Arial"/>
                <a:sym typeface="Arial"/>
              </a:rPr>
              <a:t>spare fishing e</a:t>
            </a:r>
            <a:r>
              <a:rPr lang="mk" sz="4000" dirty="0">
                <a:latin typeface="Arial"/>
                <a:ea typeface="Arial"/>
                <a:cs typeface="Arial"/>
                <a:sym typeface="Arial"/>
              </a:rPr>
              <a:t> 1,6 милиони долари</a:t>
            </a:r>
            <a:r>
              <a:rPr lang="en-US" sz="4000" dirty="0">
                <a:latin typeface="Arial"/>
                <a:ea typeface="Arial"/>
                <a:cs typeface="Arial"/>
                <a:sym typeface="Arial"/>
              </a:rPr>
              <a:t>,</a:t>
            </a:r>
            <a:r>
              <a:rPr lang="mk" sz="4000" dirty="0">
                <a:latin typeface="Arial"/>
                <a:ea typeface="Arial"/>
                <a:cs typeface="Arial"/>
                <a:sym typeface="Arial"/>
              </a:rPr>
              <a:t> спроведен од Вансон Борн и спонзориран од Клаудмарк</a:t>
            </a:r>
            <a:r>
              <a:rPr lang="en-US" sz="4000" dirty="0">
                <a:latin typeface="Arial"/>
                <a:ea typeface="Arial"/>
                <a:cs typeface="Arial"/>
                <a:sym typeface="Arial"/>
              </a:rPr>
              <a:t>,</a:t>
            </a:r>
            <a:r>
              <a:rPr lang="mk" sz="4000" dirty="0">
                <a:latin typeface="Arial"/>
                <a:ea typeface="Arial"/>
                <a:cs typeface="Arial"/>
                <a:sym typeface="Arial"/>
              </a:rPr>
              <a:t> во 2015 година беше одговор</a:t>
            </a:r>
            <a:r>
              <a:rPr lang="mk-MK" sz="4000" dirty="0">
                <a:latin typeface="Arial"/>
                <a:ea typeface="Arial"/>
                <a:cs typeface="Arial"/>
                <a:sym typeface="Arial"/>
              </a:rPr>
              <a:t>ен</a:t>
            </a:r>
            <a:r>
              <a:rPr lang="mk" sz="4000" dirty="0">
                <a:latin typeface="Arial"/>
                <a:ea typeface="Arial"/>
                <a:cs typeface="Arial"/>
                <a:sym typeface="Arial"/>
              </a:rPr>
              <a:t> за 38 отсто од сајбер-нападите на истражуваните компании.</a:t>
            </a:r>
            <a:endParaRPr sz="4000" dirty="0"/>
          </a:p>
          <a:p>
            <a:pPr marL="342900" lvl="0" indent="-330200" algn="l" rtl="0">
              <a:lnSpc>
                <a:spcPct val="90000"/>
              </a:lnSpc>
              <a:spcBef>
                <a:spcPts val="1500"/>
              </a:spcBef>
              <a:spcAft>
                <a:spcPts val="0"/>
              </a:spcAft>
              <a:buSzPts val="4000"/>
              <a:buChar char="❑"/>
            </a:pPr>
            <a:r>
              <a:rPr lang="mk" sz="4000" dirty="0">
                <a:latin typeface="Arial"/>
                <a:ea typeface="Arial"/>
                <a:cs typeface="Arial"/>
                <a:sym typeface="Arial"/>
              </a:rPr>
              <a:t>Во многу случаи, оваа стратегија се користи за </a:t>
            </a:r>
            <a:r>
              <a:rPr lang="mk" sz="4000" b="1" dirty="0">
                <a:latin typeface="Arial"/>
                <a:ea typeface="Arial"/>
                <a:cs typeface="Arial"/>
                <a:sym typeface="Arial"/>
              </a:rPr>
              <a:t>политички цели </a:t>
            </a:r>
            <a:r>
              <a:rPr lang="mk" sz="4000" dirty="0">
                <a:latin typeface="Arial"/>
                <a:ea typeface="Arial"/>
                <a:cs typeface="Arial"/>
                <a:sym typeface="Arial"/>
              </a:rPr>
              <a:t>, при што самата кинеска влада наводно користела кампања за фишинг против американски и јужнокорејски официјални лица во 2011 година.</a:t>
            </a:r>
            <a:endParaRP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41"/>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31" name="Google Shape;331;p41"/>
          <p:cNvSpPr/>
          <p:nvPr/>
        </p:nvSpPr>
        <p:spPr>
          <a:xfrm>
            <a:off x="14278706" y="8229600"/>
            <a:ext cx="4009295" cy="20574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32" name="Google Shape;332;p41"/>
          <p:cNvSpPr/>
          <p:nvPr/>
        </p:nvSpPr>
        <p:spPr>
          <a:xfrm>
            <a:off x="6903076" y="975241"/>
            <a:ext cx="4481849" cy="448184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333" name="Google Shape;333;p41"/>
          <p:cNvSpPr txBox="1">
            <a:spLocks noGrp="1"/>
          </p:cNvSpPr>
          <p:nvPr>
            <p:ph type="title"/>
          </p:nvPr>
        </p:nvSpPr>
        <p:spPr>
          <a:xfrm>
            <a:off x="380115" y="1021556"/>
            <a:ext cx="7886700" cy="1988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6000"/>
              <a:buFont typeface="Arial"/>
              <a:buNone/>
            </a:pPr>
            <a:r>
              <a:rPr lang="mk" sz="6000">
                <a:latin typeface="Arial"/>
                <a:ea typeface="Arial"/>
                <a:cs typeface="Arial"/>
                <a:sym typeface="Arial"/>
              </a:rPr>
              <a:t>КЛОН ФИШИНГ</a:t>
            </a:r>
            <a:endParaRPr/>
          </a:p>
        </p:txBody>
      </p:sp>
      <p:sp>
        <p:nvSpPr>
          <p:cNvPr id="334" name="Google Shape;334;p41"/>
          <p:cNvSpPr txBox="1">
            <a:spLocks noGrp="1"/>
          </p:cNvSpPr>
          <p:nvPr>
            <p:ph type="body" idx="1"/>
          </p:nvPr>
        </p:nvSpPr>
        <p:spPr>
          <a:xfrm>
            <a:off x="878572" y="2781300"/>
            <a:ext cx="9941828" cy="6846482"/>
          </a:xfrm>
          <a:prstGeom prst="rect">
            <a:avLst/>
          </a:prstGeom>
          <a:noFill/>
          <a:ln>
            <a:noFill/>
          </a:ln>
        </p:spPr>
        <p:txBody>
          <a:bodyPr spcFirstLastPara="1" wrap="square" lIns="91425" tIns="45700" rIns="91425" bIns="45700" anchor="t" anchorCtr="0">
            <a:noAutofit/>
          </a:bodyPr>
          <a:lstStyle/>
          <a:p>
            <a:pPr marL="342900" lvl="0" indent="-298450" algn="l" rtl="0">
              <a:lnSpc>
                <a:spcPct val="80000"/>
              </a:lnSpc>
              <a:spcBef>
                <a:spcPts val="0"/>
              </a:spcBef>
              <a:spcAft>
                <a:spcPts val="0"/>
              </a:spcAft>
              <a:buSzPts val="4100"/>
              <a:buChar char="❑"/>
            </a:pPr>
            <a:r>
              <a:rPr lang="mk" sz="4100" dirty="0">
                <a:latin typeface="Arial"/>
                <a:ea typeface="Arial"/>
                <a:cs typeface="Arial"/>
                <a:sym typeface="Arial"/>
              </a:rPr>
              <a:t>Фишингот со клонови е манипулативна тактика што ја користат сајбер-криминалците.</a:t>
            </a:r>
            <a:endParaRPr sz="3500" dirty="0"/>
          </a:p>
          <a:p>
            <a:pPr marL="342900" lvl="0" indent="-298450" algn="l" rtl="0">
              <a:lnSpc>
                <a:spcPct val="80000"/>
              </a:lnSpc>
              <a:spcBef>
                <a:spcPts val="1500"/>
              </a:spcBef>
              <a:spcAft>
                <a:spcPts val="0"/>
              </a:spcAft>
              <a:buSzPts val="4100"/>
              <a:buChar char="❑"/>
            </a:pPr>
            <a:r>
              <a:rPr lang="mk" sz="4100" dirty="0">
                <a:latin typeface="Arial"/>
                <a:ea typeface="Arial"/>
                <a:cs typeface="Arial"/>
                <a:sym typeface="Arial"/>
              </a:rPr>
              <a:t>Со оваа техника, криминалците клонираат е-пошта, или пораки од минатото, пренасочувајќи ги луѓето на лажни сајтови, кои често се идентични копии на оригиналните сајтови.</a:t>
            </a:r>
            <a:endParaRPr sz="4100" dirty="0">
              <a:latin typeface="Arial"/>
              <a:ea typeface="Arial"/>
              <a:cs typeface="Arial"/>
              <a:sym typeface="Arial"/>
            </a:endParaRPr>
          </a:p>
          <a:p>
            <a:pPr marL="342900" lvl="0" indent="-298450" algn="l" rtl="0">
              <a:lnSpc>
                <a:spcPct val="80000"/>
              </a:lnSpc>
              <a:spcBef>
                <a:spcPts val="1500"/>
              </a:spcBef>
              <a:spcAft>
                <a:spcPts val="0"/>
              </a:spcAft>
              <a:buSzPts val="4100"/>
              <a:buChar char="❑"/>
            </a:pPr>
            <a:r>
              <a:rPr lang="mk" sz="4100" dirty="0">
                <a:latin typeface="Arial"/>
                <a:ea typeface="Arial"/>
                <a:cs typeface="Arial"/>
                <a:sym typeface="Arial"/>
              </a:rPr>
              <a:t>Потоа корисникот, чувствувајќи се безбеден, ги внесува своите податоци за пристап, кои потоа ги користат хакерите.</a:t>
            </a:r>
            <a:endParaRPr sz="3500" dirty="0"/>
          </a:p>
          <a:p>
            <a:pPr marL="342900" lvl="0" indent="-38100" algn="l" rtl="0">
              <a:lnSpc>
                <a:spcPct val="80000"/>
              </a:lnSpc>
              <a:spcBef>
                <a:spcPts val="1500"/>
              </a:spcBef>
              <a:spcAft>
                <a:spcPts val="0"/>
              </a:spcAft>
              <a:buSzPts val="4800"/>
              <a:buNone/>
            </a:pPr>
            <a:endParaRPr sz="4100" dirty="0">
              <a:latin typeface="Arial"/>
              <a:ea typeface="Arial"/>
              <a:cs typeface="Arial"/>
              <a:sym typeface="Arial"/>
            </a:endParaRPr>
          </a:p>
        </p:txBody>
      </p:sp>
      <p:sp>
        <p:nvSpPr>
          <p:cNvPr id="335" name="Google Shape;335;p41"/>
          <p:cNvSpPr/>
          <p:nvPr/>
        </p:nvSpPr>
        <p:spPr>
          <a:xfrm>
            <a:off x="13308325" y="1495074"/>
            <a:ext cx="3305542" cy="1515672"/>
          </a:xfrm>
          <a:custGeom>
            <a:avLst/>
            <a:gdLst/>
            <a:ahLst/>
            <a:cxnLst/>
            <a:rect l="l" t="t" r="r" b="b"/>
            <a:pathLst>
              <a:path w="2542725" h="1100306" extrusionOk="0">
                <a:moveTo>
                  <a:pt x="0" y="0"/>
                </a:moveTo>
                <a:lnTo>
                  <a:pt x="2542725" y="0"/>
                </a:lnTo>
                <a:lnTo>
                  <a:pt x="2542725" y="1100307"/>
                </a:lnTo>
                <a:lnTo>
                  <a:pt x="0" y="110030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41"/>
          <p:cNvSpPr/>
          <p:nvPr/>
        </p:nvSpPr>
        <p:spPr>
          <a:xfrm rot="5400000">
            <a:off x="14515932" y="3746028"/>
            <a:ext cx="888065" cy="377831"/>
          </a:xfrm>
          <a:custGeom>
            <a:avLst/>
            <a:gdLst/>
            <a:ahLst/>
            <a:cxnLst/>
            <a:rect l="l" t="t" r="r" b="b"/>
            <a:pathLst>
              <a:path w="888065" h="377831" extrusionOk="0">
                <a:moveTo>
                  <a:pt x="0" y="0"/>
                </a:moveTo>
                <a:lnTo>
                  <a:pt x="888066" y="0"/>
                </a:lnTo>
                <a:lnTo>
                  <a:pt x="888066" y="377831"/>
                </a:lnTo>
                <a:lnTo>
                  <a:pt x="0" y="37783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41"/>
          <p:cNvSpPr txBox="1"/>
          <p:nvPr/>
        </p:nvSpPr>
        <p:spPr>
          <a:xfrm>
            <a:off x="13298591" y="1989782"/>
            <a:ext cx="3303269" cy="916020"/>
          </a:xfrm>
          <a:prstGeom prst="rect">
            <a:avLst/>
          </a:prstGeom>
          <a:noFill/>
          <a:ln>
            <a:noFill/>
          </a:ln>
        </p:spPr>
        <p:txBody>
          <a:bodyPr spcFirstLastPara="1" wrap="square" lIns="0" tIns="0" rIns="0" bIns="0" anchor="t" anchorCtr="0">
            <a:spAutoFit/>
          </a:bodyPr>
          <a:lstStyle/>
          <a:p>
            <a:pPr marL="0" marR="0" lvl="0" indent="0" algn="ctr" rtl="0">
              <a:lnSpc>
                <a:spcPct val="62222"/>
              </a:lnSpc>
              <a:spcBef>
                <a:spcPts val="0"/>
              </a:spcBef>
              <a:spcAft>
                <a:spcPts val="0"/>
              </a:spcAft>
              <a:buNone/>
            </a:pPr>
            <a:r>
              <a:rPr lang="mk" sz="3200" b="1" dirty="0">
                <a:solidFill>
                  <a:srgbClr val="000000"/>
                </a:solidFill>
                <a:latin typeface="Arial"/>
                <a:ea typeface="Arial"/>
                <a:cs typeface="Arial"/>
                <a:sym typeface="Arial"/>
              </a:rPr>
              <a:t>Криминалците клонираат </a:t>
            </a:r>
          </a:p>
          <a:p>
            <a:pPr marL="0" marR="0" lvl="0" indent="0" algn="ctr" rtl="0">
              <a:lnSpc>
                <a:spcPct val="62222"/>
              </a:lnSpc>
              <a:spcBef>
                <a:spcPts val="0"/>
              </a:spcBef>
              <a:spcAft>
                <a:spcPts val="0"/>
              </a:spcAft>
              <a:buNone/>
            </a:pPr>
            <a:r>
              <a:rPr lang="mk" sz="3200" b="1" dirty="0">
                <a:solidFill>
                  <a:srgbClr val="000000"/>
                </a:solidFill>
                <a:latin typeface="Arial"/>
                <a:ea typeface="Arial"/>
                <a:cs typeface="Arial"/>
                <a:sym typeface="Arial"/>
              </a:rPr>
              <a:t>е-пошта</a:t>
            </a:r>
            <a:endParaRPr sz="3200" dirty="0"/>
          </a:p>
        </p:txBody>
      </p:sp>
      <p:sp>
        <p:nvSpPr>
          <p:cNvPr id="338" name="Google Shape;338;p41"/>
          <p:cNvSpPr/>
          <p:nvPr/>
        </p:nvSpPr>
        <p:spPr>
          <a:xfrm>
            <a:off x="13298600" y="5143500"/>
            <a:ext cx="3305542" cy="1787997"/>
          </a:xfrm>
          <a:custGeom>
            <a:avLst/>
            <a:gdLst/>
            <a:ahLst/>
            <a:cxnLst/>
            <a:rect l="l" t="t" r="r" b="b"/>
            <a:pathLst>
              <a:path w="2542725" h="1100306" extrusionOk="0">
                <a:moveTo>
                  <a:pt x="0" y="0"/>
                </a:moveTo>
                <a:lnTo>
                  <a:pt x="2542725" y="0"/>
                </a:lnTo>
                <a:lnTo>
                  <a:pt x="2542725" y="1100307"/>
                </a:lnTo>
                <a:lnTo>
                  <a:pt x="0" y="110030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41"/>
          <p:cNvSpPr txBox="1"/>
          <p:nvPr/>
        </p:nvSpPr>
        <p:spPr>
          <a:xfrm>
            <a:off x="13298590" y="5526010"/>
            <a:ext cx="3303269" cy="916020"/>
          </a:xfrm>
          <a:prstGeom prst="rect">
            <a:avLst/>
          </a:prstGeom>
          <a:noFill/>
          <a:ln>
            <a:noFill/>
          </a:ln>
        </p:spPr>
        <p:txBody>
          <a:bodyPr spcFirstLastPara="1" wrap="square" lIns="0" tIns="0" rIns="0" bIns="0" anchor="t" anchorCtr="0">
            <a:spAutoFit/>
          </a:bodyPr>
          <a:lstStyle/>
          <a:p>
            <a:pPr marL="0" marR="0" lvl="0" indent="0" algn="ctr" rtl="0">
              <a:lnSpc>
                <a:spcPct val="62222"/>
              </a:lnSpc>
              <a:spcBef>
                <a:spcPts val="0"/>
              </a:spcBef>
              <a:spcAft>
                <a:spcPts val="0"/>
              </a:spcAft>
              <a:buNone/>
            </a:pPr>
            <a:r>
              <a:rPr lang="mk" sz="3200" b="1" dirty="0">
                <a:solidFill>
                  <a:srgbClr val="000000"/>
                </a:solidFill>
                <a:latin typeface="Arial"/>
                <a:ea typeface="Arial"/>
                <a:cs typeface="Arial"/>
                <a:sym typeface="Arial"/>
              </a:rPr>
              <a:t>Пренасочување на луѓето на лажни сајтови</a:t>
            </a:r>
            <a:endParaRP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p42"/>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45" name="Google Shape;345;p42"/>
          <p:cNvSpPr/>
          <p:nvPr/>
        </p:nvSpPr>
        <p:spPr>
          <a:xfrm>
            <a:off x="14278706" y="8229600"/>
            <a:ext cx="4009295" cy="20574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46" name="Google Shape;346;p42"/>
          <p:cNvSpPr/>
          <p:nvPr/>
        </p:nvSpPr>
        <p:spPr>
          <a:xfrm>
            <a:off x="6903076" y="975241"/>
            <a:ext cx="4481849" cy="448184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347" name="Google Shape;347;p42"/>
          <p:cNvSpPr txBox="1">
            <a:spLocks noGrp="1"/>
          </p:cNvSpPr>
          <p:nvPr>
            <p:ph type="title"/>
          </p:nvPr>
        </p:nvSpPr>
        <p:spPr>
          <a:xfrm>
            <a:off x="380115" y="1021556"/>
            <a:ext cx="7886700" cy="1988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6000"/>
              <a:buFont typeface="Arial"/>
              <a:buNone/>
            </a:pPr>
            <a:r>
              <a:rPr lang="mk-MK" sz="6000" dirty="0">
                <a:latin typeface="Arial"/>
                <a:ea typeface="Arial"/>
                <a:cs typeface="Arial"/>
                <a:sym typeface="Arial"/>
              </a:rPr>
              <a:t>ГЛАСОВЕН </a:t>
            </a:r>
            <a:r>
              <a:rPr lang="mk" sz="6000" dirty="0">
                <a:latin typeface="Arial"/>
                <a:ea typeface="Arial"/>
                <a:cs typeface="Arial"/>
                <a:sym typeface="Arial"/>
              </a:rPr>
              <a:t>ФИШИНГ</a:t>
            </a:r>
            <a:endParaRPr dirty="0"/>
          </a:p>
        </p:txBody>
      </p:sp>
      <p:sp>
        <p:nvSpPr>
          <p:cNvPr id="348" name="Google Shape;348;p42"/>
          <p:cNvSpPr txBox="1">
            <a:spLocks noGrp="1"/>
          </p:cNvSpPr>
          <p:nvPr>
            <p:ph type="body" idx="1"/>
          </p:nvPr>
        </p:nvSpPr>
        <p:spPr>
          <a:xfrm>
            <a:off x="878572" y="2781300"/>
            <a:ext cx="9941828" cy="6846482"/>
          </a:xfrm>
          <a:prstGeom prst="rect">
            <a:avLst/>
          </a:prstGeom>
          <a:noFill/>
          <a:ln>
            <a:noFill/>
          </a:ln>
        </p:spPr>
        <p:txBody>
          <a:bodyPr spcFirstLastPara="1" wrap="square" lIns="91425" tIns="45700" rIns="91425" bIns="45700" anchor="t" anchorCtr="0">
            <a:noAutofit/>
          </a:bodyPr>
          <a:lstStyle/>
          <a:p>
            <a:pPr marL="342900" lvl="0" indent="-323850" algn="l" rtl="0">
              <a:lnSpc>
                <a:spcPct val="80000"/>
              </a:lnSpc>
              <a:spcBef>
                <a:spcPts val="0"/>
              </a:spcBef>
              <a:spcAft>
                <a:spcPts val="0"/>
              </a:spcAft>
              <a:buSzPts val="4140"/>
              <a:buChar char="❑"/>
            </a:pPr>
            <a:r>
              <a:rPr lang="mk" sz="4140" dirty="0">
                <a:latin typeface="Arial"/>
                <a:ea typeface="Arial"/>
                <a:cs typeface="Arial"/>
                <a:sym typeface="Arial"/>
              </a:rPr>
              <a:t>Гласовниот фишинг, или </a:t>
            </a:r>
            <a:r>
              <a:rPr lang="mk" sz="4140" b="1" dirty="0">
                <a:latin typeface="Arial"/>
                <a:ea typeface="Arial"/>
                <a:cs typeface="Arial"/>
                <a:sym typeface="Arial"/>
              </a:rPr>
              <a:t>вишинг (</a:t>
            </a:r>
            <a:r>
              <a:rPr lang="en-US" sz="4140" b="1" dirty="0">
                <a:latin typeface="Arial"/>
                <a:ea typeface="Arial"/>
                <a:cs typeface="Arial"/>
                <a:sym typeface="Arial"/>
              </a:rPr>
              <a:t>vishing</a:t>
            </a:r>
            <a:r>
              <a:rPr lang="mk-MK" sz="4140" b="1" dirty="0">
                <a:latin typeface="Arial"/>
                <a:ea typeface="Arial"/>
                <a:cs typeface="Arial"/>
                <a:sym typeface="Arial"/>
              </a:rPr>
              <a:t>)</a:t>
            </a:r>
            <a:r>
              <a:rPr lang="mk" sz="4140" dirty="0">
                <a:latin typeface="Arial"/>
                <a:ea typeface="Arial"/>
                <a:cs typeface="Arial"/>
                <a:sym typeface="Arial"/>
              </a:rPr>
              <a:t>, е техника на измама која вклучува употреба на </a:t>
            </a:r>
            <a:r>
              <a:rPr lang="mk" sz="4140" b="1" dirty="0">
                <a:latin typeface="Arial"/>
                <a:ea typeface="Arial"/>
                <a:cs typeface="Arial"/>
                <a:sym typeface="Arial"/>
              </a:rPr>
              <a:t>телефонски повици </a:t>
            </a:r>
            <a:r>
              <a:rPr lang="mk" sz="4140" dirty="0">
                <a:latin typeface="Arial"/>
                <a:ea typeface="Arial"/>
                <a:cs typeface="Arial"/>
                <a:sym typeface="Arial"/>
              </a:rPr>
              <a:t>за да ги измами луѓето да добијат доверливи информации, како што се </a:t>
            </a:r>
            <a:r>
              <a:rPr lang="mk" sz="4140" b="1" dirty="0">
                <a:latin typeface="Arial"/>
                <a:ea typeface="Arial"/>
                <a:cs typeface="Arial"/>
                <a:sym typeface="Arial"/>
              </a:rPr>
              <a:t>броеви на кредитни картички </a:t>
            </a:r>
            <a:r>
              <a:rPr lang="mk" sz="4140" dirty="0">
                <a:latin typeface="Arial"/>
                <a:ea typeface="Arial"/>
                <a:cs typeface="Arial"/>
                <a:sym typeface="Arial"/>
              </a:rPr>
              <a:t>, лозинки или други лични информации.</a:t>
            </a:r>
            <a:endParaRPr sz="4140" dirty="0">
              <a:latin typeface="Arial"/>
              <a:ea typeface="Arial"/>
              <a:cs typeface="Arial"/>
              <a:sym typeface="Arial"/>
            </a:endParaRPr>
          </a:p>
          <a:p>
            <a:pPr marL="342900" lvl="0" indent="-323850" algn="l" rtl="0">
              <a:lnSpc>
                <a:spcPct val="80000"/>
              </a:lnSpc>
              <a:spcBef>
                <a:spcPts val="1500"/>
              </a:spcBef>
              <a:spcAft>
                <a:spcPts val="0"/>
              </a:spcAft>
              <a:buSzPts val="4140"/>
              <a:buChar char="❑"/>
            </a:pPr>
            <a:r>
              <a:rPr lang="mk" sz="4140" dirty="0">
                <a:latin typeface="Arial"/>
                <a:ea typeface="Arial"/>
                <a:cs typeface="Arial"/>
                <a:sym typeface="Arial"/>
              </a:rPr>
              <a:t>Овие измамници често имитираат легитимни бизниси, како што се банки, телефонски компании, осигурителни компании итн.</a:t>
            </a:r>
            <a:endParaRPr sz="3584" dirty="0"/>
          </a:p>
          <a:p>
            <a:pPr marL="342900" lvl="0" indent="-60959" algn="l" rtl="0">
              <a:lnSpc>
                <a:spcPct val="80000"/>
              </a:lnSpc>
              <a:spcBef>
                <a:spcPts val="1500"/>
              </a:spcBef>
              <a:spcAft>
                <a:spcPts val="0"/>
              </a:spcAft>
              <a:buSzPts val="4440"/>
              <a:buNone/>
            </a:pPr>
            <a:endParaRPr sz="4140" dirty="0">
              <a:latin typeface="Arial"/>
              <a:ea typeface="Arial"/>
              <a:cs typeface="Arial"/>
              <a:sym typeface="Arial"/>
            </a:endParaRPr>
          </a:p>
          <a:p>
            <a:pPr marL="342900" lvl="0" indent="-60959" algn="l" rtl="0">
              <a:lnSpc>
                <a:spcPct val="80000"/>
              </a:lnSpc>
              <a:spcBef>
                <a:spcPts val="1500"/>
              </a:spcBef>
              <a:spcAft>
                <a:spcPts val="0"/>
              </a:spcAft>
              <a:buSzPts val="4440"/>
              <a:buNone/>
            </a:pPr>
            <a:endParaRPr sz="4140" dirty="0">
              <a:latin typeface="Arial"/>
              <a:ea typeface="Arial"/>
              <a:cs typeface="Arial"/>
              <a:sym typeface="Arial"/>
            </a:endParaRPr>
          </a:p>
        </p:txBody>
      </p:sp>
      <p:sp>
        <p:nvSpPr>
          <p:cNvPr id="349" name="Google Shape;349;p42"/>
          <p:cNvSpPr/>
          <p:nvPr/>
        </p:nvSpPr>
        <p:spPr>
          <a:xfrm>
            <a:off x="11477714" y="3619500"/>
            <a:ext cx="6152972" cy="4114800"/>
          </a:xfrm>
          <a:custGeom>
            <a:avLst/>
            <a:gdLst/>
            <a:ahLst/>
            <a:cxnLst/>
            <a:rect l="l" t="t" r="r" b="b"/>
            <a:pathLst>
              <a:path w="6152972" h="4114800" extrusionOk="0">
                <a:moveTo>
                  <a:pt x="0" y="0"/>
                </a:moveTo>
                <a:lnTo>
                  <a:pt x="6152972" y="0"/>
                </a:lnTo>
                <a:lnTo>
                  <a:pt x="6152972" y="4114800"/>
                </a:lnTo>
                <a:lnTo>
                  <a:pt x="0" y="4114800"/>
                </a:lnTo>
                <a:lnTo>
                  <a:pt x="0" y="0"/>
                </a:lnTo>
                <a:close/>
              </a:path>
            </a:pathLst>
          </a:custGeom>
          <a:blipFill rotWithShape="1">
            <a:blip r:embed="rId3">
              <a:alphaModFix amt="79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43"/>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55" name="Google Shape;355;p43"/>
          <p:cNvSpPr/>
          <p:nvPr/>
        </p:nvSpPr>
        <p:spPr>
          <a:xfrm>
            <a:off x="14278706" y="8229600"/>
            <a:ext cx="4009295" cy="20574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56" name="Google Shape;356;p43"/>
          <p:cNvSpPr/>
          <p:nvPr/>
        </p:nvSpPr>
        <p:spPr>
          <a:xfrm>
            <a:off x="6903076" y="975241"/>
            <a:ext cx="4481849" cy="448184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357" name="Google Shape;357;p43"/>
          <p:cNvSpPr txBox="1">
            <a:spLocks noGrp="1"/>
          </p:cNvSpPr>
          <p:nvPr>
            <p:ph type="title"/>
          </p:nvPr>
        </p:nvSpPr>
        <p:spPr>
          <a:xfrm>
            <a:off x="380115" y="1021556"/>
            <a:ext cx="7886700" cy="1988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6000"/>
              <a:buFont typeface="Arial"/>
              <a:buNone/>
            </a:pPr>
            <a:r>
              <a:rPr lang="mk" sz="6000">
                <a:latin typeface="Arial"/>
                <a:ea typeface="Arial"/>
                <a:cs typeface="Arial"/>
                <a:sym typeface="Arial"/>
              </a:rPr>
              <a:t>СМС ФИШИНГ</a:t>
            </a:r>
            <a:endParaRPr/>
          </a:p>
        </p:txBody>
      </p:sp>
      <p:sp>
        <p:nvSpPr>
          <p:cNvPr id="358" name="Google Shape;358;p43"/>
          <p:cNvSpPr txBox="1">
            <a:spLocks noGrp="1"/>
          </p:cNvSpPr>
          <p:nvPr>
            <p:ph type="body" idx="1"/>
          </p:nvPr>
        </p:nvSpPr>
        <p:spPr>
          <a:xfrm>
            <a:off x="878572" y="2781300"/>
            <a:ext cx="9941828" cy="6846482"/>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4800"/>
              <a:buChar char="❑"/>
            </a:pPr>
            <a:r>
              <a:rPr lang="mk" sz="4800" dirty="0">
                <a:latin typeface="Arial"/>
                <a:ea typeface="Arial"/>
                <a:cs typeface="Arial"/>
                <a:sym typeface="Arial"/>
              </a:rPr>
              <a:t>СМС фишинг, или </a:t>
            </a:r>
            <a:r>
              <a:rPr lang="mk" sz="4800" b="1" dirty="0">
                <a:latin typeface="Arial"/>
                <a:ea typeface="Arial"/>
                <a:cs typeface="Arial"/>
                <a:sym typeface="Arial"/>
              </a:rPr>
              <a:t>smishing</a:t>
            </a:r>
            <a:r>
              <a:rPr lang="mk" sz="4800" dirty="0">
                <a:latin typeface="Arial"/>
                <a:ea typeface="Arial"/>
                <a:cs typeface="Arial"/>
                <a:sym typeface="Arial"/>
              </a:rPr>
              <a:t>, е исто што и гласовниот фишинг, само што се спроведува преку </a:t>
            </a:r>
            <a:r>
              <a:rPr lang="mk" sz="4800" b="1" dirty="0">
                <a:latin typeface="Arial"/>
                <a:ea typeface="Arial"/>
                <a:cs typeface="Arial"/>
                <a:sym typeface="Arial"/>
              </a:rPr>
              <a:t>СМС текстуални пораки </a:t>
            </a:r>
            <a:r>
              <a:rPr lang="mk" sz="4800" dirty="0">
                <a:latin typeface="Arial"/>
                <a:ea typeface="Arial"/>
                <a:cs typeface="Arial"/>
                <a:sym typeface="Arial"/>
              </a:rPr>
              <a:t>.</a:t>
            </a:r>
            <a:endParaRPr sz="4800" dirty="0">
              <a:latin typeface="Arial"/>
              <a:ea typeface="Arial"/>
              <a:cs typeface="Arial"/>
              <a:sym typeface="Arial"/>
            </a:endParaRPr>
          </a:p>
          <a:p>
            <a:pPr marL="342900" lvl="0" indent="-342900" algn="l" rtl="0">
              <a:lnSpc>
                <a:spcPct val="90000"/>
              </a:lnSpc>
              <a:spcBef>
                <a:spcPts val="1500"/>
              </a:spcBef>
              <a:spcAft>
                <a:spcPts val="0"/>
              </a:spcAft>
              <a:buSzPts val="4800"/>
              <a:buChar char="❑"/>
            </a:pPr>
            <a:r>
              <a:rPr lang="mk" sz="4800" dirty="0">
                <a:latin typeface="Arial"/>
                <a:ea typeface="Arial"/>
                <a:cs typeface="Arial"/>
                <a:sym typeface="Arial"/>
              </a:rPr>
              <a:t>Овие пораки често содржат злонамерни врски или упатства за жртвата да одговори со лични податоци.</a:t>
            </a:r>
            <a:endParaRPr dirty="0"/>
          </a:p>
          <a:p>
            <a:pPr marL="342900" lvl="0" indent="-38100" algn="l" rtl="0">
              <a:lnSpc>
                <a:spcPct val="90000"/>
              </a:lnSpc>
              <a:spcBef>
                <a:spcPts val="1500"/>
              </a:spcBef>
              <a:spcAft>
                <a:spcPts val="0"/>
              </a:spcAft>
              <a:buSzPts val="4800"/>
              <a:buNone/>
            </a:pPr>
            <a:endParaRPr sz="4800" dirty="0">
              <a:latin typeface="Arial"/>
              <a:ea typeface="Arial"/>
              <a:cs typeface="Arial"/>
              <a:sym typeface="Arial"/>
            </a:endParaRPr>
          </a:p>
          <a:p>
            <a:pPr marL="342900" lvl="0" indent="-38100" algn="l" rtl="0">
              <a:lnSpc>
                <a:spcPct val="90000"/>
              </a:lnSpc>
              <a:spcBef>
                <a:spcPts val="1500"/>
              </a:spcBef>
              <a:spcAft>
                <a:spcPts val="0"/>
              </a:spcAft>
              <a:buSzPts val="4800"/>
              <a:buNone/>
            </a:pPr>
            <a:endParaRPr sz="4800" dirty="0">
              <a:latin typeface="Arial"/>
              <a:ea typeface="Arial"/>
              <a:cs typeface="Arial"/>
              <a:sym typeface="Arial"/>
            </a:endParaRPr>
          </a:p>
        </p:txBody>
      </p:sp>
      <p:sp>
        <p:nvSpPr>
          <p:cNvPr id="359" name="Google Shape;359;p43"/>
          <p:cNvSpPr/>
          <p:nvPr/>
        </p:nvSpPr>
        <p:spPr>
          <a:xfrm>
            <a:off x="11133249" y="3658500"/>
            <a:ext cx="6320684" cy="4211155"/>
          </a:xfrm>
          <a:custGeom>
            <a:avLst/>
            <a:gdLst/>
            <a:ahLst/>
            <a:cxnLst/>
            <a:rect l="l" t="t" r="r" b="b"/>
            <a:pathLst>
              <a:path w="6320684" h="4211155" extrusionOk="0">
                <a:moveTo>
                  <a:pt x="0" y="0"/>
                </a:moveTo>
                <a:lnTo>
                  <a:pt x="6320684" y="0"/>
                </a:lnTo>
                <a:lnTo>
                  <a:pt x="6320684" y="4211155"/>
                </a:lnTo>
                <a:lnTo>
                  <a:pt x="0" y="421115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43"/>
          <p:cNvSpPr/>
          <p:nvPr/>
        </p:nvSpPr>
        <p:spPr>
          <a:xfrm>
            <a:off x="16365734" y="6861471"/>
            <a:ext cx="1396337" cy="1403354"/>
          </a:xfrm>
          <a:custGeom>
            <a:avLst/>
            <a:gdLst/>
            <a:ahLst/>
            <a:cxnLst/>
            <a:rect l="l" t="t" r="r" b="b"/>
            <a:pathLst>
              <a:path w="1396337" h="1403354" extrusionOk="0">
                <a:moveTo>
                  <a:pt x="0" y="0"/>
                </a:moveTo>
                <a:lnTo>
                  <a:pt x="1396337" y="0"/>
                </a:lnTo>
                <a:lnTo>
                  <a:pt x="1396337" y="1403354"/>
                </a:lnTo>
                <a:lnTo>
                  <a:pt x="0" y="140335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43"/>
          <p:cNvSpPr/>
          <p:nvPr/>
        </p:nvSpPr>
        <p:spPr>
          <a:xfrm>
            <a:off x="15519118" y="3658500"/>
            <a:ext cx="3089570" cy="3101199"/>
          </a:xfrm>
          <a:custGeom>
            <a:avLst/>
            <a:gdLst/>
            <a:ahLst/>
            <a:cxnLst/>
            <a:rect l="l" t="t" r="r" b="b"/>
            <a:pathLst>
              <a:path w="3089570" h="3101199" extrusionOk="0">
                <a:moveTo>
                  <a:pt x="0" y="0"/>
                </a:moveTo>
                <a:lnTo>
                  <a:pt x="3089569" y="0"/>
                </a:lnTo>
                <a:lnTo>
                  <a:pt x="3089569" y="3101199"/>
                </a:lnTo>
                <a:lnTo>
                  <a:pt x="0" y="310119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4"/>
          <p:cNvSpPr/>
          <p:nvPr/>
        </p:nvSpPr>
        <p:spPr>
          <a:xfrm>
            <a:off x="2529677" y="4003361"/>
            <a:ext cx="6218702" cy="4150984"/>
          </a:xfrm>
          <a:custGeom>
            <a:avLst/>
            <a:gdLst/>
            <a:ahLst/>
            <a:cxnLst/>
            <a:rect l="l" t="t" r="r" b="b"/>
            <a:pathLst>
              <a:path w="6218702" h="4150984" extrusionOk="0">
                <a:moveTo>
                  <a:pt x="0" y="0"/>
                </a:moveTo>
                <a:lnTo>
                  <a:pt x="6218702" y="0"/>
                </a:lnTo>
                <a:lnTo>
                  <a:pt x="6218702" y="4150983"/>
                </a:lnTo>
                <a:lnTo>
                  <a:pt x="0" y="41509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44"/>
          <p:cNvSpPr/>
          <p:nvPr/>
        </p:nvSpPr>
        <p:spPr>
          <a:xfrm>
            <a:off x="15209463" y="4686734"/>
            <a:ext cx="2049837" cy="1847416"/>
          </a:xfrm>
          <a:custGeom>
            <a:avLst/>
            <a:gdLst/>
            <a:ahLst/>
            <a:cxnLst/>
            <a:rect l="l" t="t" r="r" b="b"/>
            <a:pathLst>
              <a:path w="2049837" h="1847416" extrusionOk="0">
                <a:moveTo>
                  <a:pt x="0" y="0"/>
                </a:moveTo>
                <a:lnTo>
                  <a:pt x="2049837" y="0"/>
                </a:lnTo>
                <a:lnTo>
                  <a:pt x="2049837" y="1847416"/>
                </a:lnTo>
                <a:lnTo>
                  <a:pt x="0" y="184741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44"/>
          <p:cNvSpPr txBox="1"/>
          <p:nvPr/>
        </p:nvSpPr>
        <p:spPr>
          <a:xfrm>
            <a:off x="1169822" y="2471285"/>
            <a:ext cx="15581542" cy="1102866"/>
          </a:xfrm>
          <a:prstGeom prst="rect">
            <a:avLst/>
          </a:prstGeom>
          <a:noFill/>
          <a:ln>
            <a:noFill/>
          </a:ln>
        </p:spPr>
        <p:txBody>
          <a:bodyPr spcFirstLastPara="1" wrap="square" lIns="0" tIns="0" rIns="0" bIns="0" anchor="t" anchorCtr="0">
            <a:spAutoFit/>
          </a:bodyPr>
          <a:lstStyle/>
          <a:p>
            <a:pPr marL="0" marR="0" lvl="0" indent="0" algn="ctr" rtl="0">
              <a:lnSpc>
                <a:spcPct val="120527"/>
              </a:lnSpc>
              <a:spcBef>
                <a:spcPts val="0"/>
              </a:spcBef>
              <a:spcAft>
                <a:spcPts val="0"/>
              </a:spcAft>
              <a:buNone/>
            </a:pPr>
            <a:r>
              <a:rPr lang="mk" sz="3600" b="1">
                <a:solidFill>
                  <a:srgbClr val="000000"/>
                </a:solidFill>
                <a:latin typeface="Arial"/>
                <a:ea typeface="Arial"/>
                <a:cs typeface="Arial"/>
                <a:sym typeface="Arial"/>
              </a:rPr>
              <a:t>Еден </a:t>
            </a:r>
            <a:r>
              <a:rPr lang="mk" sz="3600">
                <a:solidFill>
                  <a:srgbClr val="000000"/>
                </a:solidFill>
                <a:latin typeface="Arial"/>
                <a:ea typeface="Arial"/>
                <a:cs typeface="Arial"/>
                <a:sym typeface="Arial"/>
              </a:rPr>
              <a:t>од најпознатите Техниката за фишинг е нигериската измама.</a:t>
            </a:r>
            <a:endParaRPr/>
          </a:p>
          <a:p>
            <a:pPr marL="0" marR="0" lvl="0" indent="0" algn="ctr" rtl="0">
              <a:lnSpc>
                <a:spcPct val="120527"/>
              </a:lnSpc>
              <a:spcBef>
                <a:spcPts val="0"/>
              </a:spcBef>
              <a:spcAft>
                <a:spcPts val="0"/>
              </a:spcAft>
              <a:buNone/>
            </a:pPr>
            <a:r>
              <a:rPr lang="mk" sz="3600">
                <a:solidFill>
                  <a:srgbClr val="000000"/>
                </a:solidFill>
                <a:latin typeface="Arial"/>
                <a:ea typeface="Arial"/>
                <a:cs typeface="Arial"/>
                <a:sym typeface="Arial"/>
              </a:rPr>
              <a:t>Тоа е класична измама веќе позната во 1990-тите.</a:t>
            </a:r>
            <a:endParaRPr/>
          </a:p>
        </p:txBody>
      </p:sp>
      <p:sp>
        <p:nvSpPr>
          <p:cNvPr id="369" name="Google Shape;369;p44"/>
          <p:cNvSpPr txBox="1"/>
          <p:nvPr/>
        </p:nvSpPr>
        <p:spPr>
          <a:xfrm>
            <a:off x="5677531" y="830533"/>
            <a:ext cx="7077373" cy="672685"/>
          </a:xfrm>
          <a:prstGeom prst="rect">
            <a:avLst/>
          </a:prstGeom>
          <a:noFill/>
          <a:ln>
            <a:noFill/>
          </a:ln>
        </p:spPr>
        <p:txBody>
          <a:bodyPr spcFirstLastPara="1" wrap="square" lIns="0" tIns="0" rIns="0" bIns="0" anchor="t" anchorCtr="0">
            <a:spAutoFit/>
          </a:bodyPr>
          <a:lstStyle/>
          <a:p>
            <a:pPr marL="0" marR="0" lvl="0" indent="0" algn="ctr" rtl="0">
              <a:lnSpc>
                <a:spcPct val="93129"/>
              </a:lnSpc>
              <a:spcBef>
                <a:spcPts val="0"/>
              </a:spcBef>
              <a:spcAft>
                <a:spcPts val="0"/>
              </a:spcAft>
              <a:buNone/>
            </a:pPr>
            <a:r>
              <a:rPr lang="mk" sz="5400" b="1">
                <a:solidFill>
                  <a:srgbClr val="92BAB5"/>
                </a:solidFill>
                <a:latin typeface="Arial"/>
                <a:ea typeface="Arial"/>
                <a:cs typeface="Arial"/>
                <a:sym typeface="Arial"/>
              </a:rPr>
              <a:t>НИГЕРИСКАТА ИЗМАМА</a:t>
            </a:r>
            <a:endParaRPr/>
          </a:p>
        </p:txBody>
      </p:sp>
      <p:sp>
        <p:nvSpPr>
          <p:cNvPr id="370" name="Google Shape;370;p44"/>
          <p:cNvSpPr txBox="1"/>
          <p:nvPr/>
        </p:nvSpPr>
        <p:spPr>
          <a:xfrm>
            <a:off x="8991600" y="5375492"/>
            <a:ext cx="6499951" cy="464486"/>
          </a:xfrm>
          <a:prstGeom prst="rect">
            <a:avLst/>
          </a:prstGeom>
          <a:noFill/>
          <a:ln>
            <a:noFill/>
          </a:ln>
        </p:spPr>
        <p:txBody>
          <a:bodyPr spcFirstLastPara="1" wrap="square" lIns="0" tIns="0" rIns="0" bIns="0" anchor="t" anchorCtr="0">
            <a:spAutoFit/>
          </a:bodyPr>
          <a:lstStyle/>
          <a:p>
            <a:pPr marL="0" marR="0" lvl="0" indent="0" algn="ctr" rtl="0">
              <a:lnSpc>
                <a:spcPct val="97194"/>
              </a:lnSpc>
              <a:spcBef>
                <a:spcPts val="0"/>
              </a:spcBef>
              <a:spcAft>
                <a:spcPts val="0"/>
              </a:spcAft>
              <a:buNone/>
            </a:pPr>
            <a:r>
              <a:rPr lang="mk" sz="3600" b="1">
                <a:solidFill>
                  <a:srgbClr val="FFAD60"/>
                </a:solidFill>
                <a:latin typeface="Arial"/>
                <a:ea typeface="Arial"/>
                <a:cs typeface="Arial"/>
                <a:sym typeface="Arial"/>
              </a:rPr>
              <a:t>КАКО СЕ ПОЈАВИ ОВАА ИЗМАМА?</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5"/>
          <p:cNvSpPr txBox="1">
            <a:spLocks noGrp="1"/>
          </p:cNvSpPr>
          <p:nvPr>
            <p:ph type="body" idx="1"/>
          </p:nvPr>
        </p:nvSpPr>
        <p:spPr>
          <a:xfrm>
            <a:off x="990600" y="952500"/>
            <a:ext cx="15263037" cy="6375104"/>
          </a:xfrm>
          <a:prstGeom prst="rect">
            <a:avLst/>
          </a:prstGeom>
          <a:noFill/>
          <a:ln>
            <a:noFill/>
          </a:ln>
        </p:spPr>
        <p:txBody>
          <a:bodyPr spcFirstLastPara="1" wrap="square" lIns="91425" tIns="45700" rIns="91425" bIns="45700" anchor="t" anchorCtr="0">
            <a:noAutofit/>
          </a:bodyPr>
          <a:lstStyle/>
          <a:p>
            <a:pPr marL="342900" lvl="0" indent="-323850" algn="just" rtl="0">
              <a:lnSpc>
                <a:spcPct val="80000"/>
              </a:lnSpc>
              <a:spcBef>
                <a:spcPts val="0"/>
              </a:spcBef>
              <a:spcAft>
                <a:spcPts val="0"/>
              </a:spcAft>
              <a:buSzPts val="3900"/>
              <a:buChar char="❑"/>
            </a:pPr>
            <a:r>
              <a:rPr lang="mk" sz="3900" dirty="0">
                <a:latin typeface="Arial"/>
                <a:ea typeface="Arial"/>
                <a:cs typeface="Arial"/>
                <a:sym typeface="Arial"/>
              </a:rPr>
              <a:t>Во 1990-тите кога самонаречениот </a:t>
            </a:r>
            <a:r>
              <a:rPr lang="mk" sz="3900" b="1" dirty="0">
                <a:latin typeface="Arial"/>
                <a:ea typeface="Arial"/>
                <a:cs typeface="Arial"/>
                <a:sym typeface="Arial"/>
              </a:rPr>
              <a:t>нигериски принц </a:t>
            </a:r>
            <a:r>
              <a:rPr lang="mk" sz="3900" dirty="0">
                <a:latin typeface="Arial"/>
                <a:ea typeface="Arial"/>
                <a:cs typeface="Arial"/>
                <a:sym typeface="Arial"/>
              </a:rPr>
              <a:t>(оттука и името) контактира со случајни луѓе по пошта тврдејќи дека треба да трансферира големи суми пари во странство, но тоа го прави дискретно. Потоа бара сметка во замена за голем процент од </a:t>
            </a:r>
            <a:r>
              <a:rPr lang="mk" sz="3900" b="1" dirty="0">
                <a:latin typeface="Arial"/>
                <a:ea typeface="Arial"/>
                <a:cs typeface="Arial"/>
                <a:sym typeface="Arial"/>
              </a:rPr>
              <a:t>трансферираните пари </a:t>
            </a:r>
            <a:r>
              <a:rPr lang="mk" sz="3900" dirty="0">
                <a:latin typeface="Arial"/>
                <a:ea typeface="Arial"/>
                <a:cs typeface="Arial"/>
                <a:sym typeface="Arial"/>
              </a:rPr>
              <a:t>, кои обично се во милиони евра.</a:t>
            </a:r>
            <a:endParaRPr sz="3900" dirty="0">
              <a:latin typeface="Arial"/>
              <a:ea typeface="Arial"/>
              <a:cs typeface="Arial"/>
              <a:sym typeface="Arial"/>
            </a:endParaRPr>
          </a:p>
          <a:p>
            <a:pPr marL="342900" lvl="0" indent="-323850" algn="just" rtl="0">
              <a:lnSpc>
                <a:spcPct val="80000"/>
              </a:lnSpc>
              <a:spcBef>
                <a:spcPts val="1500"/>
              </a:spcBef>
              <a:spcAft>
                <a:spcPts val="0"/>
              </a:spcAft>
              <a:buSzPts val="3900"/>
              <a:buChar char="❑"/>
            </a:pPr>
            <a:r>
              <a:rPr lang="mk" sz="3900" dirty="0">
                <a:latin typeface="Arial"/>
                <a:ea typeface="Arial"/>
                <a:cs typeface="Arial"/>
                <a:sym typeface="Arial"/>
              </a:rPr>
              <a:t>Овие измами вообичаено вклучуваат некој што се претставува како </a:t>
            </a:r>
            <a:r>
              <a:rPr lang="mk" sz="3900" b="1" dirty="0">
                <a:latin typeface="Arial"/>
                <a:ea typeface="Arial"/>
                <a:cs typeface="Arial"/>
                <a:sym typeface="Arial"/>
              </a:rPr>
              <a:t>богат поединец </a:t>
            </a:r>
            <a:r>
              <a:rPr lang="mk" sz="3900" dirty="0">
                <a:latin typeface="Arial"/>
                <a:ea typeface="Arial"/>
                <a:cs typeface="Arial"/>
                <a:sym typeface="Arial"/>
              </a:rPr>
              <a:t>на кој му е потребна помош за пренос на </a:t>
            </a:r>
            <a:r>
              <a:rPr lang="mk" sz="3900" b="1" dirty="0">
                <a:latin typeface="Arial"/>
                <a:ea typeface="Arial"/>
                <a:cs typeface="Arial"/>
                <a:sym typeface="Arial"/>
              </a:rPr>
              <a:t>голема сума пари </a:t>
            </a:r>
            <a:r>
              <a:rPr lang="mk" sz="3900" dirty="0">
                <a:latin typeface="Arial"/>
                <a:ea typeface="Arial"/>
                <a:cs typeface="Arial"/>
                <a:sym typeface="Arial"/>
              </a:rPr>
              <a:t>надвор од земјата. На жртвата и ветуваат значителен дел од средствата во замена за мал </a:t>
            </a:r>
            <a:r>
              <a:rPr lang="mk" sz="3900" b="1" dirty="0">
                <a:latin typeface="Arial"/>
                <a:ea typeface="Arial"/>
                <a:cs typeface="Arial"/>
                <a:sym typeface="Arial"/>
              </a:rPr>
              <a:t>аванс </a:t>
            </a:r>
            <a:r>
              <a:rPr lang="mk" sz="3900" dirty="0">
                <a:latin typeface="Arial"/>
                <a:ea typeface="Arial"/>
                <a:cs typeface="Arial"/>
                <a:sym typeface="Arial"/>
              </a:rPr>
              <a:t>за покривање на разни такси и трошоци. Меѓутоа, штом жртвата ќе ги испрати парите, измамникот исчезнува.</a:t>
            </a:r>
            <a:endParaRPr sz="3900" dirty="0"/>
          </a:p>
          <a:p>
            <a:pPr marL="342900" lvl="0" indent="-76200" algn="just" rtl="0">
              <a:lnSpc>
                <a:spcPct val="80000"/>
              </a:lnSpc>
              <a:spcBef>
                <a:spcPts val="1500"/>
              </a:spcBef>
              <a:spcAft>
                <a:spcPts val="0"/>
              </a:spcAft>
              <a:buSzPts val="4200"/>
              <a:buNone/>
            </a:pPr>
            <a:endParaRPr sz="3900" dirty="0">
              <a:latin typeface="Arial"/>
              <a:ea typeface="Arial"/>
              <a:cs typeface="Arial"/>
              <a:sym typeface="Arial"/>
            </a:endParaRPr>
          </a:p>
          <a:p>
            <a:pPr marL="342900" lvl="0" indent="-76200" algn="just" rtl="0">
              <a:lnSpc>
                <a:spcPct val="80000"/>
              </a:lnSpc>
              <a:spcBef>
                <a:spcPts val="1500"/>
              </a:spcBef>
              <a:spcAft>
                <a:spcPts val="0"/>
              </a:spcAft>
              <a:buSzPts val="4200"/>
              <a:buNone/>
            </a:pPr>
            <a:endParaRPr sz="3900" dirty="0">
              <a:latin typeface="Arial"/>
              <a:ea typeface="Arial"/>
              <a:cs typeface="Arial"/>
              <a:sym typeface="Arial"/>
            </a:endParaRPr>
          </a:p>
          <a:p>
            <a:pPr marL="342900" lvl="0" indent="-76200" algn="just" rtl="0">
              <a:lnSpc>
                <a:spcPct val="80000"/>
              </a:lnSpc>
              <a:spcBef>
                <a:spcPts val="1500"/>
              </a:spcBef>
              <a:spcAft>
                <a:spcPts val="0"/>
              </a:spcAft>
              <a:buSzPts val="4200"/>
              <a:buNone/>
            </a:pPr>
            <a:endParaRPr dirty="0">
              <a:latin typeface="Arial"/>
              <a:ea typeface="Arial"/>
              <a:cs typeface="Arial"/>
              <a:sym typeface="Arial"/>
            </a:endParaRPr>
          </a:p>
        </p:txBody>
      </p:sp>
      <p:sp>
        <p:nvSpPr>
          <p:cNvPr id="376" name="Google Shape;376;p45"/>
          <p:cNvSpPr/>
          <p:nvPr/>
        </p:nvSpPr>
        <p:spPr>
          <a:xfrm>
            <a:off x="12649200" y="6134100"/>
            <a:ext cx="5410200" cy="3962400"/>
          </a:xfrm>
          <a:custGeom>
            <a:avLst/>
            <a:gdLst/>
            <a:ahLst/>
            <a:cxnLst/>
            <a:rect l="l" t="t" r="r" b="b"/>
            <a:pathLst>
              <a:path w="6405679" h="4932372" extrusionOk="0">
                <a:moveTo>
                  <a:pt x="0" y="0"/>
                </a:moveTo>
                <a:lnTo>
                  <a:pt x="6405678" y="0"/>
                </a:lnTo>
                <a:lnTo>
                  <a:pt x="6405678" y="4932373"/>
                </a:lnTo>
                <a:lnTo>
                  <a:pt x="0" y="4932373"/>
                </a:lnTo>
                <a:lnTo>
                  <a:pt x="0" y="0"/>
                </a:lnTo>
                <a:close/>
              </a:path>
            </a:pathLst>
          </a:custGeom>
          <a:blipFill rotWithShape="1">
            <a:blip r:embed="rId3">
              <a:alphaModFix amt="70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46"/>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82" name="Google Shape;382;p46"/>
          <p:cNvSpPr/>
          <p:nvPr/>
        </p:nvSpPr>
        <p:spPr>
          <a:xfrm>
            <a:off x="733784" y="1678547"/>
            <a:ext cx="6929907" cy="692990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83" name="Google Shape;383;p46"/>
          <p:cNvSpPr txBox="1">
            <a:spLocks noGrp="1"/>
          </p:cNvSpPr>
          <p:nvPr>
            <p:ph type="title"/>
          </p:nvPr>
        </p:nvSpPr>
        <p:spPr>
          <a:xfrm>
            <a:off x="733784" y="2095025"/>
            <a:ext cx="6892426" cy="6096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400"/>
              <a:buFont typeface="Arial"/>
              <a:buNone/>
            </a:pPr>
            <a:r>
              <a:rPr lang="mk" sz="5200" dirty="0">
                <a:solidFill>
                  <a:srgbClr val="FFFFFF"/>
                </a:solidFill>
                <a:latin typeface="Arial"/>
                <a:ea typeface="Arial"/>
                <a:cs typeface="Arial"/>
                <a:sym typeface="Arial"/>
              </a:rPr>
              <a:t>ШТО СЕ СЛУЧУВА СО НЕВНИМАТЕЛНИОТ КОЈ СЕ ФАЌА НА МАМКАТА?</a:t>
            </a:r>
            <a:endParaRPr sz="7000" dirty="0"/>
          </a:p>
        </p:txBody>
      </p:sp>
      <p:sp>
        <p:nvSpPr>
          <p:cNvPr id="384" name="Google Shape;384;p46"/>
          <p:cNvSpPr/>
          <p:nvPr/>
        </p:nvSpPr>
        <p:spPr>
          <a:xfrm rot="-1790889">
            <a:off x="13025581" y="1411723"/>
            <a:ext cx="4481849" cy="448184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385" name="Google Shape;385;p46"/>
          <p:cNvSpPr/>
          <p:nvPr/>
        </p:nvSpPr>
        <p:spPr>
          <a:xfrm>
            <a:off x="1365072" y="7171488"/>
            <a:ext cx="819150" cy="81915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86" name="Google Shape;386;p46"/>
          <p:cNvSpPr txBox="1">
            <a:spLocks noGrp="1"/>
          </p:cNvSpPr>
          <p:nvPr>
            <p:ph type="body" idx="1"/>
          </p:nvPr>
        </p:nvSpPr>
        <p:spPr>
          <a:xfrm>
            <a:off x="7663691" y="2247900"/>
            <a:ext cx="9259238" cy="38362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800"/>
              <a:buNone/>
            </a:pPr>
            <a:r>
              <a:rPr lang="mk" sz="4600" dirty="0">
                <a:latin typeface="Arial"/>
                <a:ea typeface="Arial"/>
                <a:cs typeface="Arial"/>
                <a:sym typeface="Arial"/>
              </a:rPr>
              <a:t>Измамниците почнуваат да бараат пари за хонорарите за фантомски адвокати и нотари и продолжуваат додека жртвата не престане да плаќа или не сфати дека е измамена.</a:t>
            </a:r>
            <a:endParaRPr sz="4000" dirty="0"/>
          </a:p>
        </p:txBody>
      </p:sp>
      <p:sp>
        <p:nvSpPr>
          <p:cNvPr id="387" name="Google Shape;387;p46"/>
          <p:cNvSpPr/>
          <p:nvPr/>
        </p:nvSpPr>
        <p:spPr>
          <a:xfrm>
            <a:off x="9567561" y="6057124"/>
            <a:ext cx="5279937" cy="3362510"/>
          </a:xfrm>
          <a:custGeom>
            <a:avLst/>
            <a:gdLst/>
            <a:ahLst/>
            <a:cxnLst/>
            <a:rect l="l" t="t" r="r" b="b"/>
            <a:pathLst>
              <a:path w="6189237" h="4123579" extrusionOk="0">
                <a:moveTo>
                  <a:pt x="0" y="0"/>
                </a:moveTo>
                <a:lnTo>
                  <a:pt x="6189236" y="0"/>
                </a:lnTo>
                <a:lnTo>
                  <a:pt x="6189236" y="4123580"/>
                </a:lnTo>
                <a:lnTo>
                  <a:pt x="0" y="4123580"/>
                </a:lnTo>
                <a:lnTo>
                  <a:pt x="0" y="0"/>
                </a:lnTo>
                <a:close/>
              </a:path>
            </a:pathLst>
          </a:custGeom>
          <a:blipFill rotWithShape="1">
            <a:blip r:embed="rId3">
              <a:alphaModFix amt="79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7"/>
          <p:cNvSpPr/>
          <p:nvPr/>
        </p:nvSpPr>
        <p:spPr>
          <a:xfrm>
            <a:off x="838200" y="713890"/>
            <a:ext cx="7080792" cy="7117342"/>
          </a:xfrm>
          <a:custGeom>
            <a:avLst/>
            <a:gdLst/>
            <a:ahLst/>
            <a:cxnLst/>
            <a:rect l="l" t="t" r="r" b="b"/>
            <a:pathLst>
              <a:path w="6633060" h="6426494" extrusionOk="0">
                <a:moveTo>
                  <a:pt x="0" y="0"/>
                </a:moveTo>
                <a:lnTo>
                  <a:pt x="6633060" y="0"/>
                </a:lnTo>
                <a:lnTo>
                  <a:pt x="6633060" y="6426494"/>
                </a:lnTo>
                <a:lnTo>
                  <a:pt x="0" y="642649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47"/>
          <p:cNvSpPr/>
          <p:nvPr/>
        </p:nvSpPr>
        <p:spPr>
          <a:xfrm>
            <a:off x="8271279" y="1348893"/>
            <a:ext cx="8781723" cy="2044202"/>
          </a:xfrm>
          <a:custGeom>
            <a:avLst/>
            <a:gdLst/>
            <a:ahLst/>
            <a:cxnLst/>
            <a:rect l="l" t="t" r="r" b="b"/>
            <a:pathLst>
              <a:path w="8781723" h="2044202" extrusionOk="0">
                <a:moveTo>
                  <a:pt x="0" y="0"/>
                </a:moveTo>
                <a:lnTo>
                  <a:pt x="8781723" y="0"/>
                </a:lnTo>
                <a:lnTo>
                  <a:pt x="8781723" y="2044202"/>
                </a:lnTo>
                <a:lnTo>
                  <a:pt x="0" y="20442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394" name="Google Shape;394;p47"/>
          <p:cNvSpPr/>
          <p:nvPr/>
        </p:nvSpPr>
        <p:spPr>
          <a:xfrm>
            <a:off x="8271279" y="3932527"/>
            <a:ext cx="8594117" cy="2517051"/>
          </a:xfrm>
          <a:custGeom>
            <a:avLst/>
            <a:gdLst/>
            <a:ahLst/>
            <a:cxnLst/>
            <a:rect l="l" t="t" r="r" b="b"/>
            <a:pathLst>
              <a:path w="8594117" h="2517051" extrusionOk="0">
                <a:moveTo>
                  <a:pt x="0" y="0"/>
                </a:moveTo>
                <a:lnTo>
                  <a:pt x="8594116" y="0"/>
                </a:lnTo>
                <a:lnTo>
                  <a:pt x="8594116" y="2517051"/>
                </a:lnTo>
                <a:lnTo>
                  <a:pt x="0" y="2517051"/>
                </a:lnTo>
                <a:lnTo>
                  <a:pt x="0" y="0"/>
                </a:lnTo>
                <a:close/>
              </a:path>
            </a:pathLst>
          </a:custGeom>
          <a:blipFill rotWithShape="1">
            <a:blip r:embed="rId5">
              <a:alphaModFix/>
            </a:blip>
            <a:stretch>
              <a:fillRect r="-36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p:nvPr/>
        </p:nvSpPr>
        <p:spPr>
          <a:xfrm>
            <a:off x="144436" y="8965563"/>
            <a:ext cx="18143564" cy="1321437"/>
          </a:xfrm>
          <a:custGeom>
            <a:avLst/>
            <a:gdLst/>
            <a:ahLst/>
            <a:cxnLst/>
            <a:rect l="l" t="t" r="r" b="b"/>
            <a:pathLst>
              <a:path w="18143564" h="1321437" extrusionOk="0">
                <a:moveTo>
                  <a:pt x="0" y="0"/>
                </a:moveTo>
                <a:lnTo>
                  <a:pt x="18143564" y="0"/>
                </a:lnTo>
                <a:lnTo>
                  <a:pt x="18143564" y="1321437"/>
                </a:lnTo>
                <a:lnTo>
                  <a:pt x="0" y="1321437"/>
                </a:lnTo>
                <a:lnTo>
                  <a:pt x="0" y="0"/>
                </a:lnTo>
                <a:close/>
              </a:path>
            </a:pathLst>
          </a:custGeom>
          <a:blipFill rotWithShape="1">
            <a:blip r:embed="rId3">
              <a:alphaModFix/>
            </a:blip>
            <a:stretch>
              <a:fillRect t="-2295" r="-554" b="-289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48"/>
          <p:cNvSpPr/>
          <p:nvPr/>
        </p:nvSpPr>
        <p:spPr>
          <a:xfrm>
            <a:off x="1028700" y="1028700"/>
            <a:ext cx="6502827" cy="7486101"/>
          </a:xfrm>
          <a:custGeom>
            <a:avLst/>
            <a:gdLst/>
            <a:ahLst/>
            <a:cxnLst/>
            <a:rect l="l" t="t" r="r" b="b"/>
            <a:pathLst>
              <a:path w="6502827" h="7486101" extrusionOk="0">
                <a:moveTo>
                  <a:pt x="0" y="0"/>
                </a:moveTo>
                <a:lnTo>
                  <a:pt x="6502827" y="0"/>
                </a:lnTo>
                <a:lnTo>
                  <a:pt x="6502827" y="7486101"/>
                </a:lnTo>
                <a:lnTo>
                  <a:pt x="0" y="748610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48"/>
          <p:cNvSpPr/>
          <p:nvPr/>
        </p:nvSpPr>
        <p:spPr>
          <a:xfrm>
            <a:off x="9008800" y="1205115"/>
            <a:ext cx="6698325" cy="768267"/>
          </a:xfrm>
          <a:custGeom>
            <a:avLst/>
            <a:gdLst/>
            <a:ahLst/>
            <a:cxnLst/>
            <a:rect l="l" t="t" r="r" b="b"/>
            <a:pathLst>
              <a:path w="6698325" h="768267" extrusionOk="0">
                <a:moveTo>
                  <a:pt x="0" y="0"/>
                </a:moveTo>
                <a:lnTo>
                  <a:pt x="6698325" y="0"/>
                </a:lnTo>
                <a:lnTo>
                  <a:pt x="6698325" y="768267"/>
                </a:lnTo>
                <a:lnTo>
                  <a:pt x="0" y="76826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48"/>
          <p:cNvSpPr/>
          <p:nvPr/>
        </p:nvSpPr>
        <p:spPr>
          <a:xfrm>
            <a:off x="9008800" y="1973382"/>
            <a:ext cx="6822267" cy="998975"/>
          </a:xfrm>
          <a:custGeom>
            <a:avLst/>
            <a:gdLst/>
            <a:ahLst/>
            <a:cxnLst/>
            <a:rect l="l" t="t" r="r" b="b"/>
            <a:pathLst>
              <a:path w="6822267" h="998975" extrusionOk="0">
                <a:moveTo>
                  <a:pt x="0" y="0"/>
                </a:moveTo>
                <a:lnTo>
                  <a:pt x="6822267" y="0"/>
                </a:lnTo>
                <a:lnTo>
                  <a:pt x="6822267" y="998975"/>
                </a:lnTo>
                <a:lnTo>
                  <a:pt x="0" y="99897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48"/>
          <p:cNvSpPr/>
          <p:nvPr/>
        </p:nvSpPr>
        <p:spPr>
          <a:xfrm>
            <a:off x="9008800" y="3133544"/>
            <a:ext cx="6624195" cy="374726"/>
          </a:xfrm>
          <a:custGeom>
            <a:avLst/>
            <a:gdLst/>
            <a:ahLst/>
            <a:cxnLst/>
            <a:rect l="l" t="t" r="r" b="b"/>
            <a:pathLst>
              <a:path w="6624195" h="374726" extrusionOk="0">
                <a:moveTo>
                  <a:pt x="0" y="0"/>
                </a:moveTo>
                <a:lnTo>
                  <a:pt x="6624195" y="0"/>
                </a:lnTo>
                <a:lnTo>
                  <a:pt x="6624195" y="374726"/>
                </a:lnTo>
                <a:lnTo>
                  <a:pt x="0" y="37472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48"/>
          <p:cNvSpPr/>
          <p:nvPr/>
        </p:nvSpPr>
        <p:spPr>
          <a:xfrm>
            <a:off x="9144000" y="3508270"/>
            <a:ext cx="6824101" cy="893337"/>
          </a:xfrm>
          <a:custGeom>
            <a:avLst/>
            <a:gdLst/>
            <a:ahLst/>
            <a:cxnLst/>
            <a:rect l="l" t="t" r="r" b="b"/>
            <a:pathLst>
              <a:path w="6824101" h="893337" extrusionOk="0">
                <a:moveTo>
                  <a:pt x="0" y="0"/>
                </a:moveTo>
                <a:lnTo>
                  <a:pt x="6824101" y="0"/>
                </a:lnTo>
                <a:lnTo>
                  <a:pt x="6824101" y="893337"/>
                </a:lnTo>
                <a:lnTo>
                  <a:pt x="0" y="893337"/>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48"/>
          <p:cNvSpPr/>
          <p:nvPr/>
        </p:nvSpPr>
        <p:spPr>
          <a:xfrm>
            <a:off x="9144000" y="4441447"/>
            <a:ext cx="6150192" cy="4073355"/>
          </a:xfrm>
          <a:custGeom>
            <a:avLst/>
            <a:gdLst/>
            <a:ahLst/>
            <a:cxnLst/>
            <a:rect l="l" t="t" r="r" b="b"/>
            <a:pathLst>
              <a:path w="6150192" h="4073355" extrusionOk="0">
                <a:moveTo>
                  <a:pt x="0" y="0"/>
                </a:moveTo>
                <a:lnTo>
                  <a:pt x="6150192" y="0"/>
                </a:lnTo>
                <a:lnTo>
                  <a:pt x="6150192" y="4073354"/>
                </a:lnTo>
                <a:lnTo>
                  <a:pt x="0" y="4073354"/>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9"/>
        <p:cNvGrpSpPr/>
        <p:nvPr/>
      </p:nvGrpSpPr>
      <p:grpSpPr>
        <a:xfrm>
          <a:off x="0" y="0"/>
          <a:ext cx="0" cy="0"/>
          <a:chOff x="0" y="0"/>
          <a:chExt cx="0" cy="0"/>
        </a:xfrm>
      </p:grpSpPr>
      <p:sp>
        <p:nvSpPr>
          <p:cNvPr id="490" name="Google Shape;490;p52"/>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91" name="Google Shape;491;p52"/>
          <p:cNvSpPr txBox="1">
            <a:spLocks noGrp="1"/>
          </p:cNvSpPr>
          <p:nvPr>
            <p:ph type="title"/>
          </p:nvPr>
        </p:nvSpPr>
        <p:spPr>
          <a:xfrm>
            <a:off x="265403" y="222238"/>
            <a:ext cx="8090040" cy="13906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6600"/>
              <a:buFont typeface="Arial"/>
              <a:buNone/>
            </a:pPr>
            <a:r>
              <a:rPr lang="mk" sz="6600">
                <a:latin typeface="Arial"/>
                <a:ea typeface="Arial"/>
                <a:cs typeface="Arial"/>
                <a:sym typeface="Arial"/>
              </a:rPr>
              <a:t>ЗАВРШЕН ТЕСТ</a:t>
            </a:r>
            <a:endParaRPr/>
          </a:p>
        </p:txBody>
      </p:sp>
      <p:sp>
        <p:nvSpPr>
          <p:cNvPr id="492" name="Google Shape;492;p52"/>
          <p:cNvSpPr/>
          <p:nvPr/>
        </p:nvSpPr>
        <p:spPr>
          <a:xfrm>
            <a:off x="15297986" y="2"/>
            <a:ext cx="1732713" cy="937541"/>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93" name="Google Shape;493;p52"/>
          <p:cNvSpPr txBox="1">
            <a:spLocks noGrp="1"/>
          </p:cNvSpPr>
          <p:nvPr>
            <p:ph type="body" idx="1"/>
          </p:nvPr>
        </p:nvSpPr>
        <p:spPr>
          <a:xfrm>
            <a:off x="467134" y="1988821"/>
            <a:ext cx="8880209" cy="72766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6600"/>
              <a:buNone/>
            </a:pPr>
            <a:r>
              <a:rPr lang="mk" sz="6600" dirty="0">
                <a:latin typeface="Arial"/>
                <a:ea typeface="Arial"/>
                <a:cs typeface="Arial"/>
                <a:sym typeface="Arial"/>
              </a:rPr>
              <a:t>Која е разликата помеѓу фишинг и таргетиран фишинг  и како можеме да ги избегнеме?</a:t>
            </a:r>
            <a:endParaRPr dirty="0"/>
          </a:p>
        </p:txBody>
      </p:sp>
      <p:sp>
        <p:nvSpPr>
          <p:cNvPr id="494" name="Google Shape;494;p52"/>
          <p:cNvSpPr/>
          <p:nvPr/>
        </p:nvSpPr>
        <p:spPr>
          <a:xfrm>
            <a:off x="10212278" y="5135939"/>
            <a:ext cx="946326" cy="946326"/>
          </a:xfrm>
          <a:prstGeom prst="ellipse">
            <a:avLst/>
          </a:prstGeom>
          <a:no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95" name="Google Shape;495;p52"/>
          <p:cNvSpPr/>
          <p:nvPr/>
        </p:nvSpPr>
        <p:spPr>
          <a:xfrm rot="-1136562">
            <a:off x="11175341" y="7750024"/>
            <a:ext cx="2753588" cy="3037178"/>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pic>
        <p:nvPicPr>
          <p:cNvPr id="496" name="Google Shape;496;p52" descr="Otáznik výplň plnou farbou"/>
          <p:cNvPicPr preferRelativeResize="0"/>
          <p:nvPr/>
        </p:nvPicPr>
        <p:blipFill rotWithShape="1">
          <a:blip r:embed="rId3">
            <a:alphaModFix/>
          </a:blip>
          <a:srcRect/>
          <a:stretch/>
        </p:blipFill>
        <p:spPr>
          <a:xfrm>
            <a:off x="11627963" y="1612859"/>
            <a:ext cx="6192905" cy="6192905"/>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497" name="Google Shape;497;p52"/>
          <p:cNvSpPr/>
          <p:nvPr/>
        </p:nvSpPr>
        <p:spPr>
          <a:xfrm>
            <a:off x="10124403" y="2"/>
            <a:ext cx="3100422" cy="243281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cxnSp>
        <p:nvCxnSpPr>
          <p:cNvPr id="498" name="Google Shape;498;p52"/>
          <p:cNvCxnSpPr/>
          <p:nvPr/>
        </p:nvCxnSpPr>
        <p:spPr>
          <a:xfrm>
            <a:off x="18208118" y="1541859"/>
            <a:ext cx="0" cy="2396562"/>
          </a:xfrm>
          <a:prstGeom prst="straightConnector1">
            <a:avLst/>
          </a:prstGeom>
          <a:noFill/>
          <a:ln w="127000" cap="rnd" cmpd="sng">
            <a:solidFill>
              <a:schemeClr val="accent4"/>
            </a:solidFill>
            <a:prstDash val="dash"/>
            <a:miter lim="800000"/>
            <a:headEnd type="none" w="sm" len="sm"/>
            <a:tailEnd type="none" w="sm" len="sm"/>
          </a:ln>
        </p:spPr>
      </p:cxnSp>
      <p:sp>
        <p:nvSpPr>
          <p:cNvPr id="499" name="Google Shape;499;p52"/>
          <p:cNvSpPr/>
          <p:nvPr/>
        </p:nvSpPr>
        <p:spPr>
          <a:xfrm>
            <a:off x="10214291" y="9050693"/>
            <a:ext cx="2986596" cy="1236308"/>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500" name="Google Shape;500;p52"/>
          <p:cNvSpPr/>
          <p:nvPr/>
        </p:nvSpPr>
        <p:spPr>
          <a:xfrm>
            <a:off x="16277545" y="8278795"/>
            <a:ext cx="2010458" cy="2008208"/>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32"/>
          <p:cNvSpPr/>
          <p:nvPr/>
        </p:nvSpPr>
        <p:spPr>
          <a:xfrm>
            <a:off x="-1" y="0"/>
            <a:ext cx="18283427"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32"/>
          <p:cNvSpPr txBox="1"/>
          <p:nvPr/>
        </p:nvSpPr>
        <p:spPr>
          <a:xfrm>
            <a:off x="1257300" y="835782"/>
            <a:ext cx="15773400" cy="170024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mk" sz="5400" b="1" i="0" u="none" strike="noStrike" cap="none">
                <a:solidFill>
                  <a:srgbClr val="92BAB5"/>
                </a:solidFill>
                <a:latin typeface="Arial"/>
                <a:ea typeface="Arial"/>
                <a:cs typeface="Arial"/>
                <a:sym typeface="Arial"/>
              </a:rPr>
              <a:t>ВОВЕДНИ ПРАШАЊА</a:t>
            </a:r>
            <a:endParaRPr/>
          </a:p>
        </p:txBody>
      </p:sp>
      <p:grpSp>
        <p:nvGrpSpPr>
          <p:cNvPr id="202" name="Google Shape;202;p32"/>
          <p:cNvGrpSpPr/>
          <p:nvPr/>
        </p:nvGrpSpPr>
        <p:grpSpPr>
          <a:xfrm>
            <a:off x="1905264" y="2536030"/>
            <a:ext cx="15773400" cy="6528815"/>
            <a:chOff x="0" y="0"/>
            <a:chExt cx="15773400" cy="6528815"/>
          </a:xfrm>
        </p:grpSpPr>
        <p:sp>
          <p:nvSpPr>
            <p:cNvPr id="203" name="Google Shape;203;p32"/>
            <p:cNvSpPr/>
            <p:nvPr/>
          </p:nvSpPr>
          <p:spPr>
            <a:xfrm>
              <a:off x="0" y="0"/>
              <a:ext cx="12618720" cy="143633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txBox="1"/>
            <p:nvPr/>
          </p:nvSpPr>
          <p:spPr>
            <a:xfrm>
              <a:off x="42069" y="42069"/>
              <a:ext cx="10947426" cy="1352201"/>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mk" sz="4000" b="0" i="0" u="none" strike="noStrike" cap="none" dirty="0">
                  <a:solidFill>
                    <a:schemeClr val="lt1"/>
                  </a:solidFill>
                  <a:latin typeface="Arial"/>
                  <a:ea typeface="Arial"/>
                  <a:cs typeface="Arial"/>
                  <a:sym typeface="Arial"/>
                </a:rPr>
                <a:t>Што мислите дека е фишинг?</a:t>
              </a:r>
              <a:endParaRPr sz="4000" b="0" i="0" u="none" strike="noStrike" cap="none" dirty="0">
                <a:solidFill>
                  <a:schemeClr val="lt1"/>
                </a:solidFill>
                <a:latin typeface="Arial"/>
                <a:ea typeface="Arial"/>
                <a:cs typeface="Arial"/>
                <a:sym typeface="Arial"/>
              </a:endParaRPr>
            </a:p>
          </p:txBody>
        </p:sp>
        <p:sp>
          <p:nvSpPr>
            <p:cNvPr id="205" name="Google Shape;205;p32"/>
            <p:cNvSpPr/>
            <p:nvPr/>
          </p:nvSpPr>
          <p:spPr>
            <a:xfrm>
              <a:off x="1056817" y="1697492"/>
              <a:ext cx="12618720" cy="143633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txBox="1"/>
            <p:nvPr/>
          </p:nvSpPr>
          <p:spPr>
            <a:xfrm>
              <a:off x="1098886" y="1739561"/>
              <a:ext cx="10544143" cy="1352201"/>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mk" sz="4000" b="0" i="0" u="none" strike="noStrike" cap="none">
                  <a:solidFill>
                    <a:schemeClr val="lt1"/>
                  </a:solidFill>
                  <a:latin typeface="Arial"/>
                  <a:ea typeface="Arial"/>
                  <a:cs typeface="Arial"/>
                  <a:sym typeface="Arial"/>
                </a:rPr>
                <a:t>Кои индиции обично ве предупредуваат дека пораката можеби е обид за фишинг?</a:t>
              </a:r>
              <a:endParaRPr sz="4000" b="0" i="0" u="none" strike="noStrike" cap="none">
                <a:solidFill>
                  <a:schemeClr val="lt1"/>
                </a:solidFill>
                <a:latin typeface="Arial"/>
                <a:ea typeface="Arial"/>
                <a:cs typeface="Arial"/>
                <a:sym typeface="Arial"/>
              </a:endParaRPr>
            </a:p>
          </p:txBody>
        </p:sp>
        <p:sp>
          <p:nvSpPr>
            <p:cNvPr id="207" name="Google Shape;207;p32"/>
            <p:cNvSpPr/>
            <p:nvPr/>
          </p:nvSpPr>
          <p:spPr>
            <a:xfrm>
              <a:off x="2097862" y="3394984"/>
              <a:ext cx="12618720" cy="143633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txBox="1"/>
            <p:nvPr/>
          </p:nvSpPr>
          <p:spPr>
            <a:xfrm>
              <a:off x="2139931" y="3437053"/>
              <a:ext cx="10559916" cy="1352201"/>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mk" sz="4000" b="0" i="0" u="none" strike="noStrike" cap="none">
                  <a:solidFill>
                    <a:schemeClr val="lt1"/>
                  </a:solidFill>
                  <a:latin typeface="Arial"/>
                  <a:ea typeface="Arial"/>
                  <a:cs typeface="Arial"/>
                  <a:sym typeface="Arial"/>
                </a:rPr>
                <a:t>Дали некогаш сте биле жртва на фишинг или познавате некој што го направил тоа?</a:t>
              </a:r>
              <a:endParaRPr sz="4000" b="0" i="0" u="none" strike="noStrike" cap="none">
                <a:solidFill>
                  <a:schemeClr val="lt1"/>
                </a:solidFill>
                <a:latin typeface="Arial"/>
                <a:ea typeface="Arial"/>
                <a:cs typeface="Arial"/>
                <a:sym typeface="Arial"/>
              </a:endParaRPr>
            </a:p>
          </p:txBody>
        </p:sp>
        <p:sp>
          <p:nvSpPr>
            <p:cNvPr id="209" name="Google Shape;209;p32"/>
            <p:cNvSpPr/>
            <p:nvPr/>
          </p:nvSpPr>
          <p:spPr>
            <a:xfrm>
              <a:off x="3154680" y="5092476"/>
              <a:ext cx="12618720" cy="1436339"/>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txBox="1"/>
            <p:nvPr/>
          </p:nvSpPr>
          <p:spPr>
            <a:xfrm>
              <a:off x="3196749" y="5134545"/>
              <a:ext cx="10544143" cy="1352201"/>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Arial"/>
                <a:buNone/>
              </a:pPr>
              <a:r>
                <a:rPr lang="mk" sz="4000" b="0" i="0" u="none" strike="noStrike" cap="none">
                  <a:solidFill>
                    <a:schemeClr val="lt1"/>
                  </a:solidFill>
                  <a:latin typeface="Arial"/>
                  <a:ea typeface="Arial"/>
                  <a:cs typeface="Arial"/>
                  <a:sym typeface="Arial"/>
                </a:rPr>
                <a:t>Дали имате неодамнешни примери на фишинг што би сакале да ги споделите?</a:t>
              </a:r>
              <a:endParaRPr sz="4000" b="0" i="0" u="none" strike="noStrike" cap="none">
                <a:solidFill>
                  <a:schemeClr val="lt1"/>
                </a:solidFill>
                <a:latin typeface="Arial"/>
                <a:ea typeface="Arial"/>
                <a:cs typeface="Arial"/>
                <a:sym typeface="Arial"/>
              </a:endParaRPr>
            </a:p>
          </p:txBody>
        </p:sp>
        <p:sp>
          <p:nvSpPr>
            <p:cNvPr id="211" name="Google Shape;211;p32"/>
            <p:cNvSpPr/>
            <p:nvPr/>
          </p:nvSpPr>
          <p:spPr>
            <a:xfrm>
              <a:off x="11685099" y="1100105"/>
              <a:ext cx="933620" cy="933620"/>
            </a:xfrm>
            <a:prstGeom prst="downArrow">
              <a:avLst>
                <a:gd name="adj1" fmla="val 55000"/>
                <a:gd name="adj2" fmla="val 45000"/>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txBox="1"/>
            <p:nvPr/>
          </p:nvSpPr>
          <p:spPr>
            <a:xfrm>
              <a:off x="11895163" y="1100105"/>
              <a:ext cx="513492" cy="70254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b="0" i="0" u="none" strike="noStrike" cap="none">
                <a:solidFill>
                  <a:schemeClr val="dk1"/>
                </a:solidFill>
                <a:latin typeface="Arial"/>
                <a:ea typeface="Arial"/>
                <a:cs typeface="Arial"/>
                <a:sym typeface="Arial"/>
              </a:endParaRPr>
            </a:p>
          </p:txBody>
        </p:sp>
        <p:sp>
          <p:nvSpPr>
            <p:cNvPr id="213" name="Google Shape;213;p32"/>
            <p:cNvSpPr/>
            <p:nvPr/>
          </p:nvSpPr>
          <p:spPr>
            <a:xfrm>
              <a:off x="12741917" y="2797597"/>
              <a:ext cx="933620" cy="933620"/>
            </a:xfrm>
            <a:prstGeom prst="downArrow">
              <a:avLst>
                <a:gd name="adj1" fmla="val 55000"/>
                <a:gd name="adj2" fmla="val 45000"/>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txBox="1"/>
            <p:nvPr/>
          </p:nvSpPr>
          <p:spPr>
            <a:xfrm>
              <a:off x="12951981" y="2797597"/>
              <a:ext cx="513492" cy="70254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b="0" i="0" u="none" strike="noStrike" cap="none">
                <a:solidFill>
                  <a:schemeClr val="dk1"/>
                </a:solidFill>
                <a:latin typeface="Arial"/>
                <a:ea typeface="Arial"/>
                <a:cs typeface="Arial"/>
                <a:sym typeface="Arial"/>
              </a:endParaRPr>
            </a:p>
          </p:txBody>
        </p:sp>
        <p:sp>
          <p:nvSpPr>
            <p:cNvPr id="215" name="Google Shape;215;p32"/>
            <p:cNvSpPr/>
            <p:nvPr/>
          </p:nvSpPr>
          <p:spPr>
            <a:xfrm>
              <a:off x="13782961" y="4495089"/>
              <a:ext cx="933620" cy="933620"/>
            </a:xfrm>
            <a:prstGeom prst="downArrow">
              <a:avLst>
                <a:gd name="adj1" fmla="val 55000"/>
                <a:gd name="adj2" fmla="val 45000"/>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txBox="1"/>
            <p:nvPr/>
          </p:nvSpPr>
          <p:spPr>
            <a:xfrm>
              <a:off x="13993025" y="4495089"/>
              <a:ext cx="513492" cy="702549"/>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b="0" i="0" u="none" strike="noStrike" cap="none">
                <a:solidFill>
                  <a:schemeClr val="dk1"/>
                </a:solidFill>
                <a:latin typeface="Arial"/>
                <a:ea typeface="Arial"/>
                <a:cs typeface="Arial"/>
                <a:sym typeface="Arial"/>
              </a:endParaRPr>
            </a:p>
          </p:txBody>
        </p:sp>
      </p:grpSp>
      <p:sp>
        <p:nvSpPr>
          <p:cNvPr id="217" name="Google Shape;217;p32"/>
          <p:cNvSpPr/>
          <p:nvPr/>
        </p:nvSpPr>
        <p:spPr>
          <a:xfrm>
            <a:off x="609600" y="6900254"/>
            <a:ext cx="2591329" cy="2879254"/>
          </a:xfrm>
          <a:custGeom>
            <a:avLst/>
            <a:gdLst/>
            <a:ahLst/>
            <a:cxnLst/>
            <a:rect l="l" t="t" r="r" b="b"/>
            <a:pathLst>
              <a:path w="2591329" h="2879254" extrusionOk="0">
                <a:moveTo>
                  <a:pt x="0" y="0"/>
                </a:moveTo>
                <a:lnTo>
                  <a:pt x="2591329" y="0"/>
                </a:lnTo>
                <a:lnTo>
                  <a:pt x="2591329" y="2879255"/>
                </a:lnTo>
                <a:lnTo>
                  <a:pt x="0" y="287925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3"/>
          <p:cNvSpPr txBox="1"/>
          <p:nvPr/>
        </p:nvSpPr>
        <p:spPr>
          <a:xfrm>
            <a:off x="468447" y="981075"/>
            <a:ext cx="17351100" cy="8800551"/>
          </a:xfrm>
          <a:prstGeom prst="rect">
            <a:avLst/>
          </a:prstGeom>
          <a:noFill/>
          <a:ln>
            <a:noFill/>
          </a:ln>
        </p:spPr>
        <p:txBody>
          <a:bodyPr spcFirstLastPara="1" wrap="square" lIns="0" tIns="0" rIns="0" bIns="0" anchor="t" anchorCtr="0">
            <a:spAutoFit/>
          </a:bodyPr>
          <a:lstStyle/>
          <a:p>
            <a:pPr marL="0" marR="0" lvl="0" indent="0" algn="just" rtl="0">
              <a:lnSpc>
                <a:spcPct val="67625"/>
              </a:lnSpc>
              <a:spcBef>
                <a:spcPts val="0"/>
              </a:spcBef>
              <a:spcAft>
                <a:spcPts val="0"/>
              </a:spcAft>
              <a:buClr>
                <a:srgbClr val="92BAB5"/>
              </a:buClr>
              <a:buSzPts val="4000"/>
              <a:buFont typeface="Arial"/>
              <a:buNone/>
            </a:pPr>
            <a:r>
              <a:rPr lang="mk" sz="3600" b="1" i="0" u="none" strike="noStrike" cap="none" dirty="0">
                <a:solidFill>
                  <a:srgbClr val="92BAB5"/>
                </a:solidFill>
                <a:latin typeface="Arial"/>
                <a:ea typeface="Arial"/>
                <a:cs typeface="Arial"/>
                <a:sym typeface="Arial"/>
              </a:rPr>
              <a:t>Бесплатна лиценца </a:t>
            </a:r>
            <a:endParaRPr sz="1000" dirty="0"/>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 </a:t>
            </a:r>
            <a:endParaRPr sz="1000" dirty="0"/>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Производот е креиран од проектот „Градење дигитална отпорност преку правење дигитална благосостојба и безбедност достапни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sz="1000" dirty="0"/>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Публикацијата ја добива лиценцата Creative Commons CC BY-NC SA.</a:t>
            </a:r>
            <a:endParaRPr sz="1000" dirty="0"/>
          </a:p>
          <a:p>
            <a:pPr marL="0" marR="0" lvl="0" indent="0" algn="just" rtl="0">
              <a:lnSpc>
                <a:spcPct val="84531"/>
              </a:lnSpc>
              <a:spcBef>
                <a:spcPts val="0"/>
              </a:spcBef>
              <a:spcAft>
                <a:spcPts val="0"/>
              </a:spcAft>
              <a:buClr>
                <a:schemeClr val="dk1"/>
              </a:buClr>
              <a:buSzPts val="3200"/>
              <a:buFont typeface="Calibri"/>
              <a:buNone/>
            </a:pPr>
            <a:endParaRPr sz="2800" b="0" i="0" u="none" strike="noStrike" cap="none" dirty="0">
              <a:solidFill>
                <a:srgbClr val="000000"/>
              </a:solidFill>
              <a:latin typeface="Arial"/>
              <a:ea typeface="Arial"/>
              <a:cs typeface="Arial"/>
              <a:sym typeface="Arial"/>
            </a:endParaRPr>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 </a:t>
            </a:r>
            <a:endParaRPr sz="1000" dirty="0"/>
          </a:p>
          <a:p>
            <a:pPr marL="0" marR="0" lvl="0" indent="0" algn="just" rtl="0">
              <a:lnSpc>
                <a:spcPct val="84531"/>
              </a:lnSpc>
              <a:spcBef>
                <a:spcPts val="0"/>
              </a:spcBef>
              <a:spcAft>
                <a:spcPts val="0"/>
              </a:spcAft>
              <a:buClr>
                <a:schemeClr val="dk1"/>
              </a:buClr>
              <a:buSzPts val="3200"/>
              <a:buFont typeface="Calibri"/>
              <a:buNone/>
            </a:pPr>
            <a:endParaRPr sz="2800" b="0" i="0" u="none" strike="noStrike" cap="none" dirty="0">
              <a:solidFill>
                <a:srgbClr val="000000"/>
              </a:solidFill>
              <a:latin typeface="Arial"/>
              <a:ea typeface="Arial"/>
              <a:cs typeface="Arial"/>
              <a:sym typeface="Arial"/>
            </a:endParaRPr>
          </a:p>
          <a:p>
            <a:pPr marL="0" marR="0" lvl="0" indent="0" algn="just" rtl="0">
              <a:lnSpc>
                <a:spcPct val="84531"/>
              </a:lnSpc>
              <a:spcBef>
                <a:spcPts val="0"/>
              </a:spcBef>
              <a:spcAft>
                <a:spcPts val="0"/>
              </a:spcAft>
              <a:buClr>
                <a:schemeClr val="dk1"/>
              </a:buClr>
              <a:buSzPts val="3200"/>
              <a:buFont typeface="Calibri"/>
              <a:buNone/>
            </a:pPr>
            <a:endParaRPr sz="2800" b="0" i="0" u="none" strike="noStrike" cap="none" dirty="0">
              <a:solidFill>
                <a:srgbClr val="000000"/>
              </a:solidFill>
              <a:latin typeface="Arial"/>
              <a:ea typeface="Arial"/>
              <a:cs typeface="Arial"/>
              <a:sym typeface="Arial"/>
            </a:endParaRPr>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Оваа лиценца ви овозможува да ја дистрибуирате, </a:t>
            </a:r>
            <a:r>
              <a:rPr lang="mk" sz="2800" dirty="0"/>
              <a:t>преработувате</a:t>
            </a:r>
            <a:r>
              <a:rPr lang="mk" sz="2800" b="0" i="0" u="none" strike="noStrike" cap="none" dirty="0">
                <a:solidFill>
                  <a:srgbClr val="000000"/>
                </a:solidFill>
                <a:latin typeface="Arial"/>
                <a:ea typeface="Arial"/>
                <a:cs typeface="Arial"/>
                <a:sym typeface="Arial"/>
              </a:rPr>
              <a:t>, подобрувате и надградувате работата, но само неформално. При користење на делото, како и извадоците од ова мора : </a:t>
            </a:r>
            <a:endParaRPr sz="1000" dirty="0"/>
          </a:p>
          <a:p>
            <a:pPr marL="971550" marR="0" lvl="1" indent="-488950" algn="just" rtl="0">
              <a:lnSpc>
                <a:spcPct val="84531"/>
              </a:lnSpc>
              <a:spcBef>
                <a:spcPts val="0"/>
              </a:spcBef>
              <a:spcAft>
                <a:spcPts val="0"/>
              </a:spcAft>
              <a:buClr>
                <a:srgbClr val="000000"/>
              </a:buClr>
              <a:buSzPts val="2800"/>
              <a:buFont typeface="Calibri"/>
              <a:buAutoNum type="arabicPeriod"/>
            </a:pPr>
            <a:r>
              <a:rPr lang="mk" sz="2800" b="0" i="0" u="none" strike="noStrike" cap="none" dirty="0">
                <a:solidFill>
                  <a:srgbClr val="000000"/>
                </a:solidFill>
                <a:latin typeface="Arial"/>
                <a:ea typeface="Arial"/>
                <a:cs typeface="Arial"/>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sz="1000" dirty="0"/>
          </a:p>
          <a:p>
            <a:pPr marL="971550" marR="0" lvl="1" indent="-488950" algn="just" rtl="0">
              <a:lnSpc>
                <a:spcPct val="84531"/>
              </a:lnSpc>
              <a:spcBef>
                <a:spcPts val="0"/>
              </a:spcBef>
              <a:spcAft>
                <a:spcPts val="0"/>
              </a:spcAft>
              <a:buClr>
                <a:srgbClr val="000000"/>
              </a:buClr>
              <a:buSzPts val="2800"/>
              <a:buFont typeface="Calibri"/>
              <a:buAutoNum type="arabicPeriod"/>
            </a:pPr>
            <a:r>
              <a:rPr lang="mk" sz="2800" b="0" i="0" u="none" strike="noStrike" cap="none" dirty="0">
                <a:solidFill>
                  <a:srgbClr val="000000"/>
                </a:solidFill>
                <a:latin typeface="Arial"/>
                <a:ea typeface="Arial"/>
                <a:cs typeface="Arial"/>
                <a:sym typeface="Arial"/>
              </a:rPr>
              <a:t>делото не смее да се користи за комерцијални цели.</a:t>
            </a:r>
            <a:endParaRPr sz="1000" dirty="0"/>
          </a:p>
          <a:p>
            <a:pPr marL="971550" marR="0" lvl="1" indent="-488950" algn="just" rtl="0">
              <a:lnSpc>
                <a:spcPct val="84531"/>
              </a:lnSpc>
              <a:spcBef>
                <a:spcPts val="0"/>
              </a:spcBef>
              <a:spcAft>
                <a:spcPts val="0"/>
              </a:spcAft>
              <a:buClr>
                <a:srgbClr val="000000"/>
              </a:buClr>
              <a:buSzPts val="2800"/>
              <a:buFont typeface="Calibri"/>
              <a:buAutoNum type="arabicPeriod"/>
            </a:pPr>
            <a:r>
              <a:rPr lang="mk" sz="2800" b="0" i="0" u="none" strike="noStrike" cap="none" dirty="0">
                <a:solidFill>
                  <a:srgbClr val="000000"/>
                </a:solidFill>
                <a:latin typeface="Arial"/>
                <a:ea typeface="Arial"/>
                <a:cs typeface="Arial"/>
                <a:sym typeface="Arial"/>
              </a:rPr>
              <a:t>Ако го прекомпонирате, конвертирате или надградите на делото, вашите придонеси мора да бидат објавени под истата лиценца како и оригиналот.</a:t>
            </a:r>
            <a:endParaRPr sz="1000" dirty="0"/>
          </a:p>
          <a:p>
            <a:pPr marL="0" marR="0" lvl="0" indent="0" algn="just" rtl="0">
              <a:lnSpc>
                <a:spcPct val="84531"/>
              </a:lnSpc>
              <a:spcBef>
                <a:spcPts val="0"/>
              </a:spcBef>
              <a:spcAft>
                <a:spcPts val="0"/>
              </a:spcAft>
              <a:buClr>
                <a:srgbClr val="FFAA5A"/>
              </a:buClr>
              <a:buSzPts val="3200"/>
              <a:buFont typeface="Arial"/>
              <a:buNone/>
            </a:pPr>
            <a:r>
              <a:rPr lang="mk" sz="2800" b="1" i="0" u="none" strike="noStrike" cap="none" dirty="0">
                <a:solidFill>
                  <a:srgbClr val="FFAA5A"/>
                </a:solidFill>
                <a:latin typeface="Arial"/>
                <a:ea typeface="Arial"/>
                <a:cs typeface="Arial"/>
                <a:sym typeface="Arial"/>
              </a:rPr>
              <a:t>Одрекување на одговорност:</a:t>
            </a:r>
            <a:endParaRPr sz="1000" dirty="0"/>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Проектот е финансиран 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sz="1000" dirty="0"/>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 </a:t>
            </a:r>
            <a:endParaRPr sz="1000" dirty="0"/>
          </a:p>
        </p:txBody>
      </p:sp>
      <p:sp>
        <p:nvSpPr>
          <p:cNvPr id="506" name="Google Shape;506;p53"/>
          <p:cNvSpPr/>
          <p:nvPr/>
        </p:nvSpPr>
        <p:spPr>
          <a:xfrm>
            <a:off x="1148725" y="3807350"/>
            <a:ext cx="2344122" cy="808722"/>
          </a:xfrm>
          <a:custGeom>
            <a:avLst/>
            <a:gdLst/>
            <a:ahLst/>
            <a:cxnLst/>
            <a:rect l="l" t="t" r="r" b="b"/>
            <a:pathLst>
              <a:path w="2344122" h="808722" extrusionOk="0">
                <a:moveTo>
                  <a:pt x="0" y="0"/>
                </a:moveTo>
                <a:lnTo>
                  <a:pt x="2344122" y="0"/>
                </a:lnTo>
                <a:lnTo>
                  <a:pt x="2344122" y="808722"/>
                </a:lnTo>
                <a:lnTo>
                  <a:pt x="0" y="808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33"/>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23" name="Google Shape;223;p33"/>
          <p:cNvSpPr/>
          <p:nvPr/>
        </p:nvSpPr>
        <p:spPr>
          <a:xfrm>
            <a:off x="2" y="0"/>
            <a:ext cx="6250907" cy="10287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24" name="Google Shape;224;p33"/>
          <p:cNvSpPr txBox="1">
            <a:spLocks noGrp="1"/>
          </p:cNvSpPr>
          <p:nvPr>
            <p:ph type="title"/>
          </p:nvPr>
        </p:nvSpPr>
        <p:spPr>
          <a:xfrm>
            <a:off x="-142299" y="1730357"/>
            <a:ext cx="6101981" cy="66917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6000"/>
              <a:buFont typeface="Arial"/>
              <a:buNone/>
            </a:pPr>
            <a:r>
              <a:rPr lang="mk" sz="6000">
                <a:solidFill>
                  <a:srgbClr val="FFFFFF"/>
                </a:solidFill>
                <a:latin typeface="Arial"/>
                <a:ea typeface="Arial"/>
                <a:cs typeface="Arial"/>
                <a:sym typeface="Arial"/>
              </a:rPr>
              <a:t>ФИШИНГ</a:t>
            </a:r>
            <a:endParaRPr sz="6000">
              <a:solidFill>
                <a:srgbClr val="FFFFFF"/>
              </a:solidFill>
              <a:latin typeface="Arial"/>
              <a:ea typeface="Arial"/>
              <a:cs typeface="Arial"/>
              <a:sym typeface="Arial"/>
            </a:endParaRPr>
          </a:p>
        </p:txBody>
      </p:sp>
      <p:sp>
        <p:nvSpPr>
          <p:cNvPr id="225" name="Google Shape;225;p33"/>
          <p:cNvSpPr/>
          <p:nvPr/>
        </p:nvSpPr>
        <p:spPr>
          <a:xfrm rot="10800000" flipH="1">
            <a:off x="11325604" y="3683219"/>
            <a:ext cx="6125150" cy="612515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226" name="Google Shape;226;p33"/>
          <p:cNvSpPr txBox="1">
            <a:spLocks noGrp="1"/>
          </p:cNvSpPr>
          <p:nvPr>
            <p:ph type="body" idx="1"/>
          </p:nvPr>
        </p:nvSpPr>
        <p:spPr>
          <a:xfrm>
            <a:off x="6796921" y="856294"/>
            <a:ext cx="10359737" cy="5874404"/>
          </a:xfrm>
          <a:prstGeom prst="rect">
            <a:avLst/>
          </a:prstGeom>
          <a:noFill/>
          <a:ln>
            <a:noFill/>
          </a:ln>
        </p:spPr>
        <p:txBody>
          <a:bodyPr spcFirstLastPara="1" wrap="square" lIns="91425" tIns="45700" rIns="91425" bIns="45700" anchor="ctr" anchorCtr="0">
            <a:normAutofit lnSpcReduction="10000"/>
          </a:bodyPr>
          <a:lstStyle/>
          <a:p>
            <a:pPr marL="0" lvl="0" indent="0" rtl="0">
              <a:lnSpc>
                <a:spcPct val="90000"/>
              </a:lnSpc>
              <a:spcBef>
                <a:spcPts val="0"/>
              </a:spcBef>
              <a:spcAft>
                <a:spcPts val="0"/>
              </a:spcAft>
              <a:buSzPts val="4800"/>
              <a:buNone/>
            </a:pPr>
            <a:r>
              <a:rPr lang="mk" sz="4800" dirty="0">
                <a:latin typeface="Arial"/>
                <a:ea typeface="Arial"/>
                <a:cs typeface="Arial"/>
                <a:sym typeface="Arial"/>
              </a:rPr>
              <a:t>Терминот </a:t>
            </a:r>
            <a:r>
              <a:rPr lang="mk" sz="4800" b="1" dirty="0">
                <a:latin typeface="Arial"/>
                <a:ea typeface="Arial"/>
                <a:cs typeface="Arial"/>
                <a:sym typeface="Arial"/>
              </a:rPr>
              <a:t>фишинг </a:t>
            </a:r>
            <a:r>
              <a:rPr lang="mk" sz="4800" dirty="0">
                <a:latin typeface="Arial"/>
                <a:ea typeface="Arial"/>
                <a:cs typeface="Arial"/>
                <a:sym typeface="Arial"/>
              </a:rPr>
              <a:t>веројатно потекнува од англискиот збор </a:t>
            </a:r>
            <a:endParaRPr lang="en-US" sz="4800" dirty="0">
              <a:latin typeface="Arial"/>
              <a:ea typeface="Arial"/>
              <a:cs typeface="Arial"/>
              <a:sym typeface="Arial"/>
            </a:endParaRPr>
          </a:p>
          <a:p>
            <a:pPr marL="0" lvl="0" indent="0" rtl="0">
              <a:lnSpc>
                <a:spcPct val="90000"/>
              </a:lnSpc>
              <a:spcBef>
                <a:spcPts val="0"/>
              </a:spcBef>
              <a:spcAft>
                <a:spcPts val="0"/>
              </a:spcAft>
              <a:buSzPts val="4800"/>
              <a:buNone/>
            </a:pPr>
            <a:r>
              <a:rPr lang="mk" sz="4800" dirty="0">
                <a:latin typeface="Arial"/>
                <a:ea typeface="Arial"/>
                <a:cs typeface="Arial"/>
                <a:sym typeface="Arial"/>
              </a:rPr>
              <a:t>„ </a:t>
            </a:r>
            <a:r>
              <a:rPr lang="mk" sz="4800" b="1" dirty="0">
                <a:latin typeface="Arial"/>
                <a:ea typeface="Arial"/>
                <a:cs typeface="Arial"/>
                <a:sym typeface="Arial"/>
              </a:rPr>
              <a:t>риболов</a:t>
            </a:r>
            <a:r>
              <a:rPr lang="mk" sz="4800" dirty="0">
                <a:latin typeface="Arial"/>
                <a:ea typeface="Arial"/>
                <a:cs typeface="Arial"/>
                <a:sym typeface="Arial"/>
              </a:rPr>
              <a:t>“, на тој начин се однесува на активноста на риболов и се однесува на тоа </a:t>
            </a:r>
            <a:endParaRPr lang="en-US" sz="4800" dirty="0">
              <a:latin typeface="Arial"/>
              <a:ea typeface="Arial"/>
              <a:cs typeface="Arial"/>
              <a:sym typeface="Arial"/>
            </a:endParaRPr>
          </a:p>
          <a:p>
            <a:pPr marL="0" lvl="0" indent="0" rtl="0">
              <a:lnSpc>
                <a:spcPct val="90000"/>
              </a:lnSpc>
              <a:spcBef>
                <a:spcPts val="0"/>
              </a:spcBef>
              <a:spcAft>
                <a:spcPts val="0"/>
              </a:spcAft>
              <a:buSzPts val="4800"/>
              <a:buNone/>
            </a:pPr>
            <a:r>
              <a:rPr lang="mk" sz="4800" dirty="0">
                <a:latin typeface="Arial"/>
                <a:ea typeface="Arial"/>
                <a:cs typeface="Arial"/>
                <a:sym typeface="Arial"/>
              </a:rPr>
              <a:t>кога рибата </a:t>
            </a:r>
            <a:r>
              <a:rPr lang="mk-MK" sz="4800" dirty="0">
                <a:latin typeface="Arial"/>
                <a:ea typeface="Arial"/>
                <a:cs typeface="Arial"/>
                <a:sym typeface="Arial"/>
              </a:rPr>
              <a:t>се фаќа на</a:t>
            </a:r>
            <a:r>
              <a:rPr lang="mk" sz="4800" dirty="0">
                <a:latin typeface="Arial"/>
                <a:ea typeface="Arial"/>
                <a:cs typeface="Arial"/>
                <a:sym typeface="Arial"/>
              </a:rPr>
              <a:t> мамката фрлена во морето, исто како </a:t>
            </a:r>
            <a:endParaRPr lang="en-US" sz="4800" dirty="0">
              <a:latin typeface="Arial"/>
              <a:ea typeface="Arial"/>
              <a:cs typeface="Arial"/>
              <a:sym typeface="Arial"/>
            </a:endParaRPr>
          </a:p>
          <a:p>
            <a:pPr marL="0" lvl="0" indent="0" rtl="0">
              <a:lnSpc>
                <a:spcPct val="90000"/>
              </a:lnSpc>
              <a:spcBef>
                <a:spcPts val="0"/>
              </a:spcBef>
              <a:spcAft>
                <a:spcPts val="0"/>
              </a:spcAft>
              <a:buSzPts val="4800"/>
              <a:buNone/>
            </a:pPr>
            <a:r>
              <a:rPr lang="mk" sz="4800" dirty="0">
                <a:latin typeface="Arial"/>
                <a:ea typeface="Arial"/>
                <a:cs typeface="Arial"/>
                <a:sym typeface="Arial"/>
              </a:rPr>
              <a:t>што корисникот се фаќа на мамката.</a:t>
            </a:r>
            <a:endParaRPr dirty="0"/>
          </a:p>
          <a:p>
            <a:pPr marL="0" lvl="0" indent="0" algn="l" rtl="0">
              <a:lnSpc>
                <a:spcPct val="90000"/>
              </a:lnSpc>
              <a:spcBef>
                <a:spcPts val="1500"/>
              </a:spcBef>
              <a:spcAft>
                <a:spcPts val="0"/>
              </a:spcAft>
              <a:buSzPts val="4800"/>
              <a:buNone/>
            </a:pPr>
            <a:endParaRPr sz="4800" dirty="0">
              <a:latin typeface="Arial"/>
              <a:ea typeface="Arial"/>
              <a:cs typeface="Arial"/>
              <a:sym typeface="Arial"/>
            </a:endParaRPr>
          </a:p>
        </p:txBody>
      </p:sp>
      <p:sp>
        <p:nvSpPr>
          <p:cNvPr id="227" name="Google Shape;227;p33"/>
          <p:cNvSpPr/>
          <p:nvPr/>
        </p:nvSpPr>
        <p:spPr>
          <a:xfrm>
            <a:off x="13660971" y="5981700"/>
            <a:ext cx="2591329" cy="2879254"/>
          </a:xfrm>
          <a:custGeom>
            <a:avLst/>
            <a:gdLst/>
            <a:ahLst/>
            <a:cxnLst/>
            <a:rect l="l" t="t" r="r" b="b"/>
            <a:pathLst>
              <a:path w="2591329" h="2879254" extrusionOk="0">
                <a:moveTo>
                  <a:pt x="0" y="0"/>
                </a:moveTo>
                <a:lnTo>
                  <a:pt x="2591329" y="0"/>
                </a:lnTo>
                <a:lnTo>
                  <a:pt x="2591329" y="2879255"/>
                </a:lnTo>
                <a:lnTo>
                  <a:pt x="0" y="287925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34"/>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33" name="Google Shape;233;p34"/>
          <p:cNvSpPr txBox="1">
            <a:spLocks noGrp="1"/>
          </p:cNvSpPr>
          <p:nvPr>
            <p:ph type="title"/>
          </p:nvPr>
        </p:nvSpPr>
        <p:spPr>
          <a:xfrm>
            <a:off x="411493" y="321559"/>
            <a:ext cx="9781655" cy="19883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6000"/>
              <a:buFont typeface="Arial"/>
              <a:buNone/>
            </a:pPr>
            <a:r>
              <a:rPr lang="mk" sz="6000">
                <a:latin typeface="Arial"/>
                <a:ea typeface="Arial"/>
                <a:cs typeface="Arial"/>
                <a:sym typeface="Arial"/>
              </a:rPr>
              <a:t>Што значи терминот Фишинг?</a:t>
            </a:r>
            <a:endParaRPr/>
          </a:p>
        </p:txBody>
      </p:sp>
      <p:sp>
        <p:nvSpPr>
          <p:cNvPr id="234" name="Google Shape;234;p34"/>
          <p:cNvSpPr/>
          <p:nvPr/>
        </p:nvSpPr>
        <p:spPr>
          <a:xfrm>
            <a:off x="15297986" y="2"/>
            <a:ext cx="1732713" cy="937541"/>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35" name="Google Shape;235;p34"/>
          <p:cNvSpPr txBox="1">
            <a:spLocks noGrp="1"/>
          </p:cNvSpPr>
          <p:nvPr>
            <p:ph type="body" idx="1"/>
          </p:nvPr>
        </p:nvSpPr>
        <p:spPr>
          <a:xfrm>
            <a:off x="681674" y="2278051"/>
            <a:ext cx="8723334" cy="7211507"/>
          </a:xfrm>
          <a:prstGeom prst="rect">
            <a:avLst/>
          </a:prstGeom>
          <a:noFill/>
          <a:ln>
            <a:noFill/>
          </a:ln>
        </p:spPr>
        <p:txBody>
          <a:bodyPr spcFirstLastPara="1" wrap="square" lIns="91425" tIns="45700" rIns="91425" bIns="45700" anchor="t" anchorCtr="0">
            <a:noAutofit/>
          </a:bodyPr>
          <a:lstStyle/>
          <a:p>
            <a:pPr marL="342900" lvl="0" indent="-330200" algn="l" rtl="0">
              <a:lnSpc>
                <a:spcPct val="80000"/>
              </a:lnSpc>
              <a:spcBef>
                <a:spcPts val="0"/>
              </a:spcBef>
              <a:spcAft>
                <a:spcPts val="0"/>
              </a:spcAft>
              <a:buSzPts val="4000"/>
              <a:buChar char="❑"/>
            </a:pPr>
            <a:r>
              <a:rPr lang="mk" sz="4000">
                <a:latin typeface="Arial"/>
                <a:ea typeface="Arial"/>
                <a:cs typeface="Arial"/>
                <a:sym typeface="Arial"/>
              </a:rPr>
              <a:t>Фишингот е вообичаен тип на сајбер-напад кој таргетира поединци преку е-пошта, текстуални пораки, телефонски повици и други форми на комуникација.</a:t>
            </a:r>
            <a:endParaRPr sz="4000"/>
          </a:p>
          <a:p>
            <a:pPr marL="342900" lvl="0" indent="-330200" algn="l" rtl="0">
              <a:lnSpc>
                <a:spcPct val="80000"/>
              </a:lnSpc>
              <a:spcBef>
                <a:spcPts val="1500"/>
              </a:spcBef>
              <a:spcAft>
                <a:spcPts val="0"/>
              </a:spcAft>
              <a:buSzPts val="4000"/>
              <a:buChar char="❑"/>
            </a:pPr>
            <a:r>
              <a:rPr lang="mk" sz="4000">
                <a:latin typeface="Arial"/>
                <a:ea typeface="Arial"/>
                <a:cs typeface="Arial"/>
                <a:sym typeface="Arial"/>
              </a:rPr>
              <a:t>Тоа е техника за обид за стекнување чувствителни податоци, како што се броеви на банкарски сметки, преку лажно барање преку е-пошта или на веб-страница, во која сторителот се маскира како легитимен бизнис или угледна личност.</a:t>
            </a:r>
            <a:endParaRPr sz="4000"/>
          </a:p>
          <a:p>
            <a:pPr marL="342900" lvl="0" indent="-76200" algn="l" rtl="0">
              <a:lnSpc>
                <a:spcPct val="80000"/>
              </a:lnSpc>
              <a:spcBef>
                <a:spcPts val="1500"/>
              </a:spcBef>
              <a:spcAft>
                <a:spcPts val="0"/>
              </a:spcAft>
              <a:buSzPts val="4200"/>
              <a:buNone/>
            </a:pPr>
            <a:endParaRPr sz="4000">
              <a:latin typeface="Arial"/>
              <a:ea typeface="Arial"/>
              <a:cs typeface="Arial"/>
              <a:sym typeface="Arial"/>
            </a:endParaRPr>
          </a:p>
        </p:txBody>
      </p:sp>
      <p:sp>
        <p:nvSpPr>
          <p:cNvPr id="236" name="Google Shape;236;p34"/>
          <p:cNvSpPr/>
          <p:nvPr/>
        </p:nvSpPr>
        <p:spPr>
          <a:xfrm>
            <a:off x="10212278" y="5135939"/>
            <a:ext cx="811233" cy="811233"/>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37" name="Google Shape;237;p34"/>
          <p:cNvSpPr/>
          <p:nvPr/>
        </p:nvSpPr>
        <p:spPr>
          <a:xfrm>
            <a:off x="10124403" y="2"/>
            <a:ext cx="3100422" cy="243281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700">
              <a:solidFill>
                <a:srgbClr val="000000"/>
              </a:solidFill>
              <a:latin typeface="Calibri"/>
              <a:ea typeface="Calibri"/>
              <a:cs typeface="Calibri"/>
              <a:sym typeface="Calibri"/>
            </a:endParaRPr>
          </a:p>
        </p:txBody>
      </p:sp>
      <p:cxnSp>
        <p:nvCxnSpPr>
          <p:cNvPr id="238" name="Google Shape;238;p34"/>
          <p:cNvCxnSpPr/>
          <p:nvPr/>
        </p:nvCxnSpPr>
        <p:spPr>
          <a:xfrm>
            <a:off x="18208118" y="1541859"/>
            <a:ext cx="0" cy="2396562"/>
          </a:xfrm>
          <a:prstGeom prst="straightConnector1">
            <a:avLst/>
          </a:prstGeom>
          <a:noFill/>
          <a:ln w="127000" cap="rnd" cmpd="sng">
            <a:solidFill>
              <a:schemeClr val="accent4"/>
            </a:solidFill>
            <a:prstDash val="dash"/>
            <a:miter lim="800000"/>
            <a:headEnd type="none" w="sm" len="sm"/>
            <a:tailEnd type="none" w="sm" len="sm"/>
          </a:ln>
        </p:spPr>
      </p:cxnSp>
      <p:sp>
        <p:nvSpPr>
          <p:cNvPr id="239" name="Google Shape;239;p34"/>
          <p:cNvSpPr/>
          <p:nvPr/>
        </p:nvSpPr>
        <p:spPr>
          <a:xfrm rot="-1136562">
            <a:off x="11184871" y="7750024"/>
            <a:ext cx="2753588" cy="3037178"/>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700">
              <a:solidFill>
                <a:srgbClr val="000000"/>
              </a:solidFill>
              <a:latin typeface="Calibri"/>
              <a:ea typeface="Calibri"/>
              <a:cs typeface="Calibri"/>
              <a:sym typeface="Calibri"/>
            </a:endParaRPr>
          </a:p>
        </p:txBody>
      </p:sp>
      <p:sp>
        <p:nvSpPr>
          <p:cNvPr id="240" name="Google Shape;240;p34"/>
          <p:cNvSpPr/>
          <p:nvPr/>
        </p:nvSpPr>
        <p:spPr>
          <a:xfrm>
            <a:off x="10214291" y="9050693"/>
            <a:ext cx="2986596" cy="1236308"/>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41" name="Google Shape;241;p34"/>
          <p:cNvSpPr/>
          <p:nvPr/>
        </p:nvSpPr>
        <p:spPr>
          <a:xfrm>
            <a:off x="16277545" y="8278795"/>
            <a:ext cx="2010458" cy="2008208"/>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700">
              <a:solidFill>
                <a:srgbClr val="000000"/>
              </a:solidFill>
              <a:latin typeface="Calibri"/>
              <a:ea typeface="Calibri"/>
              <a:cs typeface="Calibri"/>
              <a:sym typeface="Calibri"/>
            </a:endParaRPr>
          </a:p>
        </p:txBody>
      </p:sp>
      <p:sp>
        <p:nvSpPr>
          <p:cNvPr id="242" name="Google Shape;242;p34"/>
          <p:cNvSpPr/>
          <p:nvPr/>
        </p:nvSpPr>
        <p:spPr>
          <a:xfrm>
            <a:off x="11831125" y="2876514"/>
            <a:ext cx="5775199" cy="4134415"/>
          </a:xfrm>
          <a:custGeom>
            <a:avLst/>
            <a:gdLst/>
            <a:ahLst/>
            <a:cxnLst/>
            <a:rect l="l" t="t" r="r" b="b"/>
            <a:pathLst>
              <a:path w="5114348" h="3835761" extrusionOk="0">
                <a:moveTo>
                  <a:pt x="0" y="0"/>
                </a:moveTo>
                <a:lnTo>
                  <a:pt x="5114348" y="0"/>
                </a:lnTo>
                <a:lnTo>
                  <a:pt x="5114348" y="3835760"/>
                </a:lnTo>
                <a:lnTo>
                  <a:pt x="0" y="3835760"/>
                </a:lnTo>
                <a:lnTo>
                  <a:pt x="0" y="0"/>
                </a:lnTo>
                <a:close/>
              </a:path>
            </a:pathLst>
          </a:custGeom>
          <a:blipFill rotWithShape="1">
            <a:blip r:embed="rId3">
              <a:alphaModFix amt="5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35"/>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48" name="Google Shape;248;p35"/>
          <p:cNvSpPr txBox="1">
            <a:spLocks noGrp="1"/>
          </p:cNvSpPr>
          <p:nvPr>
            <p:ph type="title"/>
          </p:nvPr>
        </p:nvSpPr>
        <p:spPr>
          <a:xfrm>
            <a:off x="411493" y="321559"/>
            <a:ext cx="9781655" cy="19883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6000"/>
              <a:buFont typeface="Arial"/>
              <a:buNone/>
            </a:pPr>
            <a:r>
              <a:rPr lang="mk" sz="6000">
                <a:latin typeface="Arial"/>
                <a:ea typeface="Arial"/>
                <a:cs typeface="Arial"/>
                <a:sym typeface="Arial"/>
              </a:rPr>
              <a:t>Што значи терминот Фишинг?</a:t>
            </a:r>
            <a:endParaRPr/>
          </a:p>
        </p:txBody>
      </p:sp>
      <p:sp>
        <p:nvSpPr>
          <p:cNvPr id="249" name="Google Shape;249;p35"/>
          <p:cNvSpPr/>
          <p:nvPr/>
        </p:nvSpPr>
        <p:spPr>
          <a:xfrm>
            <a:off x="15297986" y="2"/>
            <a:ext cx="1732713" cy="937541"/>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50" name="Google Shape;250;p35"/>
          <p:cNvSpPr txBox="1">
            <a:spLocks noGrp="1"/>
          </p:cNvSpPr>
          <p:nvPr>
            <p:ph type="body" idx="1"/>
          </p:nvPr>
        </p:nvSpPr>
        <p:spPr>
          <a:xfrm>
            <a:off x="681674" y="2278051"/>
            <a:ext cx="8723334" cy="7211507"/>
          </a:xfrm>
          <a:prstGeom prst="rect">
            <a:avLst/>
          </a:prstGeom>
          <a:noFill/>
          <a:ln>
            <a:noFill/>
          </a:ln>
        </p:spPr>
        <p:txBody>
          <a:bodyPr spcFirstLastPara="1" wrap="square" lIns="91425" tIns="45700" rIns="91425" bIns="45700" anchor="t" anchorCtr="0">
            <a:noAutofit/>
          </a:bodyPr>
          <a:lstStyle/>
          <a:p>
            <a:pPr marL="342900" lvl="0" indent="-317500" algn="l" rtl="0">
              <a:lnSpc>
                <a:spcPct val="90000"/>
              </a:lnSpc>
              <a:spcBef>
                <a:spcPts val="0"/>
              </a:spcBef>
              <a:spcAft>
                <a:spcPts val="0"/>
              </a:spcAft>
              <a:buSzPts val="3485"/>
              <a:buChar char="❑"/>
            </a:pPr>
            <a:r>
              <a:rPr lang="mk" sz="3484" dirty="0">
                <a:latin typeface="Arial"/>
                <a:ea typeface="Arial"/>
                <a:cs typeface="Arial"/>
                <a:sym typeface="Arial"/>
              </a:rPr>
              <a:t>Фишингот е една од наједноставните техники што ја користат сајбер-криминалците, но сеуште е една од најефикасните.</a:t>
            </a:r>
            <a:endParaRPr sz="3484" dirty="0">
              <a:latin typeface="Arial"/>
              <a:ea typeface="Arial"/>
              <a:cs typeface="Arial"/>
              <a:sym typeface="Arial"/>
            </a:endParaRPr>
          </a:p>
          <a:p>
            <a:pPr marL="342900" lvl="0" indent="-317500" algn="l" rtl="0">
              <a:lnSpc>
                <a:spcPct val="90000"/>
              </a:lnSpc>
              <a:spcBef>
                <a:spcPts val="1500"/>
              </a:spcBef>
              <a:spcAft>
                <a:spcPts val="0"/>
              </a:spcAft>
              <a:buSzPts val="3485"/>
              <a:buChar char="❑"/>
            </a:pPr>
            <a:r>
              <a:rPr lang="mk" sz="3484" dirty="0">
                <a:latin typeface="Arial"/>
                <a:ea typeface="Arial"/>
                <a:cs typeface="Arial"/>
                <a:sym typeface="Arial"/>
              </a:rPr>
              <a:t>Тоа се состои во контактирање со поединец со тоа што ќе го натерате да верува дека е во опасност, на пример, со тоа што ќе каже дека неговата банкарска сметка е хакирана, а потоа ќе го убедите на различни начини да ги даде неговите или нејзините лични податоци, како што се картички, сметки или лозинки, со што на хакерите им се дава пристап до приватните податоци.</a:t>
            </a:r>
            <a:endParaRPr sz="3484" dirty="0"/>
          </a:p>
          <a:p>
            <a:pPr marL="342900" lvl="0" indent="-96202" algn="l" rtl="0">
              <a:lnSpc>
                <a:spcPct val="90000"/>
              </a:lnSpc>
              <a:spcBef>
                <a:spcPts val="1500"/>
              </a:spcBef>
              <a:spcAft>
                <a:spcPts val="0"/>
              </a:spcAft>
              <a:buSzPts val="3885"/>
              <a:buNone/>
            </a:pPr>
            <a:endParaRPr sz="3484" dirty="0">
              <a:latin typeface="Arial"/>
              <a:ea typeface="Arial"/>
              <a:cs typeface="Arial"/>
              <a:sym typeface="Arial"/>
            </a:endParaRPr>
          </a:p>
        </p:txBody>
      </p:sp>
      <p:sp>
        <p:nvSpPr>
          <p:cNvPr id="251" name="Google Shape;251;p35"/>
          <p:cNvSpPr/>
          <p:nvPr/>
        </p:nvSpPr>
        <p:spPr>
          <a:xfrm>
            <a:off x="10212278" y="5135939"/>
            <a:ext cx="811233" cy="811233"/>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52" name="Google Shape;252;p35"/>
          <p:cNvSpPr/>
          <p:nvPr/>
        </p:nvSpPr>
        <p:spPr>
          <a:xfrm>
            <a:off x="10124403" y="2"/>
            <a:ext cx="3100422" cy="243281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700">
              <a:solidFill>
                <a:srgbClr val="000000"/>
              </a:solidFill>
              <a:latin typeface="Calibri"/>
              <a:ea typeface="Calibri"/>
              <a:cs typeface="Calibri"/>
              <a:sym typeface="Calibri"/>
            </a:endParaRPr>
          </a:p>
        </p:txBody>
      </p:sp>
      <p:cxnSp>
        <p:nvCxnSpPr>
          <p:cNvPr id="253" name="Google Shape;253;p35"/>
          <p:cNvCxnSpPr/>
          <p:nvPr/>
        </p:nvCxnSpPr>
        <p:spPr>
          <a:xfrm>
            <a:off x="18208118" y="1541859"/>
            <a:ext cx="0" cy="2396562"/>
          </a:xfrm>
          <a:prstGeom prst="straightConnector1">
            <a:avLst/>
          </a:prstGeom>
          <a:noFill/>
          <a:ln w="127000" cap="rnd" cmpd="sng">
            <a:solidFill>
              <a:schemeClr val="accent4"/>
            </a:solidFill>
            <a:prstDash val="dash"/>
            <a:miter lim="800000"/>
            <a:headEnd type="none" w="sm" len="sm"/>
            <a:tailEnd type="none" w="sm" len="sm"/>
          </a:ln>
        </p:spPr>
      </p:cxnSp>
      <p:sp>
        <p:nvSpPr>
          <p:cNvPr id="254" name="Google Shape;254;p35"/>
          <p:cNvSpPr/>
          <p:nvPr/>
        </p:nvSpPr>
        <p:spPr>
          <a:xfrm rot="-1136562">
            <a:off x="11184871" y="7750024"/>
            <a:ext cx="2753588" cy="3037178"/>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700">
              <a:solidFill>
                <a:srgbClr val="000000"/>
              </a:solidFill>
              <a:latin typeface="Calibri"/>
              <a:ea typeface="Calibri"/>
              <a:cs typeface="Calibri"/>
              <a:sym typeface="Calibri"/>
            </a:endParaRPr>
          </a:p>
        </p:txBody>
      </p:sp>
      <p:sp>
        <p:nvSpPr>
          <p:cNvPr id="255" name="Google Shape;255;p35"/>
          <p:cNvSpPr/>
          <p:nvPr/>
        </p:nvSpPr>
        <p:spPr>
          <a:xfrm>
            <a:off x="10214291" y="9050693"/>
            <a:ext cx="2986596" cy="1236308"/>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256" name="Google Shape;256;p35"/>
          <p:cNvSpPr/>
          <p:nvPr/>
        </p:nvSpPr>
        <p:spPr>
          <a:xfrm>
            <a:off x="16277545" y="8278795"/>
            <a:ext cx="2010458" cy="2008208"/>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700">
              <a:solidFill>
                <a:srgbClr val="000000"/>
              </a:solidFill>
              <a:latin typeface="Calibri"/>
              <a:ea typeface="Calibri"/>
              <a:cs typeface="Calibri"/>
              <a:sym typeface="Calibri"/>
            </a:endParaRPr>
          </a:p>
        </p:txBody>
      </p:sp>
      <p:sp>
        <p:nvSpPr>
          <p:cNvPr id="257" name="Google Shape;257;p35"/>
          <p:cNvSpPr/>
          <p:nvPr/>
        </p:nvSpPr>
        <p:spPr>
          <a:xfrm>
            <a:off x="13239202" y="2278051"/>
            <a:ext cx="3737959" cy="5181600"/>
          </a:xfrm>
          <a:custGeom>
            <a:avLst/>
            <a:gdLst/>
            <a:ahLst/>
            <a:cxnLst/>
            <a:rect l="l" t="t" r="r" b="b"/>
            <a:pathLst>
              <a:path w="2741486" h="4114800" extrusionOk="0">
                <a:moveTo>
                  <a:pt x="0" y="0"/>
                </a:moveTo>
                <a:lnTo>
                  <a:pt x="2741485" y="0"/>
                </a:lnTo>
                <a:lnTo>
                  <a:pt x="2741485"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title"/>
          </p:nvPr>
        </p:nvSpPr>
        <p:spPr>
          <a:xfrm>
            <a:off x="1036674" y="549819"/>
            <a:ext cx="15994026" cy="10996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92BAB5"/>
              </a:buClr>
              <a:buSzPts val="7200"/>
              <a:buFont typeface="Arial"/>
              <a:buNone/>
            </a:pPr>
            <a:br>
              <a:rPr lang="mk">
                <a:latin typeface="Arial"/>
                <a:ea typeface="Arial"/>
                <a:cs typeface="Arial"/>
                <a:sym typeface="Arial"/>
              </a:rPr>
            </a:br>
            <a:r>
              <a:rPr lang="mk">
                <a:latin typeface="Arial"/>
                <a:ea typeface="Arial"/>
                <a:cs typeface="Arial"/>
                <a:sym typeface="Arial"/>
              </a:rPr>
              <a:t>Кога започна?</a:t>
            </a:r>
            <a:br>
              <a:rPr lang="mk">
                <a:latin typeface="Arial"/>
                <a:ea typeface="Arial"/>
                <a:cs typeface="Arial"/>
                <a:sym typeface="Arial"/>
              </a:rPr>
            </a:br>
            <a:endParaRPr>
              <a:latin typeface="Arial"/>
              <a:ea typeface="Arial"/>
              <a:cs typeface="Arial"/>
              <a:sym typeface="Arial"/>
            </a:endParaRPr>
          </a:p>
        </p:txBody>
      </p:sp>
      <p:sp>
        <p:nvSpPr>
          <p:cNvPr id="263" name="Google Shape;263;p36"/>
          <p:cNvSpPr txBox="1">
            <a:spLocks noGrp="1"/>
          </p:cNvSpPr>
          <p:nvPr>
            <p:ph type="body" idx="1"/>
          </p:nvPr>
        </p:nvSpPr>
        <p:spPr>
          <a:xfrm>
            <a:off x="1307805" y="2121196"/>
            <a:ext cx="15263037" cy="6375104"/>
          </a:xfrm>
          <a:prstGeom prst="rect">
            <a:avLst/>
          </a:prstGeom>
          <a:noFill/>
          <a:ln>
            <a:noFill/>
          </a:ln>
        </p:spPr>
        <p:txBody>
          <a:bodyPr spcFirstLastPara="1" wrap="square" lIns="91425" tIns="45700" rIns="91425" bIns="45700" anchor="t" anchorCtr="0">
            <a:noAutofit/>
          </a:bodyPr>
          <a:lstStyle/>
          <a:p>
            <a:pPr marL="342900" lvl="0" indent="-317500" algn="just" rtl="0">
              <a:lnSpc>
                <a:spcPct val="90000"/>
              </a:lnSpc>
              <a:spcBef>
                <a:spcPts val="0"/>
              </a:spcBef>
              <a:spcAft>
                <a:spcPts val="0"/>
              </a:spcAft>
              <a:buSzPts val="3800"/>
              <a:buChar char="❑"/>
            </a:pPr>
            <a:r>
              <a:rPr lang="mk" sz="3800" dirty="0">
                <a:latin typeface="Arial"/>
                <a:ea typeface="Arial"/>
                <a:cs typeface="Arial"/>
                <a:sym typeface="Arial"/>
              </a:rPr>
              <a:t>Првите обиди за фишинг во историјата беа забележани кон крајот на 1990-тите против компанијата America Online, која во тоа време беше најголемиот провајдер за пристап до Интернет.</a:t>
            </a:r>
            <a:endParaRPr sz="3800" dirty="0">
              <a:latin typeface="Arial"/>
              <a:ea typeface="Arial"/>
              <a:cs typeface="Arial"/>
              <a:sym typeface="Arial"/>
            </a:endParaRPr>
          </a:p>
          <a:p>
            <a:pPr marL="342900" lvl="0" indent="-317500" algn="just" rtl="0">
              <a:lnSpc>
                <a:spcPct val="90000"/>
              </a:lnSpc>
              <a:spcBef>
                <a:spcPts val="1500"/>
              </a:spcBef>
              <a:spcAft>
                <a:spcPts val="0"/>
              </a:spcAft>
              <a:buSzPts val="3800"/>
              <a:buChar char="❑"/>
            </a:pPr>
            <a:r>
              <a:rPr lang="mk" sz="3800" dirty="0">
                <a:latin typeface="Arial"/>
                <a:ea typeface="Arial"/>
                <a:cs typeface="Arial"/>
                <a:sym typeface="Arial"/>
              </a:rPr>
              <a:t>Конзистентноста на измамите ја натера мултинационалната компанија да испрати </a:t>
            </a:r>
            <a:r>
              <a:rPr lang="mk" sz="3800" b="1" dirty="0">
                <a:latin typeface="Arial"/>
                <a:ea typeface="Arial"/>
                <a:cs typeface="Arial"/>
                <a:sym typeface="Arial"/>
              </a:rPr>
              <a:t>е-пошта </a:t>
            </a:r>
            <a:r>
              <a:rPr lang="mk" sz="3800" dirty="0">
                <a:latin typeface="Arial"/>
                <a:ea typeface="Arial"/>
                <a:cs typeface="Arial"/>
                <a:sym typeface="Arial"/>
              </a:rPr>
              <a:t>до сите корисници со објаснување дека компанијата никогаш нема да контактира со нив за </a:t>
            </a:r>
            <a:r>
              <a:rPr lang="mk" sz="3800" b="1" dirty="0">
                <a:latin typeface="Arial"/>
                <a:ea typeface="Arial"/>
                <a:cs typeface="Arial"/>
                <a:sym typeface="Arial"/>
              </a:rPr>
              <a:t>плаќање </a:t>
            </a:r>
            <a:r>
              <a:rPr lang="mk" sz="3800" dirty="0">
                <a:latin typeface="Arial"/>
                <a:ea typeface="Arial"/>
                <a:cs typeface="Arial"/>
                <a:sym typeface="Arial"/>
              </a:rPr>
              <a:t>или за да ги има нивните </a:t>
            </a:r>
            <a:r>
              <a:rPr lang="mk" sz="3800" b="1" dirty="0">
                <a:latin typeface="Arial"/>
                <a:ea typeface="Arial"/>
                <a:cs typeface="Arial"/>
                <a:sym typeface="Arial"/>
              </a:rPr>
              <a:t>лозинки </a:t>
            </a:r>
            <a:r>
              <a:rPr lang="mk" sz="3800" dirty="0">
                <a:latin typeface="Arial"/>
                <a:ea typeface="Arial"/>
                <a:cs typeface="Arial"/>
                <a:sym typeface="Arial"/>
              </a:rPr>
              <a:t>.</a:t>
            </a:r>
            <a:endParaRPr sz="3800" dirty="0">
              <a:latin typeface="Arial"/>
              <a:ea typeface="Arial"/>
              <a:cs typeface="Arial"/>
              <a:sym typeface="Arial"/>
            </a:endParaRPr>
          </a:p>
          <a:p>
            <a:pPr marL="342900" lvl="0" indent="-317500" algn="just" rtl="0">
              <a:lnSpc>
                <a:spcPct val="90000"/>
              </a:lnSpc>
              <a:spcBef>
                <a:spcPts val="1500"/>
              </a:spcBef>
              <a:spcAft>
                <a:spcPts val="0"/>
              </a:spcAft>
              <a:buSzPts val="3800"/>
              <a:buChar char="❑"/>
            </a:pPr>
            <a:r>
              <a:rPr lang="mk" sz="3800" dirty="0">
                <a:latin typeface="Arial"/>
                <a:ea typeface="Arial"/>
                <a:cs typeface="Arial"/>
                <a:sym typeface="Arial"/>
              </a:rPr>
              <a:t>Последователно, во раните 2000-ти, вниманието на хакерите се префрли на онлајн системите за плаќање, бидејќи беше вообичаено криминалците да клонираат страници како што се </a:t>
            </a:r>
          </a:p>
          <a:p>
            <a:pPr marL="25400" lvl="0" indent="0" algn="just" rtl="0">
              <a:lnSpc>
                <a:spcPct val="90000"/>
              </a:lnSpc>
              <a:spcBef>
                <a:spcPts val="1500"/>
              </a:spcBef>
              <a:spcAft>
                <a:spcPts val="0"/>
              </a:spcAft>
              <a:buSzPts val="3800"/>
              <a:buNone/>
            </a:pPr>
            <a:r>
              <a:rPr lang="mk" sz="3800" b="1" dirty="0">
                <a:latin typeface="Arial"/>
                <a:ea typeface="Arial"/>
                <a:cs typeface="Arial"/>
                <a:sym typeface="Arial"/>
              </a:rPr>
              <a:t>   E-BAY </a:t>
            </a:r>
            <a:r>
              <a:rPr lang="mk" sz="3800" dirty="0">
                <a:latin typeface="Arial"/>
                <a:ea typeface="Arial"/>
                <a:cs typeface="Arial"/>
                <a:sym typeface="Arial"/>
              </a:rPr>
              <a:t>или </a:t>
            </a:r>
            <a:r>
              <a:rPr lang="mk" sz="3800" b="1" dirty="0">
                <a:latin typeface="Arial"/>
                <a:ea typeface="Arial"/>
                <a:cs typeface="Arial"/>
                <a:sym typeface="Arial"/>
              </a:rPr>
              <a:t>PAY-PAL </a:t>
            </a:r>
            <a:r>
              <a:rPr lang="mk" sz="3800" dirty="0">
                <a:latin typeface="Arial"/>
                <a:ea typeface="Arial"/>
                <a:cs typeface="Arial"/>
                <a:sym typeface="Arial"/>
              </a:rPr>
              <a:t>.</a:t>
            </a:r>
            <a:endParaRPr sz="3800" dirty="0"/>
          </a:p>
          <a:p>
            <a:pPr marL="342900" lvl="0" indent="-76200" algn="just" rtl="0">
              <a:lnSpc>
                <a:spcPct val="90000"/>
              </a:lnSpc>
              <a:spcBef>
                <a:spcPts val="1500"/>
              </a:spcBef>
              <a:spcAft>
                <a:spcPts val="0"/>
              </a:spcAft>
              <a:buSzPts val="4200"/>
              <a:buNone/>
            </a:pPr>
            <a:endParaRPr sz="3800" dirty="0">
              <a:latin typeface="Arial"/>
              <a:ea typeface="Arial"/>
              <a:cs typeface="Arial"/>
              <a:sym typeface="Arial"/>
            </a:endParaRPr>
          </a:p>
          <a:p>
            <a:pPr marL="342900" lvl="0" indent="-76200" algn="just" rtl="0">
              <a:lnSpc>
                <a:spcPct val="90000"/>
              </a:lnSpc>
              <a:spcBef>
                <a:spcPts val="1500"/>
              </a:spcBef>
              <a:spcAft>
                <a:spcPts val="0"/>
              </a:spcAft>
              <a:buSzPts val="4200"/>
              <a:buNone/>
            </a:pPr>
            <a:endParaRPr sz="3800" dirty="0">
              <a:latin typeface="Arial"/>
              <a:ea typeface="Arial"/>
              <a:cs typeface="Arial"/>
              <a:sym typeface="Arial"/>
            </a:endParaRPr>
          </a:p>
        </p:txBody>
      </p:sp>
      <p:sp>
        <p:nvSpPr>
          <p:cNvPr id="264" name="Google Shape;264;p36"/>
          <p:cNvSpPr/>
          <p:nvPr/>
        </p:nvSpPr>
        <p:spPr>
          <a:xfrm>
            <a:off x="15925800" y="7916837"/>
            <a:ext cx="1790870" cy="1790870"/>
          </a:xfrm>
          <a:custGeom>
            <a:avLst/>
            <a:gdLst/>
            <a:ahLst/>
            <a:cxnLst/>
            <a:rect l="l" t="t" r="r" b="b"/>
            <a:pathLst>
              <a:path w="1790870" h="1790870" extrusionOk="0">
                <a:moveTo>
                  <a:pt x="0" y="0"/>
                </a:moveTo>
                <a:lnTo>
                  <a:pt x="1790870" y="0"/>
                </a:lnTo>
                <a:lnTo>
                  <a:pt x="1790870" y="1790870"/>
                </a:lnTo>
                <a:lnTo>
                  <a:pt x="0" y="1790870"/>
                </a:lnTo>
                <a:lnTo>
                  <a:pt x="0" y="0"/>
                </a:lnTo>
                <a:close/>
              </a:path>
            </a:pathLst>
          </a:custGeom>
          <a:blipFill rotWithShape="1">
            <a:blip r:embed="rId3">
              <a:alphaModFix amt="29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p:nvPr/>
        </p:nvSpPr>
        <p:spPr>
          <a:xfrm>
            <a:off x="4018417" y="1266861"/>
            <a:ext cx="10251165" cy="715324"/>
          </a:xfrm>
          <a:prstGeom prst="rect">
            <a:avLst/>
          </a:prstGeom>
          <a:noFill/>
          <a:ln>
            <a:noFill/>
          </a:ln>
        </p:spPr>
        <p:txBody>
          <a:bodyPr spcFirstLastPara="1" wrap="square" lIns="0" tIns="0" rIns="0" bIns="0" anchor="t" anchorCtr="0">
            <a:spAutoFit/>
          </a:bodyPr>
          <a:lstStyle/>
          <a:p>
            <a:pPr marL="0" marR="0" lvl="0" indent="0" algn="ctr" rtl="0">
              <a:lnSpc>
                <a:spcPct val="76196"/>
              </a:lnSpc>
              <a:spcBef>
                <a:spcPts val="0"/>
              </a:spcBef>
              <a:spcAft>
                <a:spcPts val="0"/>
              </a:spcAft>
              <a:buNone/>
            </a:pPr>
            <a:r>
              <a:rPr lang="mk" sz="6600" b="1">
                <a:solidFill>
                  <a:srgbClr val="92BAB5"/>
                </a:solidFill>
                <a:latin typeface="Arial"/>
                <a:ea typeface="Arial"/>
                <a:cs typeface="Arial"/>
                <a:sym typeface="Arial"/>
              </a:rPr>
              <a:t>ВИДОВИ ФИШИНГ</a:t>
            </a:r>
            <a:endParaRPr/>
          </a:p>
        </p:txBody>
      </p:sp>
      <p:sp>
        <p:nvSpPr>
          <p:cNvPr id="270" name="Google Shape;270;p37"/>
          <p:cNvSpPr txBox="1"/>
          <p:nvPr/>
        </p:nvSpPr>
        <p:spPr>
          <a:xfrm>
            <a:off x="296896" y="2727190"/>
            <a:ext cx="17694206" cy="551433"/>
          </a:xfrm>
          <a:prstGeom prst="rect">
            <a:avLst/>
          </a:prstGeom>
          <a:noFill/>
          <a:ln>
            <a:noFill/>
          </a:ln>
        </p:spPr>
        <p:txBody>
          <a:bodyPr spcFirstLastPara="1" wrap="square" lIns="0" tIns="0" rIns="0" bIns="0" anchor="t" anchorCtr="0">
            <a:spAutoFit/>
          </a:bodyPr>
          <a:lstStyle/>
          <a:p>
            <a:pPr marL="0" marR="0" lvl="0" indent="0" algn="ctr" rtl="0">
              <a:lnSpc>
                <a:spcPct val="108475"/>
              </a:lnSpc>
              <a:spcBef>
                <a:spcPts val="0"/>
              </a:spcBef>
              <a:spcAft>
                <a:spcPts val="0"/>
              </a:spcAft>
              <a:buNone/>
            </a:pPr>
            <a:r>
              <a:rPr lang="mk" sz="4000">
                <a:solidFill>
                  <a:srgbClr val="000000"/>
                </a:solidFill>
                <a:latin typeface="Arial"/>
                <a:ea typeface="Arial"/>
                <a:cs typeface="Arial"/>
                <a:sym typeface="Arial"/>
              </a:rPr>
              <a:t>Постојат неколку видови на фишинг:</a:t>
            </a:r>
            <a:endParaRPr/>
          </a:p>
        </p:txBody>
      </p:sp>
      <p:grpSp>
        <p:nvGrpSpPr>
          <p:cNvPr id="271" name="Google Shape;271;p37"/>
          <p:cNvGrpSpPr/>
          <p:nvPr/>
        </p:nvGrpSpPr>
        <p:grpSpPr>
          <a:xfrm>
            <a:off x="1027984" y="4820328"/>
            <a:ext cx="3086100" cy="3086100"/>
            <a:chOff x="0" y="0"/>
            <a:chExt cx="812800" cy="812800"/>
          </a:xfrm>
        </p:grpSpPr>
        <p:sp>
          <p:nvSpPr>
            <p:cNvPr id="272" name="Google Shape;272;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4" name="Google Shape;274;p37"/>
          <p:cNvGrpSpPr/>
          <p:nvPr/>
        </p:nvGrpSpPr>
        <p:grpSpPr>
          <a:xfrm>
            <a:off x="4381882" y="4820328"/>
            <a:ext cx="3086100" cy="3086100"/>
            <a:chOff x="0" y="0"/>
            <a:chExt cx="812800" cy="812800"/>
          </a:xfrm>
        </p:grpSpPr>
        <p:sp>
          <p:nvSpPr>
            <p:cNvPr id="275" name="Google Shape;275;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7" name="Google Shape;277;p37"/>
          <p:cNvGrpSpPr/>
          <p:nvPr/>
        </p:nvGrpSpPr>
        <p:grpSpPr>
          <a:xfrm>
            <a:off x="7735780" y="4820328"/>
            <a:ext cx="3086100" cy="3086100"/>
            <a:chOff x="0" y="0"/>
            <a:chExt cx="812800" cy="812800"/>
          </a:xfrm>
        </p:grpSpPr>
        <p:sp>
          <p:nvSpPr>
            <p:cNvPr id="278" name="Google Shape;278;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0" name="Google Shape;280;p37"/>
          <p:cNvGrpSpPr/>
          <p:nvPr/>
        </p:nvGrpSpPr>
        <p:grpSpPr>
          <a:xfrm>
            <a:off x="11089679" y="4820328"/>
            <a:ext cx="3086100" cy="3086100"/>
            <a:chOff x="0" y="0"/>
            <a:chExt cx="812800" cy="812800"/>
          </a:xfrm>
        </p:grpSpPr>
        <p:sp>
          <p:nvSpPr>
            <p:cNvPr id="281" name="Google Shape;281;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3" name="Google Shape;283;p37"/>
          <p:cNvGrpSpPr/>
          <p:nvPr/>
        </p:nvGrpSpPr>
        <p:grpSpPr>
          <a:xfrm>
            <a:off x="14443577" y="4820328"/>
            <a:ext cx="3086100" cy="3086100"/>
            <a:chOff x="0" y="0"/>
            <a:chExt cx="812800" cy="812800"/>
          </a:xfrm>
        </p:grpSpPr>
        <p:sp>
          <p:nvSpPr>
            <p:cNvPr id="284" name="Google Shape;284;p3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3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86" name="Google Shape;286;p37"/>
          <p:cNvSpPr/>
          <p:nvPr/>
        </p:nvSpPr>
        <p:spPr>
          <a:xfrm>
            <a:off x="758323" y="4135686"/>
            <a:ext cx="1176848" cy="1348472"/>
          </a:xfrm>
          <a:custGeom>
            <a:avLst/>
            <a:gdLst/>
            <a:ahLst/>
            <a:cxnLst/>
            <a:rect l="l" t="t" r="r" b="b"/>
            <a:pathLst>
              <a:path w="1176848" h="1348472" extrusionOk="0">
                <a:moveTo>
                  <a:pt x="0" y="0"/>
                </a:moveTo>
                <a:lnTo>
                  <a:pt x="1176848" y="0"/>
                </a:lnTo>
                <a:lnTo>
                  <a:pt x="1176848" y="1348472"/>
                </a:lnTo>
                <a:lnTo>
                  <a:pt x="0" y="134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37"/>
          <p:cNvSpPr/>
          <p:nvPr/>
        </p:nvSpPr>
        <p:spPr>
          <a:xfrm>
            <a:off x="3911577" y="4421978"/>
            <a:ext cx="1165630" cy="1062180"/>
          </a:xfrm>
          <a:custGeom>
            <a:avLst/>
            <a:gdLst/>
            <a:ahLst/>
            <a:cxnLst/>
            <a:rect l="l" t="t" r="r" b="b"/>
            <a:pathLst>
              <a:path w="1165630" h="1062180" extrusionOk="0">
                <a:moveTo>
                  <a:pt x="0" y="0"/>
                </a:moveTo>
                <a:lnTo>
                  <a:pt x="1165630" y="0"/>
                </a:lnTo>
                <a:lnTo>
                  <a:pt x="1165630" y="1062180"/>
                </a:lnTo>
                <a:lnTo>
                  <a:pt x="0" y="106218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37"/>
          <p:cNvSpPr/>
          <p:nvPr/>
        </p:nvSpPr>
        <p:spPr>
          <a:xfrm>
            <a:off x="7734682" y="4521145"/>
            <a:ext cx="912455" cy="963013"/>
          </a:xfrm>
          <a:custGeom>
            <a:avLst/>
            <a:gdLst/>
            <a:ahLst/>
            <a:cxnLst/>
            <a:rect l="l" t="t" r="r" b="b"/>
            <a:pathLst>
              <a:path w="912455" h="963013" extrusionOk="0">
                <a:moveTo>
                  <a:pt x="0" y="0"/>
                </a:moveTo>
                <a:lnTo>
                  <a:pt x="912455" y="0"/>
                </a:lnTo>
                <a:lnTo>
                  <a:pt x="912455" y="963013"/>
                </a:lnTo>
                <a:lnTo>
                  <a:pt x="0" y="96301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37"/>
          <p:cNvSpPr/>
          <p:nvPr/>
        </p:nvSpPr>
        <p:spPr>
          <a:xfrm>
            <a:off x="10688779" y="4421978"/>
            <a:ext cx="1099499" cy="1014288"/>
          </a:xfrm>
          <a:custGeom>
            <a:avLst/>
            <a:gdLst/>
            <a:ahLst/>
            <a:cxnLst/>
            <a:rect l="l" t="t" r="r" b="b"/>
            <a:pathLst>
              <a:path w="1099499" h="1014288" extrusionOk="0">
                <a:moveTo>
                  <a:pt x="0" y="0"/>
                </a:moveTo>
                <a:lnTo>
                  <a:pt x="1099499" y="0"/>
                </a:lnTo>
                <a:lnTo>
                  <a:pt x="1099499" y="1014287"/>
                </a:lnTo>
                <a:lnTo>
                  <a:pt x="0" y="101428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37"/>
          <p:cNvSpPr/>
          <p:nvPr/>
        </p:nvSpPr>
        <p:spPr>
          <a:xfrm>
            <a:off x="14432476" y="4362174"/>
            <a:ext cx="772003" cy="1074091"/>
          </a:xfrm>
          <a:custGeom>
            <a:avLst/>
            <a:gdLst/>
            <a:ahLst/>
            <a:cxnLst/>
            <a:rect l="l" t="t" r="r" b="b"/>
            <a:pathLst>
              <a:path w="772003" h="1074091" extrusionOk="0">
                <a:moveTo>
                  <a:pt x="0" y="0"/>
                </a:moveTo>
                <a:lnTo>
                  <a:pt x="772003" y="0"/>
                </a:lnTo>
                <a:lnTo>
                  <a:pt x="772003" y="1074091"/>
                </a:lnTo>
                <a:lnTo>
                  <a:pt x="0" y="1074091"/>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37"/>
          <p:cNvSpPr txBox="1"/>
          <p:nvPr/>
        </p:nvSpPr>
        <p:spPr>
          <a:xfrm>
            <a:off x="1406275" y="5853777"/>
            <a:ext cx="2263800" cy="9696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None/>
            </a:pPr>
            <a:r>
              <a:rPr lang="mk" sz="2800" b="1">
                <a:solidFill>
                  <a:srgbClr val="446183"/>
                </a:solidFill>
                <a:latin typeface="Arial"/>
                <a:ea typeface="Arial"/>
                <a:cs typeface="Arial"/>
                <a:sym typeface="Arial"/>
              </a:rPr>
              <a:t>Фишинг по е-пошта</a:t>
            </a:r>
            <a:endParaRPr/>
          </a:p>
        </p:txBody>
      </p:sp>
      <p:sp>
        <p:nvSpPr>
          <p:cNvPr id="292" name="Google Shape;292;p37"/>
          <p:cNvSpPr txBox="1"/>
          <p:nvPr/>
        </p:nvSpPr>
        <p:spPr>
          <a:xfrm>
            <a:off x="4736325" y="5853774"/>
            <a:ext cx="2377200" cy="1031400"/>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mk" sz="3200" b="1">
                <a:solidFill>
                  <a:srgbClr val="446183"/>
                </a:solidFill>
                <a:latin typeface="Arial"/>
                <a:ea typeface="Arial"/>
                <a:cs typeface="Arial"/>
                <a:sym typeface="Arial"/>
              </a:rPr>
              <a:t>Фишинг со копје</a:t>
            </a:r>
            <a:endParaRPr/>
          </a:p>
        </p:txBody>
      </p:sp>
      <p:sp>
        <p:nvSpPr>
          <p:cNvPr id="293" name="Google Shape;293;p37"/>
          <p:cNvSpPr txBox="1"/>
          <p:nvPr/>
        </p:nvSpPr>
        <p:spPr>
          <a:xfrm>
            <a:off x="8087100" y="5743750"/>
            <a:ext cx="2422500" cy="1031400"/>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mk" sz="3200" b="1">
                <a:solidFill>
                  <a:srgbClr val="446183"/>
                </a:solidFill>
                <a:latin typeface="Arial"/>
                <a:ea typeface="Arial"/>
                <a:cs typeface="Arial"/>
                <a:sym typeface="Arial"/>
              </a:rPr>
              <a:t>Клонирање на фишинг</a:t>
            </a:r>
            <a:endParaRPr/>
          </a:p>
        </p:txBody>
      </p:sp>
      <p:sp>
        <p:nvSpPr>
          <p:cNvPr id="294" name="Google Shape;294;p37"/>
          <p:cNvSpPr txBox="1"/>
          <p:nvPr/>
        </p:nvSpPr>
        <p:spPr>
          <a:xfrm>
            <a:off x="11459975" y="5853774"/>
            <a:ext cx="2345400" cy="1031400"/>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mk" sz="3200" b="1">
                <a:solidFill>
                  <a:srgbClr val="446183"/>
                </a:solidFill>
                <a:latin typeface="Arial"/>
                <a:ea typeface="Arial"/>
                <a:cs typeface="Arial"/>
                <a:sym typeface="Arial"/>
              </a:rPr>
              <a:t>Фишинг на глас</a:t>
            </a:r>
            <a:endParaRPr/>
          </a:p>
        </p:txBody>
      </p:sp>
      <p:sp>
        <p:nvSpPr>
          <p:cNvPr id="295" name="Google Shape;295;p37"/>
          <p:cNvSpPr txBox="1"/>
          <p:nvPr/>
        </p:nvSpPr>
        <p:spPr>
          <a:xfrm>
            <a:off x="14891800" y="5853774"/>
            <a:ext cx="2234400" cy="1031400"/>
          </a:xfrm>
          <a:prstGeom prst="rect">
            <a:avLst/>
          </a:prstGeom>
          <a:noFill/>
          <a:ln>
            <a:noFill/>
          </a:ln>
        </p:spPr>
        <p:txBody>
          <a:bodyPr spcFirstLastPara="1" wrap="square" lIns="0" tIns="0" rIns="0" bIns="0" anchor="t" anchorCtr="0">
            <a:spAutoFit/>
          </a:bodyPr>
          <a:lstStyle/>
          <a:p>
            <a:pPr marL="0" marR="0" lvl="0" indent="0" algn="ctr" rtl="0">
              <a:lnSpc>
                <a:spcPct val="109375"/>
              </a:lnSpc>
              <a:spcBef>
                <a:spcPts val="0"/>
              </a:spcBef>
              <a:spcAft>
                <a:spcPts val="0"/>
              </a:spcAft>
              <a:buNone/>
            </a:pPr>
            <a:r>
              <a:rPr lang="mk" sz="3200" b="1">
                <a:solidFill>
                  <a:srgbClr val="446183"/>
                </a:solidFill>
                <a:latin typeface="Arial"/>
                <a:ea typeface="Arial"/>
                <a:cs typeface="Arial"/>
                <a:sym typeface="Arial"/>
              </a:rPr>
              <a:t>СМС Фишинг</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38"/>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01" name="Google Shape;301;p38"/>
          <p:cNvSpPr/>
          <p:nvPr/>
        </p:nvSpPr>
        <p:spPr>
          <a:xfrm>
            <a:off x="14278706" y="8229600"/>
            <a:ext cx="4009295" cy="20574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02" name="Google Shape;302;p38"/>
          <p:cNvSpPr/>
          <p:nvPr/>
        </p:nvSpPr>
        <p:spPr>
          <a:xfrm>
            <a:off x="6903076" y="975241"/>
            <a:ext cx="4481849" cy="448184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303" name="Google Shape;303;p38"/>
          <p:cNvSpPr txBox="1">
            <a:spLocks noGrp="1"/>
          </p:cNvSpPr>
          <p:nvPr>
            <p:ph type="title"/>
          </p:nvPr>
        </p:nvSpPr>
        <p:spPr>
          <a:xfrm>
            <a:off x="380115" y="1021556"/>
            <a:ext cx="7886700" cy="1988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6000"/>
              <a:buFont typeface="Arial"/>
              <a:buNone/>
            </a:pPr>
            <a:r>
              <a:rPr lang="mk" sz="6000">
                <a:latin typeface="Arial"/>
                <a:ea typeface="Arial"/>
                <a:cs typeface="Arial"/>
                <a:sym typeface="Arial"/>
              </a:rPr>
              <a:t>Фишинг по е-пошта</a:t>
            </a:r>
            <a:endParaRPr/>
          </a:p>
        </p:txBody>
      </p:sp>
      <p:sp>
        <p:nvSpPr>
          <p:cNvPr id="304" name="Google Shape;304;p38"/>
          <p:cNvSpPr txBox="1">
            <a:spLocks noGrp="1"/>
          </p:cNvSpPr>
          <p:nvPr>
            <p:ph type="body" idx="1"/>
          </p:nvPr>
        </p:nvSpPr>
        <p:spPr>
          <a:xfrm>
            <a:off x="878572" y="2781300"/>
            <a:ext cx="10412980" cy="6846482"/>
          </a:xfrm>
          <a:prstGeom prst="rect">
            <a:avLst/>
          </a:prstGeom>
          <a:noFill/>
          <a:ln>
            <a:noFill/>
          </a:ln>
        </p:spPr>
        <p:txBody>
          <a:bodyPr spcFirstLastPara="1" wrap="square" lIns="91425" tIns="45700" rIns="91425" bIns="45700" anchor="t" anchorCtr="0">
            <a:noAutofit/>
          </a:bodyPr>
          <a:lstStyle/>
          <a:p>
            <a:pPr marL="342900" lvl="0" indent="-304800" algn="l" rtl="0">
              <a:lnSpc>
                <a:spcPct val="80000"/>
              </a:lnSpc>
              <a:spcBef>
                <a:spcPts val="0"/>
              </a:spcBef>
              <a:spcAft>
                <a:spcPts val="0"/>
              </a:spcAft>
              <a:buSzPts val="4200"/>
              <a:buChar char="❑"/>
            </a:pPr>
            <a:r>
              <a:rPr lang="mk" dirty="0">
                <a:latin typeface="Arial"/>
                <a:ea typeface="Arial"/>
                <a:cs typeface="Arial"/>
                <a:sym typeface="Arial"/>
              </a:rPr>
              <a:t>Во рамките на дигиталната сфера, фишингот преку е-пошта е голема закана чие потекло </a:t>
            </a:r>
            <a:r>
              <a:rPr lang="mk" b="1" dirty="0">
                <a:latin typeface="Arial"/>
                <a:ea typeface="Arial"/>
                <a:cs typeface="Arial"/>
                <a:sym typeface="Arial"/>
              </a:rPr>
              <a:t>лежи </a:t>
            </a:r>
            <a:r>
              <a:rPr lang="mk" dirty="0">
                <a:latin typeface="Arial"/>
                <a:ea typeface="Arial"/>
                <a:cs typeface="Arial"/>
                <a:sym typeface="Arial"/>
              </a:rPr>
              <a:t>во фактот што сајбер-криминалците се обидуваат да </a:t>
            </a:r>
            <a:r>
              <a:rPr lang="mk" b="1" dirty="0">
                <a:latin typeface="Arial"/>
                <a:ea typeface="Arial"/>
                <a:cs typeface="Arial"/>
                <a:sym typeface="Arial"/>
              </a:rPr>
              <a:t>ги измамат </a:t>
            </a:r>
            <a:r>
              <a:rPr lang="mk" dirty="0">
                <a:latin typeface="Arial"/>
                <a:ea typeface="Arial"/>
                <a:cs typeface="Arial"/>
                <a:sym typeface="Arial"/>
              </a:rPr>
              <a:t>луѓето со </a:t>
            </a:r>
            <a:r>
              <a:rPr lang="mk" b="1" dirty="0">
                <a:latin typeface="Arial"/>
                <a:ea typeface="Arial"/>
                <a:cs typeface="Arial"/>
                <a:sym typeface="Arial"/>
              </a:rPr>
              <a:t>спам </a:t>
            </a:r>
            <a:r>
              <a:rPr lang="mk" dirty="0">
                <a:latin typeface="Arial"/>
                <a:ea typeface="Arial"/>
                <a:cs typeface="Arial"/>
                <a:sym typeface="Arial"/>
              </a:rPr>
              <a:t>или </a:t>
            </a:r>
            <a:r>
              <a:rPr lang="mk" b="1" dirty="0">
                <a:latin typeface="Arial"/>
                <a:ea typeface="Arial"/>
                <a:cs typeface="Arial"/>
                <a:sym typeface="Arial"/>
              </a:rPr>
              <a:t>лажни</a:t>
            </a:r>
            <a:r>
              <a:rPr lang="mk" dirty="0">
                <a:latin typeface="Arial"/>
                <a:ea typeface="Arial"/>
                <a:cs typeface="Arial"/>
                <a:sym typeface="Arial"/>
              </a:rPr>
              <a:t> </a:t>
            </a:r>
            <a:r>
              <a:rPr lang="mk" b="1" dirty="0">
                <a:latin typeface="Arial"/>
                <a:ea typeface="Arial"/>
                <a:cs typeface="Arial"/>
                <a:sym typeface="Arial"/>
              </a:rPr>
              <a:t>пораки </a:t>
            </a:r>
            <a:r>
              <a:rPr lang="mk" dirty="0">
                <a:latin typeface="Arial"/>
                <a:ea typeface="Arial"/>
                <a:cs typeface="Arial"/>
                <a:sym typeface="Arial"/>
              </a:rPr>
              <a:t>.</a:t>
            </a:r>
            <a:endParaRPr sz="3600" dirty="0"/>
          </a:p>
          <a:p>
            <a:pPr marL="342900" lvl="0" indent="-304800" algn="l" rtl="0">
              <a:lnSpc>
                <a:spcPct val="80000"/>
              </a:lnSpc>
              <a:spcBef>
                <a:spcPts val="1500"/>
              </a:spcBef>
              <a:spcAft>
                <a:spcPts val="0"/>
              </a:spcAft>
              <a:buSzPts val="4200"/>
              <a:buChar char="❑"/>
            </a:pPr>
            <a:r>
              <a:rPr lang="mk" dirty="0">
                <a:latin typeface="Arial"/>
                <a:ea typeface="Arial"/>
                <a:cs typeface="Arial"/>
                <a:sym typeface="Arial"/>
              </a:rPr>
              <a:t>Помеѓу видовите на фишинг преку </a:t>
            </a:r>
          </a:p>
          <a:p>
            <a:pPr marL="38100" lvl="0" indent="0" algn="l" rtl="0">
              <a:lnSpc>
                <a:spcPct val="80000"/>
              </a:lnSpc>
              <a:spcBef>
                <a:spcPts val="1500"/>
              </a:spcBef>
              <a:spcAft>
                <a:spcPts val="0"/>
              </a:spcAft>
              <a:buSzPts val="4200"/>
              <a:buNone/>
            </a:pPr>
            <a:r>
              <a:rPr lang="mk" dirty="0">
                <a:latin typeface="Arial"/>
                <a:ea typeface="Arial"/>
                <a:cs typeface="Arial"/>
                <a:sym typeface="Arial"/>
              </a:rPr>
              <a:t>е-пошта наоѓаме голема разновидност, како што се копје фишинг и клонирање на фишинг, кои насочуваат закани кон многу поконкретни и организирани жртви и организации.</a:t>
            </a:r>
            <a:endParaRPr sz="3600" dirty="0"/>
          </a:p>
        </p:txBody>
      </p:sp>
      <p:sp>
        <p:nvSpPr>
          <p:cNvPr id="305" name="Google Shape;305;p38"/>
          <p:cNvSpPr/>
          <p:nvPr/>
        </p:nvSpPr>
        <p:spPr>
          <a:xfrm>
            <a:off x="13379146" y="1333500"/>
            <a:ext cx="2821260" cy="5594071"/>
          </a:xfrm>
          <a:custGeom>
            <a:avLst/>
            <a:gdLst/>
            <a:ahLst/>
            <a:cxnLst/>
            <a:rect l="l" t="t" r="r" b="b"/>
            <a:pathLst>
              <a:path w="1524647" h="3619341" extrusionOk="0">
                <a:moveTo>
                  <a:pt x="0" y="0"/>
                </a:moveTo>
                <a:lnTo>
                  <a:pt x="1524647" y="0"/>
                </a:lnTo>
                <a:lnTo>
                  <a:pt x="1524647" y="3619341"/>
                </a:lnTo>
                <a:lnTo>
                  <a:pt x="0" y="361934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39"/>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11" name="Google Shape;311;p39"/>
          <p:cNvSpPr/>
          <p:nvPr/>
        </p:nvSpPr>
        <p:spPr>
          <a:xfrm>
            <a:off x="14278706" y="8229600"/>
            <a:ext cx="4009295" cy="20574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FFFFFF"/>
              </a:solidFill>
              <a:latin typeface="Calibri"/>
              <a:ea typeface="Calibri"/>
              <a:cs typeface="Calibri"/>
              <a:sym typeface="Calibri"/>
            </a:endParaRPr>
          </a:p>
        </p:txBody>
      </p:sp>
      <p:sp>
        <p:nvSpPr>
          <p:cNvPr id="312" name="Google Shape;312;p39"/>
          <p:cNvSpPr/>
          <p:nvPr/>
        </p:nvSpPr>
        <p:spPr>
          <a:xfrm>
            <a:off x="6903076" y="975241"/>
            <a:ext cx="4481849" cy="448184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000000"/>
              </a:solidFill>
              <a:latin typeface="Calibri"/>
              <a:ea typeface="Calibri"/>
              <a:cs typeface="Calibri"/>
              <a:sym typeface="Calibri"/>
            </a:endParaRPr>
          </a:p>
        </p:txBody>
      </p:sp>
      <p:sp>
        <p:nvSpPr>
          <p:cNvPr id="313" name="Google Shape;313;p39"/>
          <p:cNvSpPr txBox="1">
            <a:spLocks noGrp="1"/>
          </p:cNvSpPr>
          <p:nvPr>
            <p:ph type="title"/>
          </p:nvPr>
        </p:nvSpPr>
        <p:spPr>
          <a:xfrm>
            <a:off x="380115" y="1021556"/>
            <a:ext cx="7886700" cy="19883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6000"/>
              <a:buFont typeface="Arial"/>
              <a:buNone/>
            </a:pPr>
            <a:r>
              <a:rPr lang="en-US" sz="6000" dirty="0">
                <a:latin typeface="Arial"/>
                <a:ea typeface="Arial"/>
                <a:cs typeface="Arial"/>
                <a:sym typeface="Arial"/>
              </a:rPr>
              <a:t>SPEAR</a:t>
            </a:r>
            <a:r>
              <a:rPr lang="mk-MK" sz="6000" dirty="0">
                <a:latin typeface="Arial"/>
                <a:ea typeface="Arial"/>
                <a:cs typeface="Arial"/>
                <a:sym typeface="Arial"/>
              </a:rPr>
              <a:t> </a:t>
            </a:r>
            <a:r>
              <a:rPr lang="en-US" sz="6000" dirty="0">
                <a:latin typeface="Arial"/>
                <a:ea typeface="Arial"/>
                <a:cs typeface="Arial"/>
                <a:sym typeface="Arial"/>
              </a:rPr>
              <a:t>(</a:t>
            </a:r>
            <a:r>
              <a:rPr lang="mk-MK" sz="6000" dirty="0">
                <a:latin typeface="Arial"/>
                <a:ea typeface="Arial"/>
                <a:cs typeface="Arial"/>
                <a:sym typeface="Arial"/>
              </a:rPr>
              <a:t>копје)</a:t>
            </a:r>
            <a:br>
              <a:rPr lang="mk-MK" sz="6000" dirty="0">
                <a:latin typeface="Arial"/>
                <a:ea typeface="Arial"/>
                <a:cs typeface="Arial"/>
                <a:sym typeface="Arial"/>
              </a:rPr>
            </a:br>
            <a:r>
              <a:rPr lang="mk" sz="6000" dirty="0">
                <a:latin typeface="Arial"/>
                <a:ea typeface="Arial"/>
                <a:cs typeface="Arial"/>
                <a:sym typeface="Arial"/>
              </a:rPr>
              <a:t>ФИШИНГ</a:t>
            </a:r>
            <a:endParaRPr dirty="0"/>
          </a:p>
        </p:txBody>
      </p:sp>
      <p:sp>
        <p:nvSpPr>
          <p:cNvPr id="314" name="Google Shape;314;p39"/>
          <p:cNvSpPr txBox="1">
            <a:spLocks noGrp="1"/>
          </p:cNvSpPr>
          <p:nvPr>
            <p:ph type="body" idx="1"/>
          </p:nvPr>
        </p:nvSpPr>
        <p:spPr>
          <a:xfrm>
            <a:off x="878572" y="2781300"/>
            <a:ext cx="9941828" cy="6846482"/>
          </a:xfrm>
          <a:prstGeom prst="rect">
            <a:avLst/>
          </a:prstGeom>
          <a:noFill/>
          <a:ln>
            <a:noFill/>
          </a:ln>
        </p:spPr>
        <p:txBody>
          <a:bodyPr spcFirstLastPara="1" wrap="square" lIns="91425" tIns="45700" rIns="91425" bIns="45700" anchor="t" anchorCtr="0">
            <a:normAutofit/>
          </a:bodyPr>
          <a:lstStyle/>
          <a:p>
            <a:pPr marL="342900" lvl="0" indent="-330200" algn="l" rtl="0">
              <a:lnSpc>
                <a:spcPct val="90000"/>
              </a:lnSpc>
              <a:spcBef>
                <a:spcPts val="0"/>
              </a:spcBef>
              <a:spcAft>
                <a:spcPts val="0"/>
              </a:spcAft>
              <a:buSzPts val="4600"/>
              <a:buChar char="❑"/>
            </a:pPr>
            <a:r>
              <a:rPr lang="mk" sz="4600" dirty="0">
                <a:latin typeface="Arial"/>
                <a:ea typeface="Arial"/>
                <a:cs typeface="Arial"/>
                <a:sym typeface="Arial"/>
              </a:rPr>
              <a:t>Фишингот преку е-пошта е распространета закана во дигиталното царство, со </a:t>
            </a:r>
            <a:r>
              <a:rPr lang="en-US" sz="4600" dirty="0">
                <a:latin typeface="Arial"/>
                <a:ea typeface="Arial"/>
                <a:cs typeface="Arial"/>
                <a:sym typeface="Arial"/>
              </a:rPr>
              <a:t>spare</a:t>
            </a:r>
            <a:r>
              <a:rPr lang="mk" sz="4600" dirty="0">
                <a:latin typeface="Arial"/>
                <a:ea typeface="Arial"/>
                <a:cs typeface="Arial"/>
                <a:sym typeface="Arial"/>
              </a:rPr>
              <a:t> фишинг што го носи на насочено ниво.</a:t>
            </a:r>
            <a:endParaRPr sz="4000" dirty="0"/>
          </a:p>
          <a:p>
            <a:pPr marL="342900" lvl="0" indent="-330200">
              <a:buSzPts val="4600"/>
            </a:pPr>
            <a:r>
              <a:rPr lang="mk" sz="4600" dirty="0">
                <a:latin typeface="Arial"/>
                <a:ea typeface="Arial"/>
                <a:cs typeface="Arial"/>
                <a:sym typeface="Arial"/>
              </a:rPr>
              <a:t>Оваа стратегија се состои од прецизно идентификување на жртвата на нападот за да се создаде реална е-пошта.</a:t>
            </a:r>
            <a:endParaRPr sz="4000" dirty="0"/>
          </a:p>
        </p:txBody>
      </p:sp>
      <p:sp>
        <p:nvSpPr>
          <p:cNvPr id="315" name="Google Shape;315;p39"/>
          <p:cNvSpPr/>
          <p:nvPr/>
        </p:nvSpPr>
        <p:spPr>
          <a:xfrm rot="-567310">
            <a:off x="13282471" y="2978650"/>
            <a:ext cx="2725165" cy="3582136"/>
          </a:xfrm>
          <a:custGeom>
            <a:avLst/>
            <a:gdLst/>
            <a:ahLst/>
            <a:cxnLst/>
            <a:rect l="l" t="t" r="r" b="b"/>
            <a:pathLst>
              <a:path w="1381216" h="1467427" extrusionOk="0">
                <a:moveTo>
                  <a:pt x="0" y="0"/>
                </a:moveTo>
                <a:lnTo>
                  <a:pt x="1381216" y="0"/>
                </a:lnTo>
                <a:lnTo>
                  <a:pt x="1381216" y="1467428"/>
                </a:lnTo>
                <a:lnTo>
                  <a:pt x="0" y="1467428"/>
                </a:lnTo>
                <a:lnTo>
                  <a:pt x="0" y="0"/>
                </a:lnTo>
                <a:close/>
              </a:path>
            </a:pathLst>
          </a:custGeom>
          <a:blipFill rotWithShape="1">
            <a:blip r:embed="rId3">
              <a:alphaModFix amt="65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B2438A-14DC-4F28-80C4-0E16275AEA24}">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F9D46831-AEFE-48E1-B7D8-F8465E624661}">
  <ds:schemaRefs>
    <ds:schemaRef ds:uri="http://schemas.microsoft.com/sharepoint/v3/contenttype/forms"/>
  </ds:schemaRefs>
</ds:datastoreItem>
</file>

<file path=customXml/itemProps3.xml><?xml version="1.0" encoding="utf-8"?>
<ds:datastoreItem xmlns:ds="http://schemas.openxmlformats.org/officeDocument/2006/customXml" ds:itemID="{47228E29-F928-49C2-9E41-85D5E09AD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1592</Words>
  <Application>Microsoft Office PowerPoint</Application>
  <PresentationFormat>Vlastná</PresentationFormat>
  <Paragraphs>131</Paragraphs>
  <Slides>20</Slides>
  <Notes>20</Notes>
  <HiddenSlides>0</HiddenSlides>
  <MMClips>0</MMClips>
  <ScaleCrop>false</ScaleCrop>
  <HeadingPairs>
    <vt:vector size="4" baseType="variant">
      <vt:variant>
        <vt:lpstr>Motív</vt:lpstr>
      </vt:variant>
      <vt:variant>
        <vt:i4>3</vt:i4>
      </vt:variant>
      <vt:variant>
        <vt:lpstr>Nadpisy snímok</vt:lpstr>
      </vt:variant>
      <vt:variant>
        <vt:i4>20</vt:i4>
      </vt:variant>
    </vt:vector>
  </HeadingPairs>
  <TitlesOfParts>
    <vt:vector size="23" baseType="lpstr">
      <vt:lpstr>Office Theme</vt:lpstr>
      <vt:lpstr>1_Motív Office</vt:lpstr>
      <vt:lpstr>Motív Office</vt:lpstr>
      <vt:lpstr>Дигитална приватност – Фишинг (Fishing)</vt:lpstr>
      <vt:lpstr>Prezentácia programu PowerPoint</vt:lpstr>
      <vt:lpstr>ФИШИНГ</vt:lpstr>
      <vt:lpstr>Што значи терминот Фишинг?</vt:lpstr>
      <vt:lpstr>Што значи терминот Фишинг?</vt:lpstr>
      <vt:lpstr> Кога започна? </vt:lpstr>
      <vt:lpstr>Prezentácia programu PowerPoint</vt:lpstr>
      <vt:lpstr>Фишинг по е-пошта</vt:lpstr>
      <vt:lpstr>SPEAR (копје) ФИШИНГ</vt:lpstr>
      <vt:lpstr>За што се користи ?</vt:lpstr>
      <vt:lpstr>КЛОН ФИШИНГ</vt:lpstr>
      <vt:lpstr>ГЛАСОВЕН ФИШИНГ</vt:lpstr>
      <vt:lpstr>СМС ФИШИНГ</vt:lpstr>
      <vt:lpstr>Prezentácia programu PowerPoint</vt:lpstr>
      <vt:lpstr>Prezentácia programu PowerPoint</vt:lpstr>
      <vt:lpstr>ШТО СЕ СЛУЧУВА СО НЕВНИМАТЕЛНИОТ КОЈ СЕ ФАЌА НА МАМКАТА?</vt:lpstr>
      <vt:lpstr>Prezentácia programu PowerPoint</vt:lpstr>
      <vt:lpstr>Prezentácia programu PowerPoint</vt:lpstr>
      <vt:lpstr>ЗАВРШЕН ТЕСТ</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Дигитална приватност - Фишинг</dc:title>
  <cp:lastModifiedBy>Suzana Trajkovska Kochankovska</cp:lastModifiedBy>
  <cp:revision>4</cp:revision>
  <dcterms:modified xsi:type="dcterms:W3CDTF">2024-10-23T12:32:03Z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