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1524000" y="3657895"/>
            <a:ext cx="9144000" cy="48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2000"/>
              <a:buFont typeface="Calibri"/>
              <a:buNone/>
            </a:pPr>
            <a:r>
              <a:rPr lang="mk" sz="2000" b="1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2022-2-SK01-KA220-ADU-000096888</a:t>
            </a:r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Building Digital Resilience 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by Making Digital Wellbeing and Security 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Accessible to All</a:t>
            </a:r>
            <a:b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2600" b="1" i="0" u="none" strike="noStrike" cap="none">
                <a:solidFill>
                  <a:srgbClr val="92BAB5"/>
                </a:solidFill>
                <a:latin typeface="Calibri"/>
                <a:ea typeface="Calibri"/>
                <a:cs typeface="Calibri"/>
                <a:sym typeface="Calibri"/>
              </a:rPr>
              <a:t>DigiWELL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4" descr="Obrázok, na ktorom j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5075" y="1109487"/>
            <a:ext cx="2785830" cy="64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959" y="777514"/>
            <a:ext cx="1307223" cy="1307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22" name="Google Shape;2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11015" y="5933486"/>
              <a:ext cx="1128044" cy="534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69350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4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89109" y="5921371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911718" y="595470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4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951615" y="629186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2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40572" y="5507489"/>
            <a:ext cx="887333" cy="116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AA5A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69558" y="1484403"/>
            <a:ext cx="5334930" cy="229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000"/>
              <a:buFont typeface="Calibri"/>
              <a:buNone/>
            </a:pPr>
            <a:r>
              <a:rPr lang="mk" sz="3800" b="1" dirty="0">
                <a:solidFill>
                  <a:srgbClr val="FFAA5A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Дигитална благосостојба - Разбирање и негување здрави дигитални навики</a:t>
            </a:r>
            <a:endParaRPr sz="4600" b="1" dirty="0">
              <a:solidFill>
                <a:srgbClr val="FFAA5A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 descr="Obrázok, na ktorom je nebo, voda, exteriér, osoba&#10;&#10;Automaticky generovaný popis"/>
          <p:cNvPicPr preferRelativeResize="0"/>
          <p:nvPr/>
        </p:nvPicPr>
        <p:blipFill rotWithShape="1">
          <a:blip r:embed="rId3">
            <a:alphaModFix amt="70000"/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2" name="Google Shape;62;p10" descr="Smartfón obr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5805">
            <a:off x="1685671" y="15348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 descr="Internet obry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057" y="277239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 descr="Wi-Fi obry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5257" y="39795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 descr="Obrázok, na ktorom je tex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1392" y="334032"/>
            <a:ext cx="2406814" cy="52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2658" y="5151053"/>
            <a:ext cx="817175" cy="77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 descr="Slovenská poľnohospodárska univerzita v Nitr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46258" y="5272445"/>
            <a:ext cx="118535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9380" y="5242752"/>
            <a:ext cx="773010" cy="101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 descr="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32390" y="5213414"/>
            <a:ext cx="1017490" cy="5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965882" y="5208372"/>
            <a:ext cx="1215490" cy="56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 descr="AIFED - Formación, cultura y empleo en Granad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23099" y="5771248"/>
            <a:ext cx="159829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37023" y="5889422"/>
            <a:ext cx="157517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 descr="Syzygia Foundati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621679" y="5862581"/>
            <a:ext cx="1491323" cy="2822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Градење дигитална отпорност преку овозможување на дигитална благосостојба и безбедност достапна за сите</a:t>
            </a:r>
            <a:br>
              <a:rPr lang="mk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2022-2-SK01-KA220-ADU-000096888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01" name="Google Shape;201;p1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4" name="Google Shape;204;p19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Стратегии кои ќе ви помогнат да станете посвесни за себе</a:t>
            </a:r>
            <a:endParaRPr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9"/>
          <p:cNvGrpSpPr/>
          <p:nvPr/>
        </p:nvGrpSpPr>
        <p:grpSpPr>
          <a:xfrm>
            <a:off x="4946389" y="233099"/>
            <a:ext cx="7257459" cy="6401425"/>
            <a:chOff x="-39495" y="2093"/>
            <a:chExt cx="7257459" cy="6401425"/>
          </a:xfrm>
        </p:grpSpPr>
        <p:sp>
          <p:nvSpPr>
            <p:cNvPr id="213" name="Google Shape;213;p19"/>
            <p:cNvSpPr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Распоред</a:t>
              </a:r>
              <a:endParaRPr sz="2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Распоред </a:t>
              </a:r>
              <a:r>
                <a:rPr lang="mk-MK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на </a:t>
              </a:r>
              <a:r>
                <a:rPr lang="mk" sz="1800" b="1" dirty="0">
                  <a:latin typeface="Aptos" panose="020B0004020202020204" pitchFamily="34" charset="0"/>
                </a:rPr>
                <a:t>време без технологија</a:t>
              </a:r>
              <a:r>
                <a:rPr lang="mk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:</a:t>
              </a:r>
              <a:endParaRPr sz="18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Одвојте одредени периоди во текот на денот кога ќе бидете ослободени од технологија.</a:t>
              </a:r>
              <a:endParaRPr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Користете го ова време за фокусирана работа, вежбање или други недигитални активности.</a:t>
              </a:r>
              <a:endParaRPr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Создадете зони без технологија во одредени области од вашиот дом.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 rot="10800000">
              <a:off x="-39495" y="2093"/>
              <a:ext cx="1952597" cy="401994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 txBox="1"/>
            <p:nvPr/>
          </p:nvSpPr>
          <p:spPr>
            <a:xfrm>
              <a:off x="-39495" y="2093"/>
              <a:ext cx="1952597" cy="261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Ревизија</a:t>
              </a:r>
              <a:endParaRPr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 txBox="1"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mk" sz="18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Ревизија на вашите сметки на социјалните медиуми :</a:t>
              </a:r>
              <a:endParaRPr sz="1800" b="1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Прегледајте ги вашите сметки на социјалните мрежи и содржината што ја следите.</a:t>
              </a:r>
              <a:endParaRPr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Не следете ги сметките што придонесуваат за негативни чувства или ве одвлекуваат од вашите цели.</a:t>
              </a:r>
              <a:endParaRPr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Направете го вашето онлајн опкружување да биде попозитивно и намерно.</a:t>
              </a:r>
              <a:endParaRPr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28" name="Google Shape;228;p20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0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1" name="Google Shape;231;p20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0"/>
          <p:cNvSpPr txBox="1"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Стратегии кои ќе ви помогнат да станете посвесни за себе</a:t>
            </a:r>
            <a:endParaRPr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20"/>
          <p:cNvGrpSpPr/>
          <p:nvPr/>
        </p:nvGrpSpPr>
        <p:grpSpPr>
          <a:xfrm>
            <a:off x="4702063" y="218321"/>
            <a:ext cx="7371995" cy="6421357"/>
            <a:chOff x="-154031" y="-17839"/>
            <a:chExt cx="7371995" cy="6421357"/>
          </a:xfrm>
        </p:grpSpPr>
        <p:sp>
          <p:nvSpPr>
            <p:cNvPr id="240" name="Google Shape;240;p20"/>
            <p:cNvSpPr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 txBox="1"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Едуцирај</a:t>
              </a:r>
              <a:endParaRPr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1794617" y="3872820"/>
              <a:ext cx="5383852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Едуцирајте се: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Останете информирани за влијанието на прекумерната дигитална употреба врз менталното и физичкото здравје.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Читајте книги, статии или посетувајте работилници за дигитална благосостојба.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Разберете ги потенцијалните придобивки и недостатоци на различните онлајн платформи.</a:t>
              </a:r>
              <a:endParaRPr sz="18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 rot="10800000">
              <a:off x="-39495" y="0"/>
              <a:ext cx="1952597" cy="401994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-154031" y="-17839"/>
              <a:ext cx="1952597" cy="261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r>
                <a:rPr lang="mk" sz="2400" b="1" dirty="0">
                  <a:solidFill>
                    <a:schemeClr val="lt1"/>
                  </a:solidFill>
                </a:rPr>
                <a:t>об</a:t>
              </a:r>
              <a:r>
                <a:rPr lang="mk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арај</a:t>
              </a:r>
              <a:endParaRPr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 txBox="1"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i="0" u="none" strike="noStrike" cap="none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Побарајте повратни информации: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Прашајте ги пријателите, семејството или колегите за повратни информации за вашите дигитални навики.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Тие можат да дадат вредни сознанија за </a:t>
              </a:r>
              <a:r>
                <a:rPr lang="mk" sz="1800" dirty="0">
                  <a:solidFill>
                    <a:schemeClr val="dk1"/>
                  </a:solidFill>
                  <a:latin typeface="Aptos" panose="020B0004020202020204" pitchFamily="34" charset="0"/>
                </a:rPr>
                <a:t>однесувањето</a:t>
              </a: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 што можеби не сте го забележале.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Бидете отворени за конструктивна критика и направете соодветни прилагодувања.</a:t>
              </a:r>
              <a:endParaRPr sz="1800"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9519137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1" descr="Reducing time-to-hire with LinkedIn Talent Solutions | LinkedIn Talent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1208" y="2601629"/>
            <a:ext cx="4777381" cy="2305882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5" name="Google Shape;255;p21"/>
          <p:cNvSpPr/>
          <p:nvPr/>
        </p:nvSpPr>
        <p:spPr>
          <a:xfrm>
            <a:off x="7176185" y="441101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176306" y="287080"/>
            <a:ext cx="6614991" cy="142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3700"/>
              <a:buFont typeface="Arial"/>
              <a:buNone/>
            </a:pPr>
            <a:r>
              <a:rPr lang="mk-MK" sz="32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Акт на балансирање</a:t>
            </a:r>
            <a:r>
              <a:rPr lang="en-US" sz="32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:</a:t>
            </a:r>
            <a:br>
              <a:rPr lang="mk-MK" sz="3200" dirty="0">
                <a:latin typeface="Aptos" panose="020B0004020202020204" pitchFamily="34" charset="0"/>
                <a:ea typeface="Arial"/>
                <a:cs typeface="Arial"/>
                <a:sym typeface="Arial"/>
              </a:rPr>
            </a:br>
            <a:r>
              <a:rPr lang="mk" sz="32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Време  поминато пред екран наспроти продуктивност</a:t>
            </a:r>
            <a:endParaRPr sz="32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585714" y="2006599"/>
            <a:ext cx="5964865" cy="456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Еден од предизвиците за управување со нашите дигитални навики е да се најде вистинската рамнотежа помеѓу времето на поминато пред екран и продуктивноста.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Времето поминато пред екран </a:t>
            </a: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е времето што го поминуваме користејќи уреди со екрани, како што се паметни телефони, таблети, лаптопи или телевизори.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Времето поминато пред екранот може да биде корисно или штетно, во зависност од тоа како го користиме и како тоа влијае на нашите други активности и одговорности.</a:t>
            </a:r>
            <a:endParaRPr sz="24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Корисно наспроти штетно поминато време пред екран</a:t>
            </a:r>
            <a:endParaRPr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22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264" name="Google Shape;264;p22"/>
            <p:cNvSpPr/>
            <p:nvPr/>
          </p:nvSpPr>
          <p:spPr>
            <a:xfrm>
              <a:off x="0" y="53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2"/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mk" sz="2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Корисното време поминато пред екран </a:t>
              </a:r>
              <a:r>
                <a:rPr lang="mk" sz="2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 кога користиме технологија за одредена цел, како што се работа, образование или слободно време, а можеме да се исклучиме кога ќе завршиме.</a:t>
              </a:r>
              <a:endParaRPr dirty="0"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mk" sz="2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Штетно поминато време пред екран </a:t>
              </a:r>
              <a:r>
                <a:rPr lang="mk" sz="2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 кога користиме технологија без јасна причина, или губиме чувство за време и ги занемаруваме нашите други задачи и обврски.</a:t>
              </a:r>
              <a:endParaRPr dirty="0"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2"/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mk" sz="2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 да го балансираме времето поминато </a:t>
              </a:r>
              <a:r>
                <a:rPr lang="mk" sz="2100" dirty="0">
                  <a:solidFill>
                    <a:schemeClr val="dk1"/>
                  </a:solidFill>
                </a:rPr>
                <a:t>пред </a:t>
              </a:r>
              <a:r>
                <a:rPr lang="mk" sz="2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екран и продуктивност, треба да примениме некои техники за управување со времето</a:t>
              </a:r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1"/>
          </p:nvPr>
        </p:nvSpPr>
        <p:spPr>
          <a:xfrm>
            <a:off x="428492" y="1531642"/>
            <a:ext cx="5891319" cy="435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❑"/>
            </a:pP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Поставување дневно или неделно ограничување за времето поминато на екранот и </a:t>
            </a: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негово следење со апликации или алатки.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</a:pP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Закажување специфични времиња за користење технологија </a:t>
            </a: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 избегнување во други времиња, како пред спиење, за време на оброците или додека работите.</a:t>
            </a:r>
            <a:endParaRPr sz="24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3" descr="Screen Time &amp; Tech Use - Prevention Coali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5" name="Google Shape;285;p23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23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23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4"/>
          <p:cNvSpPr txBox="1">
            <a:spLocks noGrp="1"/>
          </p:cNvSpPr>
          <p:nvPr>
            <p:ph type="body" idx="1"/>
          </p:nvPr>
        </p:nvSpPr>
        <p:spPr>
          <a:xfrm>
            <a:off x="787441" y="1075239"/>
            <a:ext cx="5572342" cy="485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❑"/>
            </a:pP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Давање приоритет на нашите најважни и итни задачи и </a:t>
            </a: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нивно завршување пред да се користи технологијата за одмор или забава.</a:t>
            </a:r>
            <a:endParaRPr dirty="0">
              <a:latin typeface="Aptos" panose="020B0004020202020204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Редовни </a:t>
            </a: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паузи од технологијата </a:t>
            </a: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 нивно користење за да направите нешто друго:</a:t>
            </a:r>
            <a:endParaRPr dirty="0">
              <a:latin typeface="Aptos" panose="020B00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ct val="100000"/>
              <a:buChar char="•"/>
            </a:pPr>
            <a:r>
              <a:rPr lang="mk" sz="28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Истегнување</a:t>
            </a:r>
            <a:endParaRPr dirty="0">
              <a:latin typeface="Aptos" panose="020B00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ct val="100000"/>
              <a:buChar char="•"/>
            </a:pPr>
            <a:r>
              <a:rPr lang="mk" sz="28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Одење</a:t>
            </a:r>
            <a:endParaRPr dirty="0">
              <a:latin typeface="Aptos" panose="020B00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ct val="100000"/>
              <a:buChar char="•"/>
            </a:pPr>
            <a:r>
              <a:rPr lang="mk" sz="28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Читање</a:t>
            </a:r>
            <a:endParaRPr dirty="0">
              <a:latin typeface="Aptos" panose="020B000402020202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ct val="100000"/>
              <a:buChar char="•"/>
            </a:pPr>
            <a:r>
              <a:rPr lang="mk" sz="28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Медитирање</a:t>
            </a:r>
            <a:endParaRPr sz="28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4"/>
          <p:cNvSpPr/>
          <p:nvPr/>
        </p:nvSpPr>
        <p:spPr>
          <a:xfrm rot="-1136562">
            <a:off x="7450227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4" descr="Disconnect and Rejuvenate: Taking a Break from Technology"/>
          <p:cNvPicPr preferRelativeResize="0"/>
          <p:nvPr/>
        </p:nvPicPr>
        <p:blipFill rotWithShape="1">
          <a:blip r:embed="rId3">
            <a:alphaModFix/>
          </a:blip>
          <a:srcRect r="5" b="5"/>
          <a:stretch/>
        </p:blipFill>
        <p:spPr>
          <a:xfrm>
            <a:off x="7529241" y="1075239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0" name="Google Shape;300;p24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24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24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25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11" name="Google Shape;311;p2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5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4" name="Google Shape;314;p25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5"/>
          <p:cNvSpPr txBox="1"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Дигитални стратегии за управување со времето</a:t>
            </a:r>
            <a:endParaRPr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5"/>
          <p:cNvGrpSpPr/>
          <p:nvPr/>
        </p:nvGrpSpPr>
        <p:grpSpPr>
          <a:xfrm>
            <a:off x="4944233" y="232138"/>
            <a:ext cx="6409565" cy="6403347"/>
            <a:chOff x="-41653" y="1132"/>
            <a:chExt cx="6409565" cy="6403347"/>
          </a:xfrm>
        </p:grpSpPr>
        <p:sp>
          <p:nvSpPr>
            <p:cNvPr id="323" name="Google Shape;323;p25"/>
            <p:cNvSpPr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5"/>
            <p:cNvSpPr txBox="1"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56450" rIns="11320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mk" sz="20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Помодоро техника</a:t>
              </a:r>
              <a:endParaRPr sz="20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5"/>
            <p:cNvSpPr txBox="1"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Помодоро техника:</a:t>
              </a:r>
              <a:endParaRPr sz="1200" dirty="0">
                <a:latin typeface="Aptos" panose="020B0004020202020204" pitchFamily="34" charset="0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Прифатете ја техниката Помодоро со фокусирани работни интервали од 25 минути проследени со кратки паузи.</a:t>
              </a:r>
              <a:endParaRPr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Искористете го овој пристап за да ја одржите концентрацијата и да спречите исцрпеност за време на дигиталната работа.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 rot="10800000">
              <a:off x="0" y="2411488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0" y="2411488"/>
              <a:ext cx="1591978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70675" rIns="113200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mk" sz="20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Дневен Распоред</a:t>
              </a:r>
              <a:endParaRPr sz="20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 txBox="1"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Дневен распоред:</a:t>
              </a:r>
              <a:endParaRPr sz="1200" dirty="0">
                <a:latin typeface="Aptos" panose="020B0004020202020204" pitchFamily="34" charset="0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Развијте структуриран дневен распоред кој распределува специфични временски блокови за различни дигитални активности.</a:t>
              </a:r>
              <a:endParaRPr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Јасно дефинирајте кога ќе се вклучите во задачи како што се е-пошта, проектна работа и паузи.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331" name="Google Shape;331;p25"/>
            <p:cNvSpPr/>
            <p:nvPr/>
          </p:nvSpPr>
          <p:spPr>
            <a:xfrm rot="10800000">
              <a:off x="0" y="1132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 txBox="1"/>
            <p:nvPr/>
          </p:nvSpPr>
          <p:spPr>
            <a:xfrm>
              <a:off x="-41653" y="1132"/>
              <a:ext cx="1591979" cy="1546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70675" rIns="113200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mk" sz="18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Постави приоритети</a:t>
              </a:r>
              <a:endParaRPr sz="18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 txBox="1"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Поставете приоритети:</a:t>
              </a:r>
              <a:endParaRPr sz="1200" dirty="0">
                <a:latin typeface="Aptos" panose="020B0004020202020204" pitchFamily="34" charset="0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Користете ја матрицата на Ајзенхауер за да им дадете приоритет на задачите врз основа на итноста и важноста.</a:t>
              </a:r>
              <a:endParaRPr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Обезбедете јасно разбирање за тоа што бара итно внимание наспроти она што може да се одложи.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26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42" name="Google Shape;342;p2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5" name="Google Shape;345;p26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6"/>
          <p:cNvSpPr txBox="1"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Дигитални стратегии за управување со времето</a:t>
            </a:r>
            <a:endParaRPr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6"/>
          <p:cNvGrpSpPr/>
          <p:nvPr/>
        </p:nvGrpSpPr>
        <p:grpSpPr>
          <a:xfrm>
            <a:off x="4985886" y="232138"/>
            <a:ext cx="6367912" cy="6403347"/>
            <a:chOff x="0" y="1132"/>
            <a:chExt cx="6367912" cy="6403347"/>
          </a:xfrm>
        </p:grpSpPr>
        <p:sp>
          <p:nvSpPr>
            <p:cNvPr id="354" name="Google Shape;354;p26"/>
            <p:cNvSpPr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 txBox="1"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28000" rIns="1132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600" b="1" dirty="0">
                  <a:solidFill>
                    <a:schemeClr val="lt1"/>
                  </a:solidFill>
                </a:rPr>
                <a:t>Групирајт</a:t>
              </a:r>
              <a:r>
                <a:rPr lang="mk" sz="1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слични задачи</a:t>
              </a:r>
              <a:endParaRPr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 txBox="1"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sz="1500" b="1" dirty="0">
                  <a:latin typeface="Aptos" panose="020B0004020202020204" pitchFamily="34" charset="0"/>
                </a:rPr>
                <a:t>Групирајте</a:t>
              </a:r>
              <a:r>
                <a:rPr lang="mk" sz="1500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 слични задачи:</a:t>
              </a:r>
              <a:endParaRPr sz="1300" dirty="0">
                <a:latin typeface="Aptos" panose="020B0004020202020204" pitchFamily="34" charset="0"/>
              </a:endParaRPr>
            </a:p>
            <a:p>
              <a:pPr marL="114300" marR="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lang="mk" sz="15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Минимизирајте ги прекините и насочете го работниот тек со групирање слични дигитални задачи.</a:t>
              </a:r>
              <a:endParaRPr sz="1300" dirty="0">
                <a:latin typeface="Aptos" panose="020B0004020202020204" pitchFamily="34" charset="0"/>
              </a:endParaRPr>
            </a:p>
            <a:p>
              <a:pPr marL="114300" marR="0" lvl="1" indent="-952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lang="mk" sz="15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Ова го намалува когнитивното оптоварување поврзано со честото менување контекст.</a:t>
              </a:r>
              <a:endParaRPr sz="1300" dirty="0">
                <a:latin typeface="Aptos" panose="020B0004020202020204" pitchFamily="34" charset="0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 rot="10800000">
              <a:off x="0" y="2411488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 txBox="1"/>
            <p:nvPr/>
          </p:nvSpPr>
          <p:spPr>
            <a:xfrm>
              <a:off x="0" y="2411488"/>
              <a:ext cx="1591978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28000" rIns="1132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6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Огранич</a:t>
              </a:r>
              <a:r>
                <a:rPr lang="mk-MK" sz="16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и</a:t>
              </a:r>
              <a:r>
                <a:rPr lang="mk" sz="16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mk" sz="16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известувања</a:t>
              </a:r>
              <a:endParaRPr sz="16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 txBox="1"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Ограничете ги известувања: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Подобрете ја концентрацијата и минимизирајте ги прекините со исклучување на несуштинските известувања.</a:t>
              </a:r>
              <a:endParaRPr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Закажете одредени времиња за проверка на пораките и ажурирањата за да избегнете постојано одвлекување на вниманието.</a:t>
              </a:r>
              <a:endParaRPr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 rot="10800000">
              <a:off x="0" y="1132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 txBox="1"/>
            <p:nvPr/>
          </p:nvSpPr>
          <p:spPr>
            <a:xfrm>
              <a:off x="0" y="1132"/>
              <a:ext cx="1591978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128000" rIns="1132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mk" sz="18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Ограничи го мултитаскингот</a:t>
              </a:r>
              <a:endParaRPr sz="18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 txBox="1"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203200" rIns="96875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Ограничете го мултитаскингот:</a:t>
              </a:r>
              <a:endParaRPr sz="1300"/>
            </a:p>
            <a:p>
              <a:pPr marL="114300" marR="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lang="mk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Зголемете ја ефикасноста со фокусирање на една задача во исто време, наместо да се обидувате да извршувате повеќе задачи.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952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lang="mk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Овој пристап помага да се подобри квалитетот на вашата работа и да се намали менталниот товар.</a:t>
              </a:r>
              <a:endParaRPr sz="13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27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73" name="Google Shape;373;p2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7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76" name="Google Shape;376;p27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sz="4700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Дигитални стратегии за управување со времето</a:t>
            </a:r>
            <a:endParaRPr sz="4700"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7"/>
          <p:cNvGrpSpPr/>
          <p:nvPr/>
        </p:nvGrpSpPr>
        <p:grpSpPr>
          <a:xfrm>
            <a:off x="4946389" y="233099"/>
            <a:ext cx="7257459" cy="6401425"/>
            <a:chOff x="-39495" y="2093"/>
            <a:chExt cx="7257459" cy="6401425"/>
          </a:xfrm>
        </p:grpSpPr>
        <p:sp>
          <p:nvSpPr>
            <p:cNvPr id="385" name="Google Shape;385;p27"/>
            <p:cNvSpPr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 txBox="1"/>
            <p:nvPr/>
          </p:nvSpPr>
          <p:spPr>
            <a:xfrm>
              <a:off x="-9" y="3985769"/>
              <a:ext cx="1794600" cy="24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1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Прегледај и приспособи</a:t>
              </a:r>
              <a:endParaRPr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 txBox="1"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Прегледајте и приспособете: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065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Редовно проценувајте ги и приспособувајте ги вашите стратегии за дигитално управување со времето врз основа на продуктивноста и благосостојбата.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06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Бидете флексибилни и отворени за дотерување на вашиот пристап по потреба</a:t>
              </a:r>
              <a:r>
                <a:rPr lang="mk" sz="19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300" dirty="0"/>
            </a:p>
          </p:txBody>
        </p:sp>
        <p:sp>
          <p:nvSpPr>
            <p:cNvPr id="389" name="Google Shape;389;p27"/>
            <p:cNvSpPr/>
            <p:nvPr/>
          </p:nvSpPr>
          <p:spPr>
            <a:xfrm rot="10800000">
              <a:off x="-39495" y="2093"/>
              <a:ext cx="1952597" cy="401994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 txBox="1"/>
            <p:nvPr/>
          </p:nvSpPr>
          <p:spPr>
            <a:xfrm>
              <a:off x="-39495" y="2093"/>
              <a:ext cx="1952597" cy="261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0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Зони без дигитално користење</a:t>
              </a:r>
              <a:endParaRPr sz="20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 txBox="1"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Зони без дигитално користење: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1800" dirty="0">
                  <a:solidFill>
                    <a:schemeClr val="dk1"/>
                  </a:solidFill>
                  <a:latin typeface="Aptos" panose="020B0004020202020204" pitchFamily="34" charset="0"/>
                </a:rPr>
                <a:t>Определете</a:t>
              </a: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 специфични области или времиња како зони без дигитално за да промовирате поздрав баланс помеѓу работата и животот.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Создадете физички простори или одредени часови каде дигиталните уреди намерно не се користат.</a:t>
              </a:r>
              <a:endParaRPr sz="1800"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00" name="Google Shape;400;p2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03" name="Google Shape;403;p28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8"/>
          <p:cNvSpPr txBox="1">
            <a:spLocks noGrp="1"/>
          </p:cNvSpPr>
          <p:nvPr>
            <p:ph type="title"/>
          </p:nvPr>
        </p:nvSpPr>
        <p:spPr>
          <a:xfrm>
            <a:off x="435935" y="841248"/>
            <a:ext cx="386569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sz="4700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Дигитални стратегии за управување со времето</a:t>
            </a:r>
            <a:endParaRPr sz="4700" dirty="0">
              <a:solidFill>
                <a:srgbClr val="FFAA5A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28"/>
          <p:cNvGrpSpPr/>
          <p:nvPr/>
        </p:nvGrpSpPr>
        <p:grpSpPr>
          <a:xfrm>
            <a:off x="4946389" y="233099"/>
            <a:ext cx="7257459" cy="6401425"/>
            <a:chOff x="-39495" y="2093"/>
            <a:chExt cx="7257459" cy="6401425"/>
          </a:xfrm>
        </p:grpSpPr>
        <p:sp>
          <p:nvSpPr>
            <p:cNvPr id="412" name="Google Shape;412;p28"/>
            <p:cNvSpPr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 txBox="1"/>
            <p:nvPr/>
          </p:nvSpPr>
          <p:spPr>
            <a:xfrm>
              <a:off x="0" y="3985775"/>
              <a:ext cx="1794617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99125" rIns="1276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Научи да каже</a:t>
              </a:r>
              <a:r>
                <a:rPr lang="mk" sz="2800" b="1" dirty="0">
                  <a:solidFill>
                    <a:schemeClr val="lt1"/>
                  </a:solidFill>
                </a:rPr>
                <a:t>ш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</a:t>
              </a:r>
              <a:endParaRPr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 txBox="1"/>
            <p:nvPr/>
          </p:nvSpPr>
          <p:spPr>
            <a:xfrm>
              <a:off x="1794617" y="3985775"/>
              <a:ext cx="5383852" cy="241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1800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Научете да кажете не: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Дајте приоритет на основните задачи со поставување јасни граници и учење да кажете не на несуштинските обврски.</a:t>
              </a:r>
              <a:endParaRPr sz="18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18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Ова помага да се задржи фокусот на активностите со висок приоритет усогласени со вашите цели.</a:t>
              </a:r>
              <a:endParaRPr sz="18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 rot="10800000">
              <a:off x="-39495" y="2093"/>
              <a:ext cx="1952597" cy="401994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 txBox="1"/>
            <p:nvPr/>
          </p:nvSpPr>
          <p:spPr>
            <a:xfrm>
              <a:off x="-39495" y="2093"/>
              <a:ext cx="1952597" cy="261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625" tIns="170675" rIns="12762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mk" sz="1800" b="1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Соработувај со Дигитален календар</a:t>
              </a:r>
              <a:endParaRPr sz="1800" b="1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 txBox="1"/>
            <p:nvPr/>
          </p:nvSpPr>
          <p:spPr>
            <a:xfrm>
              <a:off x="1834112" y="14581"/>
              <a:ext cx="5383852" cy="26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228600" rIns="109200" bIns="2286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mk" sz="2000" b="1" dirty="0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Соработувајте со Дигитален календар:</a:t>
              </a:r>
              <a:endParaRPr sz="20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20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Ефикасно закажувајте задачи, состаноци и потсетници користејќи дигитални календари.</a:t>
              </a:r>
              <a:endParaRPr sz="2000" dirty="0">
                <a:latin typeface="Aptos" panose="020B0004020202020204" pitchFamily="34" charset="0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mk" sz="20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Споделете календари со колегите за заедничко планирање и координација на проекти.</a:t>
              </a:r>
              <a:endParaRPr sz="2000"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68050" y="1359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Вовед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1" descr="Obrázok, na ktorom je animák, grafika, kreslený obrázok, ilustrácia&#10;&#10;Automaticky generovaný pop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0" y="731797"/>
            <a:ext cx="4557432" cy="2848394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4693532" y="2155994"/>
            <a:ext cx="6660268" cy="432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Технологијата е составен дел од нашите животи; има позитивно и негативно влијание врз нашата благосостојба ако го користиме прекумерно или без</a:t>
            </a:r>
            <a:r>
              <a:rPr lang="mk-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мислено</a:t>
            </a: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9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Во овој модул, ќе го истражиме </a:t>
            </a:r>
            <a:r>
              <a:rPr lang="mk" sz="24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концептот на дигитални навики </a:t>
            </a: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 како тие влијаат на нашето ментално и физичко здравје, продуктивноста и односи</a:t>
            </a:r>
            <a:r>
              <a:rPr lang="mk-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те</a:t>
            </a: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9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Ќе истражиме некои </a:t>
            </a:r>
            <a:r>
              <a:rPr lang="mk" sz="24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практични стратегии за да управуваме со нашите дигитални навики и </a:t>
            </a: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да негуваме </a:t>
            </a:r>
            <a:r>
              <a:rPr lang="mk" sz="24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повнимателен и избалансиран однос со технологијата.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9"/>
          <p:cNvSpPr/>
          <p:nvPr/>
        </p:nvSpPr>
        <p:spPr>
          <a:xfrm rot="3967198" flipH="1">
            <a:off x="8796181" y="263206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 txBox="1">
            <a:spLocks noGrp="1"/>
          </p:cNvSpPr>
          <p:nvPr>
            <p:ph type="title"/>
          </p:nvPr>
        </p:nvSpPr>
        <p:spPr>
          <a:xfrm>
            <a:off x="5618516" y="431592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rial"/>
                <a:ea typeface="Arial"/>
                <a:cs typeface="Arial"/>
                <a:sym typeface="Arial"/>
              </a:rPr>
              <a:t>Поставување граници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9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29" descr="Average Screen Time: Statistics 2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82" y="1757155"/>
            <a:ext cx="4777381" cy="3173945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429" name="Google Shape;429;p29"/>
          <p:cNvSpPr txBox="1">
            <a:spLocks noGrp="1"/>
          </p:cNvSpPr>
          <p:nvPr>
            <p:ph type="body" idx="1"/>
          </p:nvPr>
        </p:nvSpPr>
        <p:spPr>
          <a:xfrm>
            <a:off x="5618516" y="1888749"/>
            <a:ext cx="5737057" cy="444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rial"/>
                <a:ea typeface="Arial"/>
                <a:cs typeface="Arial"/>
                <a:sym typeface="Arial"/>
              </a:rPr>
              <a:t>Друг предизвик за управување со нашите дигитални навики е поставувањето граници.</a:t>
            </a:r>
            <a:endParaRPr sz="2400" dirty="0"/>
          </a:p>
          <a:p>
            <a:pPr marL="2286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Границите се лимити и правилата што ги воспоставуваме за себе и за другите, за да ја заштитиме нашата благосостојба, приватност и автономија.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❑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Границите ни помагаат да дефинираме што е прифатливо и неприфатливо, што е удобно и непријатно, а што е со почит и непочитување, во нашите интеракции со технологијата и луѓето.</a:t>
            </a:r>
            <a:endParaRPr sz="20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"/>
          <p:cNvSpPr/>
          <p:nvPr/>
        </p:nvSpPr>
        <p:spPr>
          <a:xfrm>
            <a:off x="103909" y="333734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0"/>
          <p:cNvSpPr txBox="1"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Придобивки од поставување на граници</a:t>
            </a:r>
            <a:endParaRPr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30"/>
          <p:cNvGrpSpPr/>
          <p:nvPr/>
        </p:nvGrpSpPr>
        <p:grpSpPr>
          <a:xfrm>
            <a:off x="838200" y="1926797"/>
            <a:ext cx="10515600" cy="4356460"/>
            <a:chOff x="0" y="531"/>
            <a:chExt cx="10515600" cy="4356460"/>
          </a:xfrm>
        </p:grpSpPr>
        <p:sp>
          <p:nvSpPr>
            <p:cNvPr id="438" name="Google Shape;438;p30"/>
            <p:cNvSpPr/>
            <p:nvPr/>
          </p:nvSpPr>
          <p:spPr>
            <a:xfrm>
              <a:off x="0" y="531"/>
              <a:ext cx="10515600" cy="124470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376522" y="280590"/>
              <a:ext cx="684586" cy="68458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1437631" y="531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 txBox="1"/>
            <p:nvPr/>
          </p:nvSpPr>
          <p:spPr>
            <a:xfrm>
              <a:off x="1437631" y="531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725" tIns="131725" rIns="131725" bIns="131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mk" sz="2300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Избегнувајте преголема стимулација и преоптоварување со информации, што може да предизвика стрес, анксиозност и замор</a:t>
              </a:r>
              <a:r>
                <a:rPr lang="mk" sz="23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0" y="1556410"/>
              <a:ext cx="10515600" cy="1244702"/>
            </a:xfrm>
            <a:prstGeom prst="roundRect">
              <a:avLst>
                <a:gd name="adj" fmla="val 10000"/>
              </a:avLst>
            </a:prstGeom>
            <a:solidFill>
              <a:srgbClr val="92B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376522" y="1836468"/>
              <a:ext cx="684586" cy="68458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1437631" y="1556410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 txBox="1"/>
            <p:nvPr/>
          </p:nvSpPr>
          <p:spPr>
            <a:xfrm>
              <a:off x="1437631" y="1556410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725" tIns="131725" rIns="131725" bIns="131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mk" sz="2300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Зачувајте го нашиот личен и професионален идентитет, кој може да биде компромитиран со прекумерно споделување, сајбер-малтретирање или кражба на идентитет.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0" y="3112289"/>
              <a:ext cx="10515600" cy="124470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376522" y="3392347"/>
              <a:ext cx="684586" cy="68458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1437631" y="3112289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 txBox="1"/>
            <p:nvPr/>
          </p:nvSpPr>
          <p:spPr>
            <a:xfrm>
              <a:off x="1437631" y="3112289"/>
              <a:ext cx="9077968" cy="1244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725" tIns="131725" rIns="131725" bIns="131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mk" sz="2300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Подобрете ги нашите социјални и емоционални вештини, кои може да се нарушат со прекумерна или несоодветна употреба на технологијата, како што се пораки, игри или социјални медиуми.</a:t>
              </a:r>
              <a:endParaRPr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1"/>
          <p:cNvSpPr txBox="1">
            <a:spLocks noGrp="1"/>
          </p:cNvSpPr>
          <p:nvPr>
            <p:ph type="title"/>
          </p:nvPr>
        </p:nvSpPr>
        <p:spPr>
          <a:xfrm>
            <a:off x="-94866" y="1153571"/>
            <a:ext cx="4067987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mk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Комуникација на дигитални граници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 txBox="1">
            <a:spLocks noGrp="1"/>
          </p:cNvSpPr>
          <p:nvPr>
            <p:ph type="body" idx="1"/>
          </p:nvPr>
        </p:nvSpPr>
        <p:spPr>
          <a:xfrm>
            <a:off x="4415410" y="782730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Да си кажуваме кога и како ќе ја користиме технологијата и да се придржуваме до тоа.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Да им кажуваме на другите кога и како претпочитаме да комуницираме со нив и да ги почитуваме и нивните преференции.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Да им кажуваме на другите кога треба да се исклучиме и да бараме од нив да ја почитуваат нашата одлука.</a:t>
            </a:r>
            <a:endParaRPr dirty="0">
              <a:latin typeface="Aptos" panose="020B0004020202020204" pitchFamily="34" charset="0"/>
            </a:endParaRPr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2"/>
          <p:cNvSpPr txBox="1"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Моќта на исклучување</a:t>
            </a:r>
            <a:endParaRPr sz="44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body" idx="1"/>
          </p:nvPr>
        </p:nvSpPr>
        <p:spPr>
          <a:xfrm>
            <a:off x="454449" y="1518700"/>
            <a:ext cx="5815556" cy="480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Еден од најефикасните начини за управување со нашите дигитални навики е да го исклучиме штекерот.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</a:pP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Исклучувањето е чин на исклучување од технологијата, привремено или трајно, заради нашата благосостојба </a:t>
            </a: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❑"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Исклучувањето може да има многу придобивки за нашето ментално и физичко здравје</a:t>
            </a:r>
            <a:endParaRPr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32" descr="Embracing Digital Detox: Unplugging for Mental Refreshment"/>
          <p:cNvPicPr preferRelativeResize="0"/>
          <p:nvPr/>
        </p:nvPicPr>
        <p:blipFill rotWithShape="1">
          <a:blip r:embed="rId3">
            <a:alphaModFix/>
          </a:blip>
          <a:srcRect l="20547" t="12236" r="20546" b="12236"/>
          <a:stretch/>
        </p:blipFill>
        <p:spPr>
          <a:xfrm>
            <a:off x="7887184" y="1743516"/>
            <a:ext cx="3781051" cy="2726990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69" name="Google Shape;469;p32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32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1" name="Google Shape;471;p32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 txBox="1">
            <a:spLocks noGrp="1"/>
          </p:cNvSpPr>
          <p:nvPr>
            <p:ph type="title"/>
          </p:nvPr>
        </p:nvSpPr>
        <p:spPr>
          <a:xfrm>
            <a:off x="691116" y="184372"/>
            <a:ext cx="10662684" cy="79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Исклучување придобивки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33"/>
          <p:cNvGrpSpPr/>
          <p:nvPr/>
        </p:nvGrpSpPr>
        <p:grpSpPr>
          <a:xfrm>
            <a:off x="838200" y="1309825"/>
            <a:ext cx="10515600" cy="4865116"/>
            <a:chOff x="0" y="2020"/>
            <a:chExt cx="10515600" cy="4865116"/>
          </a:xfrm>
        </p:grpSpPr>
        <p:sp>
          <p:nvSpPr>
            <p:cNvPr id="480" name="Google Shape;480;p33"/>
            <p:cNvSpPr/>
            <p:nvPr/>
          </p:nvSpPr>
          <p:spPr>
            <a:xfrm>
              <a:off x="0" y="2020"/>
              <a:ext cx="10515600" cy="102423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309831" y="232473"/>
              <a:ext cx="563329" cy="56332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1182991" y="2020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 txBox="1"/>
            <p:nvPr/>
          </p:nvSpPr>
          <p:spPr>
            <a:xfrm>
              <a:off x="1182991" y="2020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375" tIns="108375" rIns="108375" bIns="10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Намалување на стресот и анксиозноста, со намалување на нашата изложеност на негативни или огромни стимули.</a:t>
              </a: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0" y="1282314"/>
              <a:ext cx="10515600" cy="102423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309831" y="1512767"/>
              <a:ext cx="563329" cy="56332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1182991" y="1282314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 txBox="1"/>
            <p:nvPr/>
          </p:nvSpPr>
          <p:spPr>
            <a:xfrm>
              <a:off x="1182991" y="1282314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375" tIns="108375" rIns="108375" bIns="10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Подобрување на квалитетот и квантитетот на спиењето, со избегнување сина светлина и стимулација пред спиење.</a:t>
              </a: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0" y="2562608"/>
              <a:ext cx="10515600" cy="102423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309831" y="2793061"/>
              <a:ext cx="563329" cy="56332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1182991" y="2562608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 txBox="1"/>
            <p:nvPr/>
          </p:nvSpPr>
          <p:spPr>
            <a:xfrm>
              <a:off x="1182991" y="2562608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375" tIns="108375" rIns="108375" bIns="10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Зајакнување на креативноста и решавање на проблемите, дозволувајќи му на нашиот мозок да се одмори и да се наполни.</a:t>
              </a: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0" y="3842902"/>
              <a:ext cx="10515600" cy="1024234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309831" y="4073354"/>
              <a:ext cx="563329" cy="56332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182991" y="3842902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 txBox="1"/>
            <p:nvPr/>
          </p:nvSpPr>
          <p:spPr>
            <a:xfrm>
              <a:off x="1182991" y="3842902"/>
              <a:ext cx="9332608" cy="102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375" tIns="108375" rIns="108375" bIns="10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mk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Подобрување на расположението и среќата, со зголемување на нашата благодарност и благодарност за сегашниот момент.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 txBox="1">
            <a:spLocks noGrp="1"/>
          </p:cNvSpPr>
          <p:nvPr>
            <p:ph type="title"/>
          </p:nvPr>
        </p:nvSpPr>
        <p:spPr>
          <a:xfrm>
            <a:off x="454448" y="193136"/>
            <a:ext cx="65211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>
                <a:latin typeface="Arial"/>
                <a:ea typeface="Arial"/>
                <a:cs typeface="Arial"/>
                <a:sym typeface="Arial"/>
              </a:rPr>
              <a:t>Планирајте исклучување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4"/>
          <p:cNvSpPr txBox="1">
            <a:spLocks noGrp="1"/>
          </p:cNvSpPr>
          <p:nvPr>
            <p:ph type="body" idx="1"/>
          </p:nvPr>
        </p:nvSpPr>
        <p:spPr>
          <a:xfrm>
            <a:off x="454449" y="1518700"/>
            <a:ext cx="5815556" cy="480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Планирање и избор на соодветно време и времетраење за исклучување и информирање на другите за тоа.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Подготовка на алтернативи и активности за пополнување на времето и просторот што технологијата обично ги зафаќа, како што се хоби, спорт или дружење.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Размислување за искуството и забележување на промените и придобивките што ги носи исклучувањето во нашиот живот.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34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07" name="Google Shape;507;p34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34" descr="Digital Detox: Unplugging to Save Our Sanity (and Our Thumbs!) | by  Puwaneswari Naidu | Medium"/>
          <p:cNvPicPr preferRelativeResize="0"/>
          <p:nvPr/>
        </p:nvPicPr>
        <p:blipFill rotWithShape="1">
          <a:blip r:embed="rId3">
            <a:alphaModFix/>
          </a:blip>
          <a:srcRect l="9135" r="9135"/>
          <a:stretch/>
        </p:blipFill>
        <p:spPr>
          <a:xfrm>
            <a:off x="7714406" y="1934450"/>
            <a:ext cx="3981526" cy="2740227"/>
          </a:xfrm>
          <a:prstGeom prst="round2DiagRect">
            <a:avLst>
              <a:gd name="adj1" fmla="val 28472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5"/>
          <p:cNvSpPr txBox="1">
            <a:spLocks noGrp="1"/>
          </p:cNvSpPr>
          <p:nvPr>
            <p:ph type="title"/>
          </p:nvPr>
        </p:nvSpPr>
        <p:spPr>
          <a:xfrm>
            <a:off x="274328" y="214372"/>
            <a:ext cx="65211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28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Прифаќање на свесноста во дигиталната ера</a:t>
            </a:r>
            <a:endParaRPr sz="28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5"/>
          <p:cNvSpPr txBox="1">
            <a:spLocks noGrp="1"/>
          </p:cNvSpPr>
          <p:nvPr>
            <p:ph type="body" idx="1"/>
          </p:nvPr>
        </p:nvSpPr>
        <p:spPr>
          <a:xfrm>
            <a:off x="454449" y="1850065"/>
            <a:ext cx="5815556" cy="447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Целта на управувањето со нашите дигитални навики е да ја прифатиме внимателноста.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Внимателноста е практика на обрнување внимание на сегашниот момент, со љубопитност, отвореност и прифаќање.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❑"/>
            </a:pPr>
            <a:r>
              <a:rPr lang="mk" sz="2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Внимателноста ни помага да бидеме посвесни со нашата технологија и да уживаме во неа без да бидеме контролирани од неа.</a:t>
            </a:r>
            <a:endParaRPr sz="2400"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35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22" name="Google Shape;522;p35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35" descr="5 Ways to Survive the Global Day of Unplugg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7920" y="2143471"/>
            <a:ext cx="3917298" cy="2203480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 txBox="1"/>
          <p:nvPr/>
        </p:nvSpPr>
        <p:spPr>
          <a:xfrm>
            <a:off x="232786" y="893802"/>
            <a:ext cx="37017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900" b="1" dirty="0">
                <a:solidFill>
                  <a:srgbClr val="FFFFFF"/>
                </a:solidFill>
                <a:latin typeface="Aptos" panose="020B0004020202020204" pitchFamily="34" charset="0"/>
                <a:sym typeface="Arial"/>
              </a:rPr>
              <a:t>Техники за внимателност</a:t>
            </a:r>
            <a:endParaRPr sz="3900" dirty="0">
              <a:solidFill>
                <a:srgbClr val="FFFFF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533" name="Google Shape;533;p36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22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❑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Дишете длабоко и свесно, пред, за време и по употребата на технологијата, за да го смирите </a:t>
            </a:r>
            <a:r>
              <a:rPr lang="mk-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</a:t>
            </a: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ашиот ум и </a:t>
            </a:r>
            <a:r>
              <a:rPr lang="mk-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</a:t>
            </a:r>
            <a:r>
              <a:rPr lang="en-US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a</a:t>
            </a:r>
            <a:r>
              <a:rPr lang="mk-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шето </a:t>
            </a: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тело.</a:t>
            </a:r>
            <a:endParaRPr sz="2000" dirty="0">
              <a:latin typeface="Aptos" panose="020B0004020202020204" pitchFamily="34" charset="0"/>
            </a:endParaRPr>
          </a:p>
          <a:p>
            <a:pPr marL="228600" lvl="0" indent="-2222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❑"/>
            </a:pPr>
            <a:r>
              <a:rPr lang="ru-RU" sz="2000" dirty="0">
                <a:latin typeface="Aptos" panose="020B0004020202020204" pitchFamily="34" charset="0"/>
              </a:rPr>
              <a:t>Проверка на себеси и нашите емоции пред, за време и по користењето на технологијата, за да ги разбереме нашите потреби и мотивации.</a:t>
            </a:r>
            <a:endParaRPr lang="en-US" sz="2000" dirty="0">
              <a:latin typeface="Aptos" panose="020B0004020202020204" pitchFamily="34" charset="0"/>
            </a:endParaRPr>
          </a:p>
          <a:p>
            <a:pPr marL="228600" lvl="0" indent="-2222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❑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Поставувајќи си прашања пред, за време и по употребата на технологијата, за да ја оцениме нејзината цел и вредност, како</a:t>
            </a:r>
            <a:r>
              <a:rPr lang="en-US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:</a:t>
            </a:r>
            <a:endParaRPr sz="20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4572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300"/>
              <a:buChar char="•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Зошто го користам овој уред или апликација?</a:t>
            </a:r>
            <a:endParaRPr sz="2000" dirty="0">
              <a:latin typeface="Aptos" panose="020B0004020202020204" pitchFamily="34" charset="0"/>
            </a:endParaRPr>
          </a:p>
          <a:p>
            <a:pPr marL="4572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300"/>
              <a:buChar char="•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Што се надевам да постигнам или да добијам од тоа?</a:t>
            </a:r>
            <a:endParaRPr sz="2000" dirty="0">
              <a:latin typeface="Aptos" panose="020B0004020202020204" pitchFamily="34" charset="0"/>
            </a:endParaRPr>
          </a:p>
          <a:p>
            <a:pPr marL="4572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300"/>
              <a:buChar char="•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Како тоа влијае на мојата благосостојба и продуктивност?</a:t>
            </a:r>
            <a:endParaRPr sz="2000" dirty="0">
              <a:latin typeface="Aptos" panose="020B0004020202020204" pitchFamily="34" charset="0"/>
            </a:endParaRPr>
          </a:p>
          <a:p>
            <a:pPr marL="4572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300"/>
              <a:buChar char="•"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Кога и како ќе престанам да го користам?</a:t>
            </a:r>
            <a:endParaRPr sz="20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8308475" y="120575"/>
            <a:ext cx="38835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Рефлексија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37"/>
          <p:cNvGrpSpPr/>
          <p:nvPr/>
        </p:nvGrpSpPr>
        <p:grpSpPr>
          <a:xfrm>
            <a:off x="1662214" y="1068930"/>
            <a:ext cx="8528656" cy="5570741"/>
            <a:chOff x="1210331" y="5675"/>
            <a:chExt cx="8528656" cy="5570741"/>
          </a:xfrm>
        </p:grpSpPr>
        <p:sp>
          <p:nvSpPr>
            <p:cNvPr id="541" name="Google Shape;541;p37"/>
            <p:cNvSpPr/>
            <p:nvPr/>
          </p:nvSpPr>
          <p:spPr>
            <a:xfrm>
              <a:off x="3673461" y="699434"/>
              <a:ext cx="53633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 txBox="1"/>
            <p:nvPr/>
          </p:nvSpPr>
          <p:spPr>
            <a:xfrm>
              <a:off x="3927454" y="742317"/>
              <a:ext cx="28346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1210331" y="5675"/>
              <a:ext cx="2464929" cy="1478957"/>
            </a:xfrm>
            <a:prstGeom prst="rect">
              <a:avLst/>
            </a:prstGeom>
            <a:solidFill>
              <a:srgbClr val="92BA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 txBox="1"/>
            <p:nvPr/>
          </p:nvSpPr>
          <p:spPr>
            <a:xfrm>
              <a:off x="1210331" y="5675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Во овој модул разговаравме за концептот на дигитални навики и како тие влијаат на нашата благосостојба, продуктивност и односи.</a:t>
              </a:r>
              <a:endParaRPr sz="1300"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6705324" y="699434"/>
              <a:ext cx="53633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 txBox="1"/>
            <p:nvPr/>
          </p:nvSpPr>
          <p:spPr>
            <a:xfrm>
              <a:off x="6959318" y="742317"/>
              <a:ext cx="28346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4242195" y="5675"/>
              <a:ext cx="2464929" cy="1478957"/>
            </a:xfrm>
            <a:prstGeom prst="rect">
              <a:avLst/>
            </a:prstGeom>
            <a:solidFill>
              <a:srgbClr val="92BAB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 txBox="1"/>
            <p:nvPr/>
          </p:nvSpPr>
          <p:spPr>
            <a:xfrm>
              <a:off x="4242195" y="5675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Научивме и неколку практични стратегии за управување со нашите дигитални навики:</a:t>
              </a: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442796" y="1482833"/>
              <a:ext cx="6063727" cy="5363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26"/>
                  </a:lnTo>
                  <a:lnTo>
                    <a:pt x="0" y="6382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 txBox="1"/>
            <p:nvPr/>
          </p:nvSpPr>
          <p:spPr>
            <a:xfrm>
              <a:off x="5322405" y="1748163"/>
              <a:ext cx="304508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7274058" y="5675"/>
              <a:ext cx="2464929" cy="147895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 txBox="1"/>
            <p:nvPr/>
          </p:nvSpPr>
          <p:spPr>
            <a:xfrm>
              <a:off x="7274058" y="5675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Да се биде </a:t>
              </a:r>
              <a:r>
                <a:rPr lang="mk" sz="1600" dirty="0">
                  <a:solidFill>
                    <a:schemeClr val="lt1"/>
                  </a:solidFill>
                </a:rPr>
                <a:t>самосвесен</a:t>
              </a:r>
              <a:r>
                <a:rPr lang="mk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и свесен за нашата употреба на технологија.</a:t>
              </a:r>
              <a:endParaRPr dirty="0"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3673461" y="2745326"/>
              <a:ext cx="53633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 txBox="1"/>
            <p:nvPr/>
          </p:nvSpPr>
          <p:spPr>
            <a:xfrm>
              <a:off x="3927454" y="2788209"/>
              <a:ext cx="28346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210331" y="2051567"/>
              <a:ext cx="2464929" cy="147895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 txBox="1"/>
            <p:nvPr/>
          </p:nvSpPr>
          <p:spPr>
            <a:xfrm>
              <a:off x="1210331" y="2051567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Балансирање на времето поминато </a:t>
              </a:r>
              <a:r>
                <a:rPr lang="mk" sz="1600" dirty="0">
                  <a:solidFill>
                    <a:schemeClr val="lt1"/>
                  </a:solidFill>
                </a:rPr>
                <a:t>пред</a:t>
              </a:r>
              <a:r>
                <a:rPr lang="mk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екранот и продуктивноста со техники за управување со времето</a:t>
              </a:r>
              <a:endParaRPr dirty="0"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6705324" y="2745326"/>
              <a:ext cx="536333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 txBox="1"/>
            <p:nvPr/>
          </p:nvSpPr>
          <p:spPr>
            <a:xfrm>
              <a:off x="6959318" y="2788209"/>
              <a:ext cx="28346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4242195" y="2051567"/>
              <a:ext cx="2464929" cy="147895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 txBox="1"/>
            <p:nvPr/>
          </p:nvSpPr>
          <p:spPr>
            <a:xfrm>
              <a:off x="4242195" y="2051567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Поставување здрави дигитални граници со себе и со другите</a:t>
              </a: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442796" y="3528725"/>
              <a:ext cx="6063727" cy="5363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826"/>
                  </a:lnTo>
                  <a:lnTo>
                    <a:pt x="0" y="63826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 txBox="1"/>
            <p:nvPr/>
          </p:nvSpPr>
          <p:spPr>
            <a:xfrm>
              <a:off x="5322405" y="3794054"/>
              <a:ext cx="304508" cy="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7274058" y="2051567"/>
              <a:ext cx="2464929" cy="147895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 txBox="1"/>
            <p:nvPr/>
          </p:nvSpPr>
          <p:spPr>
            <a:xfrm>
              <a:off x="7274058" y="2051567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Редовно и намерно исклучување од технологијата.</a:t>
              </a: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210331" y="4097459"/>
              <a:ext cx="2464929" cy="1478957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 txBox="1"/>
            <p:nvPr/>
          </p:nvSpPr>
          <p:spPr>
            <a:xfrm>
              <a:off x="1210331" y="4097459"/>
              <a:ext cx="2464929" cy="147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775" tIns="126775" rIns="120775" bIns="126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mk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Прифаќање на свесноста во дигиталната ера со внимание и љубопитност.</a:t>
              </a:r>
              <a:endParaRPr/>
            </a:p>
          </p:txBody>
        </p:sp>
      </p:grpSp>
      <p:pic>
        <p:nvPicPr>
          <p:cNvPr id="567" name="Google Shape;567;p37" descr="Getting Unplugged - 'Digital Detox'"/>
          <p:cNvPicPr preferRelativeResize="0"/>
          <p:nvPr/>
        </p:nvPicPr>
        <p:blipFill rotWithShape="1">
          <a:blip r:embed="rId3">
            <a:alphaModFix/>
          </a:blip>
          <a:srcRect l="13819" r="12480" b="8333"/>
          <a:stretch/>
        </p:blipFill>
        <p:spPr>
          <a:xfrm>
            <a:off x="10617329" y="4922874"/>
            <a:ext cx="1439164" cy="193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8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20"/>
              <a:buFont typeface="Arial"/>
              <a:buNone/>
            </a:pPr>
            <a:r>
              <a:rPr lang="mk" sz="4020" dirty="0">
                <a:solidFill>
                  <a:srgbClr val="FFFFFF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Започнет</a:t>
            </a:r>
            <a:r>
              <a:rPr lang="mk" sz="3930" dirty="0">
                <a:solidFill>
                  <a:srgbClr val="FFFFFF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е и научете ги најдобрите практики </a:t>
            </a:r>
            <a:br>
              <a:rPr lang="mk" sz="3930" dirty="0">
                <a:solidFill>
                  <a:srgbClr val="FFFFFF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</a:br>
            <a:r>
              <a:rPr lang="mk" sz="3930" dirty="0">
                <a:solidFill>
                  <a:srgbClr val="FFFFFF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во следниот </a:t>
            </a:r>
            <a:r>
              <a:rPr lang="mk" sz="4020" dirty="0">
                <a:solidFill>
                  <a:srgbClr val="FFFFFF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модул</a:t>
            </a:r>
            <a:endParaRPr sz="4020" dirty="0">
              <a:solidFill>
                <a:srgbClr val="FFFFFF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8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8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8"/>
          <p:cNvSpPr txBox="1">
            <a:spLocks noGrp="1"/>
          </p:cNvSpPr>
          <p:nvPr>
            <p:ph type="body" idx="1"/>
          </p:nvPr>
        </p:nvSpPr>
        <p:spPr>
          <a:xfrm>
            <a:off x="5263117" y="1808981"/>
            <a:ext cx="6018835" cy="46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❑"/>
            </a:pPr>
            <a:r>
              <a:rPr lang="mk" sz="26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Се надеваме дека овој модул ви помогна да ги разберете и негувате здравите дигитални навики </a:t>
            </a:r>
            <a:br>
              <a:rPr lang="mk" sz="2600" dirty="0">
                <a:latin typeface="Aptos" panose="020B0004020202020204" pitchFamily="34" charset="0"/>
                <a:ea typeface="Arial"/>
                <a:cs typeface="Arial"/>
                <a:sym typeface="Arial"/>
              </a:rPr>
            </a:br>
            <a:r>
              <a:rPr lang="mk" sz="26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 да уживате во технологијата на повнимателен и избалансиран начин.</a:t>
            </a:r>
            <a:endParaRPr sz="2600" dirty="0">
              <a:latin typeface="Aptos" panose="020B00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❑"/>
            </a:pPr>
            <a:r>
              <a:rPr lang="mk" sz="26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Во следниот модул, ќе истражиме некои најдобри практики за користење на технологијата во различни домени и контексти, како што се образованието, работата, здравјето и забавата.</a:t>
            </a:r>
            <a:endParaRPr sz="26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 descr="How to be mindful of technology use | Cambridge Englis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504" y="4333594"/>
            <a:ext cx="3875496" cy="25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91116" y="366546"/>
            <a:ext cx="10662684" cy="73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br>
              <a:rPr lang="mk" dirty="0">
                <a:latin typeface="Arial"/>
                <a:ea typeface="Arial"/>
                <a:cs typeface="Arial"/>
                <a:sym typeface="Arial"/>
              </a:rPr>
            </a:b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Основа на дигитален велнес</a:t>
            </a:r>
            <a:br>
              <a:rPr lang="mk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71870" y="1414130"/>
            <a:ext cx="10175358" cy="38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mk" b="1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Што е дигитален велнес ?</a:t>
            </a:r>
            <a:endParaRPr dirty="0">
              <a:latin typeface="Aptos" panose="020B0004020202020204" pitchFamily="34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mk" sz="26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Дигитален велнес (исто така познат како дигитална благосостојба или дигитално здравје) е стремеж кон намерен и здрав однос со технологијата, како на работното место, така и во личниот живот.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6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mk" sz="26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Со многу работни места и секојдневни активности кои се потпираат на интернет и дигитални уреди, целта на дигиталната благосостојба е да промовира здрави навики за користење и да му помогне на корисникот да одржува здрав начин на живот во својот секојдневен живот.</a:t>
            </a:r>
            <a:endParaRPr sz="26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9"/>
          <p:cNvSpPr txBox="1"/>
          <p:nvPr/>
        </p:nvSpPr>
        <p:spPr>
          <a:xfrm>
            <a:off x="312298" y="654050"/>
            <a:ext cx="11567400" cy="639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667" b="1" dirty="0">
                <a:solidFill>
                  <a:srgbClr val="92BAB5"/>
                </a:solidFill>
                <a:latin typeface="Aptos" panose="020B0004020202020204" pitchFamily="34" charset="0"/>
                <a:sym typeface="Arial"/>
              </a:rPr>
              <a:t>Бесплатна лиценца </a:t>
            </a:r>
            <a:endParaRPr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1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Производот е креиран на проектот „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Градење дигитална отпорност преку овозможување на дигитална благосостојба и безбедност достапна за сите </a:t>
            </a: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Публикацијата ја добива лиценцата Creative Commons CC BY-NC SA.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33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Оваа лиценца ви овозможува да ја дистрибуирате, преработување, подобрувате и надградувате работата, но само неформално (не за комерцијални цели). При користење на делото, како и извадоците од ова мора : </a:t>
            </a:r>
            <a:endParaRPr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делото не смее да се користи за комерцијални цели.</a:t>
            </a:r>
            <a:endParaRPr sz="1200" dirty="0">
              <a:latin typeface="Aptos" panose="020B0004020202020204" pitchFamily="34" charset="0"/>
            </a:endParaRPr>
          </a:p>
          <a:p>
            <a:pPr marL="647732" marR="0" lvl="1" indent="-330217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3"/>
              <a:buFont typeface="Calibri"/>
              <a:buAutoNum type="arabicPeriod"/>
            </a:pPr>
            <a:r>
              <a:rPr lang="mk" sz="1933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Ако го преработите, конвертирате или надградите на делото, вашите придонеси мора да бидат објавени под истата лиценца како и оригиналот.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-MK" sz="1933" b="1" dirty="0">
                <a:solidFill>
                  <a:srgbClr val="FFAA5A"/>
                </a:solidFill>
                <a:latin typeface="Aptos" panose="020B0004020202020204" pitchFamily="34" charset="0"/>
                <a:sym typeface="Arial"/>
              </a:rPr>
              <a:t>Одрекуевање </a:t>
            </a:r>
            <a:r>
              <a:rPr lang="mk-MK" sz="1933" b="1">
                <a:solidFill>
                  <a:srgbClr val="FFAA5A"/>
                </a:solidFill>
                <a:latin typeface="Aptos" panose="020B0004020202020204" pitchFamily="34" charset="0"/>
                <a:sym typeface="Arial"/>
              </a:rPr>
              <a:t>од одговорност</a:t>
            </a:r>
            <a:r>
              <a:rPr lang="mk" sz="1933" b="1">
                <a:solidFill>
                  <a:srgbClr val="FFAA5A"/>
                </a:solidFill>
                <a:latin typeface="Aptos" panose="020B0004020202020204" pitchFamily="34" charset="0"/>
                <a:sym typeface="Arial"/>
              </a:rPr>
              <a:t>: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Проектот  е 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just" rtl="0">
              <a:lnSpc>
                <a:spcPct val="845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19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</p:txBody>
      </p:sp>
      <p:sp>
        <p:nvSpPr>
          <p:cNvPr id="583" name="Google Shape;583;p39"/>
          <p:cNvSpPr/>
          <p:nvPr/>
        </p:nvSpPr>
        <p:spPr>
          <a:xfrm>
            <a:off x="677775" y="2699600"/>
            <a:ext cx="1564701" cy="5398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Дигитални навики</a:t>
            </a:r>
            <a:endParaRPr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 descr="Tackling the Technology Question for Children and Teens - KidsPe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mk" b="1" dirty="0">
                <a:solidFill>
                  <a:srgbClr val="FFAA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Што се дигитални навики?</a:t>
            </a:r>
            <a:endParaRPr dirty="0">
              <a:latin typeface="Aptos" panose="020B0004020202020204" pitchFamily="34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mk" dirty="0">
              <a:cs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mk" sz="27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Тие се моделите на однесување и ставови што ги развиваме кон технологијата, како на пример </a:t>
            </a:r>
            <a:r>
              <a:rPr lang="mk" sz="27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колку често ја користиме, за што ја користиме и како се чувствуваме во врска со неа.</a:t>
            </a:r>
            <a:endParaRPr sz="27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 rot="3967198" flipH="1">
            <a:off x="8873438" y="29231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307057" y="113524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-MK" sz="4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Усогласување на дигитални навики</a:t>
            </a:r>
            <a:endParaRPr sz="44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4" descr="Obrázok, na ktorom je ilustrácia, kresba, animovaná rozprávka, maľovanie&#10;&#10;Automaticky generovaný pop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5773027" y="1786269"/>
            <a:ext cx="5792055" cy="46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Во зависност од тоа како тие се усогласуваат со нашите вредности, цели и потреби, дигиталните навики можат да бидат здрави или нездрави:</a:t>
            </a:r>
            <a:endParaRPr sz="2000" dirty="0">
              <a:latin typeface="Aptos" panose="020B0004020202020204" pitchFamily="34" charset="0"/>
            </a:endParaRPr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100"/>
              <a:buChar char="•"/>
            </a:pPr>
            <a:r>
              <a:rPr lang="mk" sz="20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Здравите дигитални навики </a:t>
            </a: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ја подобруваат нашата благосостојба, како што е користењето технологија за учење, креативност, комуникација или забава, на умерен и намерен начин.</a:t>
            </a:r>
            <a:endParaRPr sz="2000" dirty="0">
              <a:latin typeface="Aptos" panose="020B0004020202020204" pitchFamily="34" charset="0"/>
            </a:endParaRPr>
          </a:p>
          <a:p>
            <a:pPr marL="68580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A5A"/>
              </a:buClr>
              <a:buSzPts val="2100"/>
              <a:buChar char="•"/>
            </a:pPr>
            <a:r>
              <a:rPr lang="mk" sz="2000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Нездравите дигитални навики </a:t>
            </a:r>
            <a:r>
              <a:rPr lang="mk" sz="20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и штетат на нашата благосостојба, како што е користењето технологија за бегство, одземање на внимание, зависност или изолација, на прекумерен или компулсивен начин.</a:t>
            </a:r>
            <a:endParaRPr sz="2000" dirty="0">
              <a:latin typeface="Aptos" panose="020B0004020202020204" pitchFamily="34" charset="0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5480563" y="539073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Arial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Самосвест</a:t>
            </a:r>
            <a:endParaRPr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 descr="Self awareness, aware of different aspect of self, behaviors an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mk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За да изградиме здрави дигитални навики, треба да започнеме со самосвест.</a:t>
            </a:r>
            <a:endParaRPr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mk" b="1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Самосвеста е способност да ги препознаеме и разбереме нашите сопствени мисли, чувства и постапки и како тие влијаат на себе и на другите.</a:t>
            </a:r>
            <a:endParaRPr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 rot="3967198" flipH="1">
            <a:off x="8934405" y="20993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Поддршка за самосвест</a:t>
            </a:r>
            <a:endParaRPr sz="4400" dirty="0"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 flipH="1">
            <a:off x="0" y="5486400"/>
            <a:ext cx="2672863" cy="13716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 descr="Self Awareness in Life - Make Me Be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3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mk" sz="23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Треба да ги идентификуваме нашите дигитални навики и да оцениме дали тие ни служат или не, предизвикувачите, придобвки и последиците од нашите дигитални навики и како тие влијаат на нашето однесување.</a:t>
            </a:r>
            <a:endParaRPr sz="25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mk-MK" sz="23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Со тоа што сме самосвесни</a:t>
            </a:r>
            <a:r>
              <a:rPr lang="mk" sz="23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, можеме да направиме посвесни и информирани избори за нашата употреба на технологија и да </a:t>
            </a:r>
            <a:br>
              <a:rPr lang="mk" sz="2300" dirty="0">
                <a:latin typeface="Aptos" panose="020B0004020202020204" pitchFamily="34" charset="0"/>
                <a:ea typeface="Arial"/>
                <a:cs typeface="Arial"/>
                <a:sym typeface="Arial"/>
              </a:rPr>
            </a:br>
            <a:r>
              <a:rPr lang="mk" sz="2300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ја усогласиме со нашите лични и професионални цели.</a:t>
            </a:r>
            <a:endParaRPr sz="2500" dirty="0">
              <a:latin typeface="Aptos" panose="020B0004020202020204" pitchFamily="34" charset="0"/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39" name="Google Shape;139;p1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2" name="Google Shape;142;p17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Стратегии кои ќе ви помогнат да станете посвесни за себе</a:t>
            </a:r>
            <a:endParaRPr dirty="0"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7"/>
          <p:cNvGrpSpPr/>
          <p:nvPr/>
        </p:nvGrpSpPr>
        <p:grpSpPr>
          <a:xfrm>
            <a:off x="4985886" y="232138"/>
            <a:ext cx="6367912" cy="6403347"/>
            <a:chOff x="0" y="1132"/>
            <a:chExt cx="6367912" cy="6403347"/>
          </a:xfrm>
        </p:grpSpPr>
        <p:sp>
          <p:nvSpPr>
            <p:cNvPr id="151" name="Google Shape;151;p17"/>
            <p:cNvSpPr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0" y="4821843"/>
              <a:ext cx="1591978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227575" rIns="11320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Постави</a:t>
              </a:r>
              <a:endParaRPr sz="2400" dirty="0">
                <a:latin typeface="Aptos" panose="020B0004020202020204" pitchFamily="34" charset="0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1591978" y="4821843"/>
              <a:ext cx="4775934" cy="1582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190500" rIns="96875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mk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Поставете специфични цели:</a:t>
              </a:r>
              <a:endParaRPr sz="1200" dirty="0"/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mk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Дефинирајте јасни цели за вашето дигитално користење.</a:t>
              </a:r>
              <a:endParaRPr sz="1200" dirty="0"/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mk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Воспоставете специфични ограничувања за времето поминато на социјалните медиуми, е-поштата или други активности на интернет.</a:t>
              </a:r>
              <a:endParaRPr sz="1200" dirty="0"/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mk" sz="13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Редовно проценувајте го вашиот напредок кон овие цели.</a:t>
              </a:r>
              <a:endParaRPr sz="1200" dirty="0"/>
            </a:p>
          </p:txBody>
        </p:sp>
        <p:sp>
          <p:nvSpPr>
            <p:cNvPr id="155" name="Google Shape;155;p17"/>
            <p:cNvSpPr/>
            <p:nvPr/>
          </p:nvSpPr>
          <p:spPr>
            <a:xfrm rot="10800000">
              <a:off x="0" y="2411488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 txBox="1"/>
            <p:nvPr/>
          </p:nvSpPr>
          <p:spPr>
            <a:xfrm>
              <a:off x="0" y="2411488"/>
              <a:ext cx="1592100" cy="15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227575" rIns="11320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24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Запиши</a:t>
              </a:r>
              <a:endParaRPr sz="2400" dirty="0">
                <a:latin typeface="Aptos" panose="020B0004020202020204" pitchFamily="34" charset="0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591978" y="2411488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190500" rIns="96875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mk" sz="13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Водете дигитален </a:t>
              </a:r>
              <a:r>
                <a:rPr lang="mk" sz="1300" b="1" dirty="0">
                  <a:solidFill>
                    <a:schemeClr val="dk1"/>
                  </a:solidFill>
                  <a:latin typeface="Aptos" panose="020B0004020202020204" pitchFamily="34" charset="0"/>
                </a:rPr>
                <a:t>дневник</a:t>
              </a:r>
              <a:r>
                <a:rPr lang="mk" sz="1300" b="1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:</a:t>
              </a:r>
              <a:endParaRPr sz="1300" dirty="0">
                <a:latin typeface="Aptos" panose="020B0004020202020204" pitchFamily="34" charset="0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mk" sz="13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ru-RU" sz="1300" dirty="0">
                  <a:latin typeface="Aptos" panose="020B0004020202020204" pitchFamily="34" charset="0"/>
                </a:rPr>
                <a:t>Запишувајте ги вашите дигитални активности низ денот.</a:t>
              </a:r>
              <a:endParaRPr sz="1300" dirty="0">
                <a:latin typeface="Aptos" panose="020B0004020202020204" pitchFamily="34" charset="0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ru-RU" sz="1300" dirty="0">
                  <a:latin typeface="Aptos" panose="020B0004020202020204" pitchFamily="34" charset="0"/>
                </a:rPr>
                <a:t>Запишувајте го времето поминато на различни платформи и целта на секоја интеракција.</a:t>
              </a:r>
              <a:endParaRPr sz="1300" dirty="0">
                <a:latin typeface="Aptos" panose="020B0004020202020204" pitchFamily="34" charset="0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mk" sz="1300" b="0" i="0" u="none" strike="noStrike" cap="none" dirty="0">
                  <a:solidFill>
                    <a:schemeClr val="dk1"/>
                  </a:solidFill>
                  <a:latin typeface="Aptos" panose="020B0004020202020204" pitchFamily="34" charset="0"/>
                  <a:sym typeface="Arial"/>
                </a:rPr>
                <a:t>Редовно прегледувајте го вашиот дневник за да идентификувате модели и трендови.</a:t>
              </a:r>
              <a:endParaRPr sz="1300" dirty="0">
                <a:latin typeface="Aptos" panose="020B0004020202020204" pitchFamily="34" charset="0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 rot="10800000">
              <a:off x="0" y="1132"/>
              <a:ext cx="1591978" cy="2434095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0" y="1132"/>
              <a:ext cx="1591978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200" tIns="227575" rIns="11320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mk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Размисли</a:t>
              </a:r>
              <a:endParaRPr sz="2000" dirty="0"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1591978" y="1132"/>
              <a:ext cx="4775934" cy="158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190500" rIns="96875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mk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Размислете за вашите цели:</a:t>
              </a:r>
              <a:endParaRPr sz="1300" dirty="0"/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Размислете за вашите лични и професионални цели.</a:t>
              </a:r>
              <a:endParaRPr sz="1300" dirty="0"/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Размислете за тоа како вашите дигитални навики се усогласуваат со овие цели.</a:t>
              </a:r>
              <a:endParaRPr sz="1300" dirty="0"/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Идентификувајте ги сите навики што може да го попречат вашиот напредок.</a:t>
              </a:r>
              <a:endParaRPr sz="13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70" name="Google Shape;170;p1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3" name="Google Shape;173;p18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Arial"/>
              <a:buNone/>
            </a:pPr>
            <a:r>
              <a:rPr lang="mk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Стратегии кои ќе ви помогнат да станете посвесни за себе</a:t>
            </a:r>
            <a:endParaRPr>
              <a:solidFill>
                <a:srgbClr val="FFA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4911307" y="112121"/>
            <a:ext cx="6960106" cy="6521802"/>
            <a:chOff x="-74578" y="-118885"/>
            <a:chExt cx="6960106" cy="6521802"/>
          </a:xfrm>
        </p:grpSpPr>
        <p:sp>
          <p:nvSpPr>
            <p:cNvPr id="182" name="Google Shape;182;p18"/>
            <p:cNvSpPr/>
            <p:nvPr/>
          </p:nvSpPr>
          <p:spPr>
            <a:xfrm>
              <a:off x="0" y="4519272"/>
              <a:ext cx="1693431" cy="1883645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-74578" y="4502887"/>
              <a:ext cx="1842586" cy="1883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425" tIns="241800" rIns="120425" bIns="24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mk-MK" sz="215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rPr>
                <a:t>Практикувај</a:t>
              </a:r>
              <a:endParaRPr sz="215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1693430" y="4522211"/>
              <a:ext cx="5080293" cy="1877767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1693430" y="4522211"/>
              <a:ext cx="5080293" cy="1877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050" tIns="203200" rIns="103050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-MK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Практикувајте</a:t>
              </a:r>
              <a:r>
                <a:rPr lang="mk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свесност :</a:t>
              </a:r>
              <a:endParaRPr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889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Интегрирајте ги техниките на внимателност во вашата дигитална рутина.</a:t>
              </a:r>
              <a:endParaRPr sz="1200" dirty="0"/>
            </a:p>
            <a:p>
              <a:pPr marL="17145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Бидете присутни и целосно ангажирани за времето на онлајн активностите.</a:t>
              </a:r>
              <a:endParaRPr sz="1200" dirty="0"/>
            </a:p>
            <a:p>
              <a:pPr marL="17145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Забележете ги вашите емоции и реакции на дигитални стимули без осудување.</a:t>
              </a:r>
              <a:endParaRPr sz="1200" dirty="0"/>
            </a:p>
          </p:txBody>
        </p:sp>
        <p:sp>
          <p:nvSpPr>
            <p:cNvPr id="186" name="Google Shape;186;p18"/>
            <p:cNvSpPr/>
            <p:nvPr/>
          </p:nvSpPr>
          <p:spPr>
            <a:xfrm rot="10800000">
              <a:off x="0" y="2159449"/>
              <a:ext cx="1693431" cy="2379457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2159449"/>
              <a:ext cx="1693431" cy="1546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425" tIns="199125" rIns="1204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-MK" sz="2200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Спроведи</a:t>
              </a:r>
              <a:endParaRPr sz="22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693430" y="2183158"/>
              <a:ext cx="5080293" cy="1627425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1661252" y="2067298"/>
              <a:ext cx="5080293" cy="1627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050" tIns="203200" rIns="103050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Спроведете периоди за дигитална детоксикација :</a:t>
              </a:r>
              <a:endParaRPr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Снимајте ги вашите дигитални активности во текот на денот.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Забележете го времето поминато на различни платформи и целта на секоја интеракција.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Редовно прегледувајте го вашиот дневник за да идентификувате модели и трендови.</a:t>
              </a:r>
              <a:endParaRPr sz="1200" dirty="0"/>
            </a:p>
          </p:txBody>
        </p:sp>
        <p:sp>
          <p:nvSpPr>
            <p:cNvPr id="190" name="Google Shape;190;p18"/>
            <p:cNvSpPr/>
            <p:nvPr/>
          </p:nvSpPr>
          <p:spPr>
            <a:xfrm rot="10800000">
              <a:off x="-37268" y="2695"/>
              <a:ext cx="1842503" cy="2176388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-37268" y="2695"/>
              <a:ext cx="1842503" cy="1414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425" tIns="199125" rIns="1204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mk" sz="2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Користи</a:t>
              </a:r>
              <a:endParaRPr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1730699" y="9456"/>
              <a:ext cx="5080293" cy="1458253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 txBox="1"/>
            <p:nvPr/>
          </p:nvSpPr>
          <p:spPr>
            <a:xfrm>
              <a:off x="1805235" y="-118885"/>
              <a:ext cx="5080293" cy="145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3050" tIns="203200" rIns="103050" bIns="203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mk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Користете апликации за продуктивност: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Размислете за вашите лични и професионални цели.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Размислете за тоа како вашите дигитални навики се усогласуваат со овие цели.</a:t>
              </a:r>
              <a:endParaRPr sz="1200" dirty="0"/>
            </a:p>
            <a:p>
              <a:pPr marL="114300" marR="0" lvl="1" indent="-889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mk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Идентификувајте ги сите навики што може да го попречат вашиот напредок.</a:t>
              </a:r>
              <a:endParaRPr sz="12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4DD929-9CA5-4D4A-877B-C71DAE1D772E}"/>
</file>

<file path=customXml/itemProps2.xml><?xml version="1.0" encoding="utf-8"?>
<ds:datastoreItem xmlns:ds="http://schemas.openxmlformats.org/officeDocument/2006/customXml" ds:itemID="{06704D7D-FCE8-4C26-91E8-B668D9AE00A2}"/>
</file>

<file path=customXml/itemProps3.xml><?xml version="1.0" encoding="utf-8"?>
<ds:datastoreItem xmlns:ds="http://schemas.openxmlformats.org/officeDocument/2006/customXml" ds:itemID="{3F8DDB4F-889C-411E-8232-FDABE8E1FFA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2483</Words>
  <Application>Microsoft Office PowerPoint</Application>
  <PresentationFormat>Widescreen</PresentationFormat>
  <Paragraphs>205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Cambria</vt:lpstr>
      <vt:lpstr>Noto Sans Symbols</vt:lpstr>
      <vt:lpstr>Motív Office</vt:lpstr>
      <vt:lpstr>Дигитална благосостојба - Разбирање и негување здрави дигитални навики</vt:lpstr>
      <vt:lpstr>Вовед</vt:lpstr>
      <vt:lpstr> Основа на дигитален велнес </vt:lpstr>
      <vt:lpstr>Дигитални навики</vt:lpstr>
      <vt:lpstr>Усогласување на дигитални навики</vt:lpstr>
      <vt:lpstr>Самосвест</vt:lpstr>
      <vt:lpstr>Поддршка за самосвест</vt:lpstr>
      <vt:lpstr>Стратегии кои ќе ви помогнат да станете посвесни за себе</vt:lpstr>
      <vt:lpstr>Стратегии кои ќе ви помогнат да станете посвесни за себе</vt:lpstr>
      <vt:lpstr>Стратегии кои ќе ви помогнат да станете посвесни за себе</vt:lpstr>
      <vt:lpstr>Стратегии кои ќе ви помогнат да станете посвесни за себе</vt:lpstr>
      <vt:lpstr>Акт на балансирање: Време  поминато пред екран наспроти продуктивност</vt:lpstr>
      <vt:lpstr>Корисно наспроти штетно поминато време пред екран</vt:lpstr>
      <vt:lpstr>PowerPoint Presentation</vt:lpstr>
      <vt:lpstr>PowerPoint Presentation</vt:lpstr>
      <vt:lpstr>Дигитални стратегии за управување со времето</vt:lpstr>
      <vt:lpstr>Дигитални стратегии за управување со времето</vt:lpstr>
      <vt:lpstr>Дигитални стратегии за управување со времето</vt:lpstr>
      <vt:lpstr>Дигитални стратегии за управување со времето</vt:lpstr>
      <vt:lpstr>Поставување граници</vt:lpstr>
      <vt:lpstr>Придобивки од поставување на граници</vt:lpstr>
      <vt:lpstr>Комуникација на дигитални граници</vt:lpstr>
      <vt:lpstr>Моќта на исклучување</vt:lpstr>
      <vt:lpstr>Исклучување придобивки</vt:lpstr>
      <vt:lpstr>Планирајте исклучување</vt:lpstr>
      <vt:lpstr>Прифаќање на свесноста во дигиталната ера</vt:lpstr>
      <vt:lpstr>PowerPoint Presentation</vt:lpstr>
      <vt:lpstr>Рефлексија</vt:lpstr>
      <vt:lpstr>Започнете и научете ги најдобрите практики  во следниот модул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благосостојба - Разбирање и негување здрави дигитални навики</dc:title>
  <dc:creator>PC</dc:creator>
  <cp:lastModifiedBy>Suzana Trajkovska Kochankovska</cp:lastModifiedBy>
  <cp:revision>3</cp:revision>
  <dcterms:modified xsi:type="dcterms:W3CDTF">2024-10-15T17:26:10Z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