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A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1109"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mk"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 name="Google Shape;4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 name="Google Shape;21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4" name="Google Shape;23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8" name="Google Shape;24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2" name="Google Shape;26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5" name="Google Shape;285;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4" name="Google Shape;29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3" name="Google Shape;30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 name="Google Shape;6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1" name="Google Shape;321;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0" name="Google Shape;330;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9" name="Google Shape;339;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9" name="Google Shape;349;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1" name="Google Shape;37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1" name="Google Shape;431;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2" name="Google Shape;47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1" name="Google Shape;511;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Google Shape;520;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1" name="Google Shape;521;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Google Shape;529;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0" name="Google Shape;530;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p3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6" name="Google Shape;536;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Nadpis a obsah" type="obj">
  <p:cSld name="OBJECT">
    <p:spTree>
      <p:nvGrpSpPr>
        <p:cNvPr id="1" name="Shape 12"/>
        <p:cNvGrpSpPr/>
        <p:nvPr/>
      </p:nvGrpSpPr>
      <p:grpSpPr>
        <a:xfrm>
          <a:off x="0" y="0"/>
          <a:ext cx="0" cy="0"/>
          <a:chOff x="0" y="0"/>
          <a:chExt cx="0" cy="0"/>
        </a:xfrm>
      </p:grpSpPr>
      <p:sp>
        <p:nvSpPr>
          <p:cNvPr id="13" name="Google Shape;13;p2"/>
          <p:cNvSpPr txBox="1">
            <a:spLocks noGrp="1"/>
          </p:cNvSpPr>
          <p:nvPr>
            <p:ph type="title"/>
          </p:nvPr>
        </p:nvSpPr>
        <p:spPr>
          <a:xfrm>
            <a:off x="691116" y="365126"/>
            <a:ext cx="10662684" cy="1058364"/>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rázdna"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Úvodná snímka">
  <p:cSld name="Úvodná snímka">
    <p:spTree>
      <p:nvGrpSpPr>
        <p:cNvPr id="1" name="Shape 16"/>
        <p:cNvGrpSpPr/>
        <p:nvPr/>
      </p:nvGrpSpPr>
      <p:grpSpPr>
        <a:xfrm>
          <a:off x="0" y="0"/>
          <a:ext cx="0" cy="0"/>
          <a:chOff x="0" y="0"/>
          <a:chExt cx="0" cy="0"/>
        </a:xfrm>
      </p:grpSpPr>
      <p:sp>
        <p:nvSpPr>
          <p:cNvPr id="17" name="Google Shape;17;p4"/>
          <p:cNvSpPr txBox="1"/>
          <p:nvPr/>
        </p:nvSpPr>
        <p:spPr>
          <a:xfrm>
            <a:off x="1524000" y="2649480"/>
            <a:ext cx="9144000" cy="745313"/>
          </a:xfrm>
          <a:prstGeom prst="rect">
            <a:avLst/>
          </a:prstGeom>
          <a:noFill/>
          <a:ln>
            <a:noFill/>
          </a:ln>
        </p:spPr>
        <p:txBody>
          <a:bodyPr spcFirstLastPara="1" wrap="square" lIns="91425" tIns="45700" rIns="91425" bIns="45700" anchor="b" anchorCtr="0">
            <a:normAutofit/>
          </a:bodyPr>
          <a:lstStyle/>
          <a:p>
            <a:pPr marL="0" marR="0" lvl="0" indent="0" algn="ctr" rtl="0">
              <a:lnSpc>
                <a:spcPct val="100000"/>
              </a:lnSpc>
              <a:spcBef>
                <a:spcPts val="0"/>
              </a:spcBef>
              <a:spcAft>
                <a:spcPts val="0"/>
              </a:spcAft>
              <a:buClr>
                <a:srgbClr val="FFAA5A"/>
              </a:buClr>
              <a:buSzPts val="2000"/>
              <a:buFont typeface="Cambria"/>
              <a:buNone/>
            </a:pPr>
            <a:r>
              <a:rPr lang="mk" sz="2000" b="1">
                <a:solidFill>
                  <a:srgbClr val="FFAA5A"/>
                </a:solidFill>
                <a:latin typeface="Cambria"/>
                <a:ea typeface="Cambria"/>
                <a:cs typeface="Cambria"/>
                <a:sym typeface="Cambria"/>
              </a:rPr>
              <a:t>ERASMUS+KA220-ADU - Cooperation partnerships in adult education</a:t>
            </a:r>
            <a:endParaRPr sz="2000" b="1">
              <a:solidFill>
                <a:srgbClr val="FFAA5A"/>
              </a:solidFill>
              <a:latin typeface="Cambria"/>
              <a:ea typeface="Cambria"/>
              <a:cs typeface="Cambria"/>
              <a:sym typeface="Cambria"/>
            </a:endParaRPr>
          </a:p>
          <a:p>
            <a:pPr marL="0" marR="0" lvl="0" indent="0" algn="ctr" rtl="0">
              <a:lnSpc>
                <a:spcPct val="100000"/>
              </a:lnSpc>
              <a:spcBef>
                <a:spcPts val="0"/>
              </a:spcBef>
              <a:spcAft>
                <a:spcPts val="0"/>
              </a:spcAft>
              <a:buClr>
                <a:srgbClr val="FFAA5A"/>
              </a:buClr>
              <a:buSzPts val="2000"/>
              <a:buFont typeface="Cambria"/>
              <a:buNone/>
            </a:pPr>
            <a:r>
              <a:rPr lang="mk" sz="2000" b="1">
                <a:solidFill>
                  <a:srgbClr val="FFAA5A"/>
                </a:solidFill>
                <a:latin typeface="Cambria"/>
                <a:ea typeface="Cambria"/>
                <a:cs typeface="Cambria"/>
                <a:sym typeface="Cambria"/>
              </a:rPr>
              <a:t>KA220-ADU-2BF13E10 </a:t>
            </a:r>
            <a:endParaRPr sz="2000" b="1">
              <a:solidFill>
                <a:srgbClr val="FFAA5A"/>
              </a:solidFill>
              <a:latin typeface="Cambria"/>
              <a:ea typeface="Cambria"/>
              <a:cs typeface="Cambria"/>
              <a:sym typeface="Cambria"/>
            </a:endParaRPr>
          </a:p>
        </p:txBody>
      </p:sp>
      <p:sp>
        <p:nvSpPr>
          <p:cNvPr id="18" name="Google Shape;18;p4"/>
          <p:cNvSpPr txBox="1"/>
          <p:nvPr/>
        </p:nvSpPr>
        <p:spPr>
          <a:xfrm>
            <a:off x="1297172" y="1042061"/>
            <a:ext cx="9597656" cy="129266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mk" sz="2600" b="1" i="0" u="none" strike="noStrike" cap="none">
                <a:solidFill>
                  <a:srgbClr val="92BAB5"/>
                </a:solidFill>
                <a:latin typeface="Cambria"/>
                <a:ea typeface="Cambria"/>
                <a:cs typeface="Cambria"/>
                <a:sym typeface="Cambria"/>
              </a:rPr>
              <a:t>Building Digital Resilience by Making Digital Wellbeing and</a:t>
            </a:r>
            <a:br>
              <a:rPr lang="mk" sz="2600" b="1" i="0" u="none" strike="noStrike" cap="none">
                <a:solidFill>
                  <a:srgbClr val="92BAB5"/>
                </a:solidFill>
                <a:latin typeface="Cambria"/>
                <a:ea typeface="Cambria"/>
                <a:cs typeface="Cambria"/>
                <a:sym typeface="Cambria"/>
              </a:rPr>
            </a:br>
            <a:r>
              <a:rPr lang="mk" sz="2600" b="1" i="0" u="none" strike="noStrike" cap="none">
                <a:solidFill>
                  <a:srgbClr val="92BAB5"/>
                </a:solidFill>
                <a:latin typeface="Cambria"/>
                <a:ea typeface="Cambria"/>
                <a:cs typeface="Cambria"/>
                <a:sym typeface="Cambria"/>
              </a:rPr>
              <a:t>Security Accessible to All</a:t>
            </a:r>
            <a:br>
              <a:rPr lang="mk" sz="2600" b="1" i="0" u="none" strike="noStrike" cap="none">
                <a:solidFill>
                  <a:srgbClr val="92BAB5"/>
                </a:solidFill>
                <a:latin typeface="Cambria"/>
                <a:ea typeface="Cambria"/>
                <a:cs typeface="Cambria"/>
                <a:sym typeface="Cambria"/>
              </a:rPr>
            </a:br>
            <a:r>
              <a:rPr lang="mk" sz="2600" b="1" i="0" u="none" strike="noStrike" cap="none">
                <a:solidFill>
                  <a:srgbClr val="92BAB5"/>
                </a:solidFill>
                <a:latin typeface="Cambria"/>
                <a:ea typeface="Cambria"/>
                <a:cs typeface="Cambria"/>
                <a:sym typeface="Cambria"/>
              </a:rPr>
              <a:t>&lt;&lt;DigiWELL&gt;&gt;</a:t>
            </a:r>
            <a:endParaRPr sz="260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a obsahy" type="twoObj">
  <p:cSld name="TWO_OBJECTS">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691116" y="365126"/>
            <a:ext cx="10662684" cy="1058364"/>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orovnanie" type="twoTxTwoObj">
  <p:cSld name="TWO_OBJECTS_WITH_TEX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6" name="Google Shape;26;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8" name="Google Shape;28;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Len nadpis" type="titleOnly">
  <p:cSld name="TITLE_ONLY">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691116" y="365126"/>
            <a:ext cx="10662684" cy="1058364"/>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92BA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bsah s popisom" type="objTx">
  <p:cSld name="OBJECT_WITH_CAPTION_TEXT">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34" name="Google Shape;34;p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5" name="Google Shape;3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Google Shape;3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7" name="Google Shape;3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m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rázok s popisom" type="picTx">
  <p:cSld name="PICTURE_WITH_CAPTION_TEXT">
    <p:spTree>
      <p:nvGrpSpPr>
        <p:cNvPr id="1" name="Shape 38"/>
        <p:cNvGrpSpPr/>
        <p:nvPr/>
      </p:nvGrpSpPr>
      <p:grpSpPr>
        <a:xfrm>
          <a:off x="0" y="0"/>
          <a:ext cx="0" cy="0"/>
          <a:chOff x="0" y="0"/>
          <a:chExt cx="0" cy="0"/>
        </a:xfrm>
      </p:grpSpPr>
      <p:sp>
        <p:nvSpPr>
          <p:cNvPr id="39" name="Google Shape;3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92BAB5"/>
              </a:buClr>
              <a:buSzPts val="3200"/>
              <a:buFont typeface="Cambr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9"/>
          <p:cNvSpPr>
            <a:spLocks noGrp="1"/>
          </p:cNvSpPr>
          <p:nvPr>
            <p:ph type="pic" idx="2"/>
          </p:nvPr>
        </p:nvSpPr>
        <p:spPr>
          <a:xfrm>
            <a:off x="5183188" y="987425"/>
            <a:ext cx="6172200" cy="4873625"/>
          </a:xfrm>
          <a:prstGeom prst="rect">
            <a:avLst/>
          </a:prstGeom>
          <a:noFill/>
          <a:ln>
            <a:noFill/>
          </a:ln>
        </p:spPr>
      </p:sp>
      <p:sp>
        <p:nvSpPr>
          <p:cNvPr id="41" name="Google Shape;41;p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2" name="Google Shape;4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Google Shape;4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m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91116" y="365126"/>
            <a:ext cx="10662684" cy="1058364"/>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92BAB5"/>
              </a:buClr>
              <a:buSzPts val="4800"/>
              <a:buFont typeface="Cambria"/>
              <a:buNone/>
              <a:defRPr sz="4800" b="1" i="0" u="none" strike="noStrike" cap="none">
                <a:solidFill>
                  <a:srgbClr val="92BAB5"/>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91116" y="1658679"/>
            <a:ext cx="10662684" cy="3944679"/>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FFAA5A"/>
              </a:buClr>
              <a:buSzPts val="2800"/>
              <a:buFont typeface="Noto Sans Symbols"/>
              <a:buChar char="❑"/>
              <a:defRPr sz="2800" b="0" i="0" u="none" strike="noStrike" cap="none">
                <a:solidFill>
                  <a:schemeClr val="dk1"/>
                </a:solidFill>
                <a:latin typeface="Cambria"/>
                <a:ea typeface="Cambria"/>
                <a:cs typeface="Cambria"/>
                <a:sym typeface="Cambria"/>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digital-wellbeing.eu/"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mckinsey.com/industries/life-sciences/our-insights/using-digital-tech-to-support-employees-mental-health-and-resilienc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xperiments.withgoogle.com/collection/digitalwellbein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digiwellproject.net/"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hyperlink" Target="https://www.digitalwellnessinstitute.com/"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www.humanetech.com/take-contro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7.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8.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dqinstitute.org/digital-wellbein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ctic.nus.edu.sg/resources/CTIC-WP-01(2021).pdf"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sync.ithra.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3.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echtimeout.co.uk/guid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6164573" y="1479639"/>
            <a:ext cx="5544900" cy="21930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FFAA5A"/>
              </a:buClr>
              <a:buSzPts val="4320"/>
              <a:buFont typeface="Calibri"/>
              <a:buNone/>
            </a:pPr>
            <a:r>
              <a:rPr lang="mk" sz="3820" b="1" dirty="0">
                <a:solidFill>
                  <a:srgbClr val="FFAA5A"/>
                </a:solidFill>
                <a:latin typeface="Aptos" panose="020B0004020202020204" pitchFamily="34" charset="0"/>
                <a:ea typeface="Calibri"/>
                <a:cs typeface="Calibri"/>
                <a:sym typeface="Calibri"/>
              </a:rPr>
              <a:t>Дигитална благосостојба – </a:t>
            </a:r>
            <a:r>
              <a:rPr lang="mk-MK" sz="3820" b="1" dirty="0">
                <a:solidFill>
                  <a:srgbClr val="FFAA5A"/>
                </a:solidFill>
                <a:latin typeface="Aptos" panose="020B0004020202020204" pitchFamily="34" charset="0"/>
                <a:ea typeface="Calibri"/>
                <a:cs typeface="Calibri"/>
                <a:sym typeface="Calibri"/>
              </a:rPr>
              <a:t>Свесно навигирање </a:t>
            </a:r>
            <a:r>
              <a:rPr lang="mk" sz="3820" b="1" dirty="0">
                <a:solidFill>
                  <a:srgbClr val="FFAA5A"/>
                </a:solidFill>
                <a:latin typeface="Aptos" panose="020B0004020202020204" pitchFamily="34" charset="0"/>
                <a:ea typeface="Calibri"/>
                <a:cs typeface="Calibri"/>
                <a:sym typeface="Calibri"/>
              </a:rPr>
              <a:t>низ дигиталниот свет</a:t>
            </a:r>
            <a:endParaRPr sz="3820" b="1" dirty="0">
              <a:solidFill>
                <a:srgbClr val="FFAA5A"/>
              </a:solidFill>
              <a:latin typeface="Aptos" panose="020B0004020202020204" pitchFamily="34" charset="0"/>
              <a:ea typeface="Calibri"/>
              <a:cs typeface="Calibri"/>
              <a:sym typeface="Calibri"/>
            </a:endParaRPr>
          </a:p>
        </p:txBody>
      </p:sp>
      <p:pic>
        <p:nvPicPr>
          <p:cNvPr id="50" name="Google Shape;50;p10" descr="Obrázok, na ktorom je nebo, voda, exteriér, osoba&#10;&#10;Automaticky generovaný popis"/>
          <p:cNvPicPr preferRelativeResize="0"/>
          <p:nvPr/>
        </p:nvPicPr>
        <p:blipFill rotWithShape="1">
          <a:blip r:embed="rId3">
            <a:alphaModFix amt="70000"/>
          </a:blip>
          <a:srcRect r="3" b="3"/>
          <a:stretch/>
        </p:blipFill>
        <p:spPr>
          <a:xfrm>
            <a:off x="631840" y="598720"/>
            <a:ext cx="5178249" cy="5178249"/>
          </a:xfrm>
          <a:custGeom>
            <a:avLst/>
            <a:gdLst/>
            <a:ahLst/>
            <a:cxnLst/>
            <a:rect l="l" t="t" r="r" b="b"/>
            <a:pathLst>
              <a:path w="3741748" h="3741748" extrusionOk="0">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ln>
            <a:noFill/>
          </a:ln>
        </p:spPr>
      </p:pic>
      <p:pic>
        <p:nvPicPr>
          <p:cNvPr id="51" name="Google Shape;51;p10" descr="Smartfón obrys"/>
          <p:cNvPicPr preferRelativeResize="0"/>
          <p:nvPr/>
        </p:nvPicPr>
        <p:blipFill rotWithShape="1">
          <a:blip r:embed="rId4">
            <a:alphaModFix/>
          </a:blip>
          <a:srcRect/>
          <a:stretch/>
        </p:blipFill>
        <p:spPr>
          <a:xfrm rot="2165805">
            <a:off x="1685671" y="1534886"/>
            <a:ext cx="914400" cy="914400"/>
          </a:xfrm>
          <a:prstGeom prst="rect">
            <a:avLst/>
          </a:prstGeom>
          <a:noFill/>
          <a:ln>
            <a:noFill/>
          </a:ln>
        </p:spPr>
      </p:pic>
      <p:pic>
        <p:nvPicPr>
          <p:cNvPr id="52" name="Google Shape;52;p10" descr="Internet obrys"/>
          <p:cNvPicPr preferRelativeResize="0"/>
          <p:nvPr/>
        </p:nvPicPr>
        <p:blipFill rotWithShape="1">
          <a:blip r:embed="rId5">
            <a:alphaModFix/>
          </a:blip>
          <a:srcRect/>
          <a:stretch/>
        </p:blipFill>
        <p:spPr>
          <a:xfrm>
            <a:off x="1328057" y="2772394"/>
            <a:ext cx="914400" cy="914400"/>
          </a:xfrm>
          <a:prstGeom prst="rect">
            <a:avLst/>
          </a:prstGeom>
          <a:noFill/>
          <a:ln>
            <a:noFill/>
          </a:ln>
        </p:spPr>
      </p:pic>
      <p:pic>
        <p:nvPicPr>
          <p:cNvPr id="53" name="Google Shape;53;p10" descr="Wi-Fi obrys"/>
          <p:cNvPicPr preferRelativeResize="0"/>
          <p:nvPr/>
        </p:nvPicPr>
        <p:blipFill rotWithShape="1">
          <a:blip r:embed="rId6">
            <a:alphaModFix/>
          </a:blip>
          <a:srcRect/>
          <a:stretch/>
        </p:blipFill>
        <p:spPr>
          <a:xfrm>
            <a:off x="1785257" y="3979506"/>
            <a:ext cx="914400" cy="914400"/>
          </a:xfrm>
          <a:prstGeom prst="rect">
            <a:avLst/>
          </a:prstGeom>
          <a:noFill/>
          <a:ln>
            <a:noFill/>
          </a:ln>
        </p:spPr>
      </p:pic>
      <p:pic>
        <p:nvPicPr>
          <p:cNvPr id="54" name="Google Shape;54;p10" descr="Obrázok, na ktorom je text"/>
          <p:cNvPicPr preferRelativeResize="0"/>
          <p:nvPr/>
        </p:nvPicPr>
        <p:blipFill rotWithShape="1">
          <a:blip r:embed="rId7">
            <a:alphaModFix/>
          </a:blip>
          <a:srcRect/>
          <a:stretch/>
        </p:blipFill>
        <p:spPr>
          <a:xfrm>
            <a:off x="7736505" y="833726"/>
            <a:ext cx="2406814" cy="529376"/>
          </a:xfrm>
          <a:prstGeom prst="rect">
            <a:avLst/>
          </a:prstGeom>
          <a:noFill/>
          <a:ln>
            <a:noFill/>
          </a:ln>
        </p:spPr>
      </p:pic>
      <p:pic>
        <p:nvPicPr>
          <p:cNvPr id="55" name="Google Shape;55;p10"/>
          <p:cNvPicPr preferRelativeResize="0"/>
          <p:nvPr/>
        </p:nvPicPr>
        <p:blipFill rotWithShape="1">
          <a:blip r:embed="rId8">
            <a:alphaModFix/>
          </a:blip>
          <a:srcRect/>
          <a:stretch/>
        </p:blipFill>
        <p:spPr>
          <a:xfrm>
            <a:off x="5822658" y="5151053"/>
            <a:ext cx="817175" cy="777669"/>
          </a:xfrm>
          <a:prstGeom prst="rect">
            <a:avLst/>
          </a:prstGeom>
          <a:noFill/>
          <a:ln>
            <a:noFill/>
          </a:ln>
        </p:spPr>
      </p:pic>
      <p:pic>
        <p:nvPicPr>
          <p:cNvPr id="56" name="Google Shape;56;p10" descr="Slovenská poľnohospodárska univerzita v Nitre"/>
          <p:cNvPicPr preferRelativeResize="0"/>
          <p:nvPr/>
        </p:nvPicPr>
        <p:blipFill rotWithShape="1">
          <a:blip r:embed="rId9">
            <a:alphaModFix/>
          </a:blip>
          <a:srcRect/>
          <a:stretch/>
        </p:blipFill>
        <p:spPr>
          <a:xfrm>
            <a:off x="6746258" y="5272445"/>
            <a:ext cx="1185350" cy="504492"/>
          </a:xfrm>
          <a:prstGeom prst="rect">
            <a:avLst/>
          </a:prstGeom>
          <a:noFill/>
          <a:ln>
            <a:noFill/>
          </a:ln>
        </p:spPr>
      </p:pic>
      <p:pic>
        <p:nvPicPr>
          <p:cNvPr id="57" name="Google Shape;57;p10"/>
          <p:cNvPicPr preferRelativeResize="0"/>
          <p:nvPr/>
        </p:nvPicPr>
        <p:blipFill rotWithShape="1">
          <a:blip r:embed="rId10">
            <a:alphaModFix/>
          </a:blip>
          <a:srcRect/>
          <a:stretch/>
        </p:blipFill>
        <p:spPr>
          <a:xfrm>
            <a:off x="8059380" y="5242752"/>
            <a:ext cx="773010" cy="1016004"/>
          </a:xfrm>
          <a:prstGeom prst="rect">
            <a:avLst/>
          </a:prstGeom>
          <a:noFill/>
          <a:ln>
            <a:noFill/>
          </a:ln>
        </p:spPr>
      </p:pic>
      <p:pic>
        <p:nvPicPr>
          <p:cNvPr id="58" name="Google Shape;58;p10" descr="Logo"/>
          <p:cNvPicPr preferRelativeResize="0"/>
          <p:nvPr/>
        </p:nvPicPr>
        <p:blipFill rotWithShape="1">
          <a:blip r:embed="rId11">
            <a:alphaModFix/>
          </a:blip>
          <a:srcRect/>
          <a:stretch/>
        </p:blipFill>
        <p:spPr>
          <a:xfrm>
            <a:off x="8832390" y="5213414"/>
            <a:ext cx="1017490" cy="504492"/>
          </a:xfrm>
          <a:prstGeom prst="rect">
            <a:avLst/>
          </a:prstGeom>
          <a:noFill/>
          <a:ln>
            <a:noFill/>
          </a:ln>
        </p:spPr>
      </p:pic>
      <p:pic>
        <p:nvPicPr>
          <p:cNvPr id="59" name="Google Shape;59;p10"/>
          <p:cNvPicPr preferRelativeResize="0"/>
          <p:nvPr/>
        </p:nvPicPr>
        <p:blipFill rotWithShape="1">
          <a:blip r:embed="rId12">
            <a:alphaModFix/>
          </a:blip>
          <a:srcRect/>
          <a:stretch/>
        </p:blipFill>
        <p:spPr>
          <a:xfrm>
            <a:off x="9965882" y="5208372"/>
            <a:ext cx="1215490" cy="564513"/>
          </a:xfrm>
          <a:prstGeom prst="rect">
            <a:avLst/>
          </a:prstGeom>
          <a:noFill/>
          <a:ln>
            <a:noFill/>
          </a:ln>
        </p:spPr>
      </p:pic>
      <p:pic>
        <p:nvPicPr>
          <p:cNvPr id="60" name="Google Shape;60;p10" descr="AIFED - Formación, cultura y empleo en Granada"/>
          <p:cNvPicPr preferRelativeResize="0"/>
          <p:nvPr/>
        </p:nvPicPr>
        <p:blipFill rotWithShape="1">
          <a:blip r:embed="rId13">
            <a:alphaModFix/>
          </a:blip>
          <a:srcRect/>
          <a:stretch/>
        </p:blipFill>
        <p:spPr>
          <a:xfrm>
            <a:off x="6223099" y="5771248"/>
            <a:ext cx="1598293" cy="523875"/>
          </a:xfrm>
          <a:prstGeom prst="rect">
            <a:avLst/>
          </a:prstGeom>
          <a:noFill/>
          <a:ln>
            <a:noFill/>
          </a:ln>
        </p:spPr>
      </p:pic>
      <p:pic>
        <p:nvPicPr>
          <p:cNvPr id="61" name="Google Shape;61;p10"/>
          <p:cNvPicPr preferRelativeResize="0"/>
          <p:nvPr/>
        </p:nvPicPr>
        <p:blipFill rotWithShape="1">
          <a:blip r:embed="rId14">
            <a:alphaModFix/>
          </a:blip>
          <a:srcRect/>
          <a:stretch/>
        </p:blipFill>
        <p:spPr>
          <a:xfrm>
            <a:off x="8937023" y="5889422"/>
            <a:ext cx="1575172" cy="228600"/>
          </a:xfrm>
          <a:prstGeom prst="rect">
            <a:avLst/>
          </a:prstGeom>
          <a:noFill/>
          <a:ln>
            <a:noFill/>
          </a:ln>
        </p:spPr>
      </p:pic>
      <p:pic>
        <p:nvPicPr>
          <p:cNvPr id="62" name="Google Shape;62;p10" descr="Syzygia Foundation"/>
          <p:cNvPicPr preferRelativeResize="0"/>
          <p:nvPr/>
        </p:nvPicPr>
        <p:blipFill rotWithShape="1">
          <a:blip r:embed="rId15">
            <a:alphaModFix/>
          </a:blip>
          <a:srcRect/>
          <a:stretch/>
        </p:blipFill>
        <p:spPr>
          <a:xfrm>
            <a:off x="10621679" y="5862581"/>
            <a:ext cx="1491323" cy="282282"/>
          </a:xfrm>
          <a:prstGeom prst="rect">
            <a:avLst/>
          </a:prstGeom>
          <a:noFill/>
          <a:ln>
            <a:noFill/>
          </a:ln>
        </p:spPr>
      </p:pic>
      <p:sp>
        <p:nvSpPr>
          <p:cNvPr id="63" name="Google Shape;63;p10"/>
          <p:cNvSpPr txBox="1"/>
          <p:nvPr/>
        </p:nvSpPr>
        <p:spPr>
          <a:xfrm>
            <a:off x="7622071" y="3686794"/>
            <a:ext cx="2480219" cy="1373732"/>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mk" sz="1400" b="0" i="0" u="none" strike="noStrike" cap="none" dirty="0">
                <a:solidFill>
                  <a:schemeClr val="dk1"/>
                </a:solidFill>
                <a:latin typeface="Aptos" panose="020B0004020202020204" pitchFamily="34" charset="0"/>
                <a:ea typeface="Calibri"/>
                <a:cs typeface="Calibri"/>
                <a:sym typeface="Calibri"/>
              </a:rPr>
              <a:t>Градење дигитална отпорност </a:t>
            </a:r>
            <a:br>
              <a:rPr lang="mk" sz="1400" b="0" i="0" u="none" strike="noStrike" cap="none" dirty="0">
                <a:solidFill>
                  <a:schemeClr val="dk1"/>
                </a:solidFill>
                <a:latin typeface="Aptos" panose="020B0004020202020204" pitchFamily="34" charset="0"/>
                <a:ea typeface="Calibri"/>
                <a:cs typeface="Calibri"/>
                <a:sym typeface="Calibri"/>
              </a:rPr>
            </a:br>
            <a:r>
              <a:rPr lang="mk" sz="1400" b="0" i="0" u="none" strike="noStrike" cap="none" dirty="0">
                <a:solidFill>
                  <a:schemeClr val="dk1"/>
                </a:solidFill>
                <a:latin typeface="Aptos" panose="020B0004020202020204" pitchFamily="34" charset="0"/>
                <a:ea typeface="Calibri"/>
                <a:cs typeface="Calibri"/>
                <a:sym typeface="Calibri"/>
              </a:rPr>
              <a:t>со овозможување на дигиталната благосостојба </a:t>
            </a:r>
            <a:br>
              <a:rPr lang="mk" sz="1400" b="0" i="0" u="none" strike="noStrike" cap="none" dirty="0">
                <a:solidFill>
                  <a:schemeClr val="dk1"/>
                </a:solidFill>
                <a:latin typeface="Aptos" panose="020B0004020202020204" pitchFamily="34" charset="0"/>
                <a:ea typeface="Calibri"/>
                <a:cs typeface="Calibri"/>
                <a:sym typeface="Calibri"/>
              </a:rPr>
            </a:br>
            <a:r>
              <a:rPr lang="mk" sz="1400" b="0" i="0" u="none" strike="noStrike" cap="none" dirty="0">
                <a:solidFill>
                  <a:schemeClr val="dk1"/>
                </a:solidFill>
                <a:latin typeface="Aptos" panose="020B0004020202020204" pitchFamily="34" charset="0"/>
                <a:ea typeface="Calibri"/>
                <a:cs typeface="Calibri"/>
                <a:sym typeface="Calibri"/>
              </a:rPr>
              <a:t>и безбедност достапни за сите </a:t>
            </a:r>
            <a:br>
              <a:rPr lang="mk" sz="1400" b="0" i="0" u="none" strike="noStrike" cap="none" dirty="0">
                <a:solidFill>
                  <a:schemeClr val="dk1"/>
                </a:solidFill>
                <a:latin typeface="Calibri"/>
                <a:ea typeface="Calibri"/>
                <a:cs typeface="Calibri"/>
                <a:sym typeface="Calibri"/>
              </a:rPr>
            </a:br>
            <a:r>
              <a:rPr lang="mk" sz="1100" b="0" i="0" u="none" strike="noStrike" cap="none" dirty="0">
                <a:solidFill>
                  <a:schemeClr val="dk1"/>
                </a:solidFill>
                <a:latin typeface="Calibri"/>
                <a:ea typeface="Calibri"/>
                <a:cs typeface="Calibri"/>
                <a:sym typeface="Calibri"/>
              </a:rPr>
              <a:t>2022-2-SK01-KA220-ADU-000096888</a:t>
            </a:r>
            <a:endParaRPr sz="14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1"/>
        <p:cNvGrpSpPr/>
        <p:nvPr/>
      </p:nvGrpSpPr>
      <p:grpSpPr>
        <a:xfrm>
          <a:off x="0" y="0"/>
          <a:ext cx="0" cy="0"/>
          <a:chOff x="0" y="0"/>
          <a:chExt cx="0" cy="0"/>
        </a:xfrm>
      </p:grpSpPr>
      <p:sp>
        <p:nvSpPr>
          <p:cNvPr id="212" name="Google Shape;212;p19"/>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3" name="Google Shape;213;p19"/>
          <p:cNvSpPr/>
          <p:nvPr/>
        </p:nvSpPr>
        <p:spPr>
          <a:xfrm>
            <a:off x="489189" y="1119031"/>
            <a:ext cx="4619938" cy="4619938"/>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4" name="Google Shape;214;p19"/>
          <p:cNvSpPr txBox="1">
            <a:spLocks noGrp="1"/>
          </p:cNvSpPr>
          <p:nvPr>
            <p:ph type="title"/>
          </p:nvPr>
        </p:nvSpPr>
        <p:spPr>
          <a:xfrm>
            <a:off x="750571" y="1396686"/>
            <a:ext cx="3661009" cy="406462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4800"/>
              <a:buFont typeface="Arial"/>
              <a:buNone/>
            </a:pPr>
            <a:r>
              <a:rPr lang="mk" sz="3200" dirty="0">
                <a:solidFill>
                  <a:srgbClr val="FFFFFF"/>
                </a:solidFill>
                <a:latin typeface="Aptos" panose="020B0004020202020204" pitchFamily="34" charset="0"/>
                <a:ea typeface="Arial"/>
                <a:cs typeface="Arial"/>
                <a:sym typeface="Arial"/>
              </a:rPr>
              <a:t>Проект за едукатори за дигитална благосостојба</a:t>
            </a:r>
            <a:endParaRPr sz="3200" dirty="0">
              <a:latin typeface="Aptos" panose="020B0004020202020204" pitchFamily="34" charset="0"/>
            </a:endParaRPr>
          </a:p>
        </p:txBody>
      </p:sp>
      <p:sp>
        <p:nvSpPr>
          <p:cNvPr id="215" name="Google Shape;215;p19"/>
          <p:cNvSpPr/>
          <p:nvPr/>
        </p:nvSpPr>
        <p:spPr>
          <a:xfrm rot="-1790889">
            <a:off x="8579810" y="488094"/>
            <a:ext cx="2987899" cy="2987899"/>
          </a:xfrm>
          <a:prstGeom prst="arc">
            <a:avLst>
              <a:gd name="adj1" fmla="val 15817365"/>
              <a:gd name="adj2" fmla="val 178138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16" name="Google Shape;216;p19"/>
          <p:cNvSpPr/>
          <p:nvPr/>
        </p:nvSpPr>
        <p:spPr>
          <a:xfrm>
            <a:off x="910048" y="4780992"/>
            <a:ext cx="546100" cy="546100"/>
          </a:xfrm>
          <a:prstGeom prst="ellipse">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17" name="Google Shape;217;p19"/>
          <p:cNvSpPr txBox="1">
            <a:spLocks noGrp="1"/>
          </p:cNvSpPr>
          <p:nvPr>
            <p:ph type="body" idx="1"/>
          </p:nvPr>
        </p:nvSpPr>
        <p:spPr>
          <a:xfrm>
            <a:off x="5189220" y="1580501"/>
            <a:ext cx="6252209" cy="48817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ru-RU" b="1" i="0" u="sng" dirty="0">
                <a:solidFill>
                  <a:srgbClr val="92BAB5"/>
                </a:solidFill>
                <a:effectLst/>
                <a:latin typeface="Aptos" panose="020B0004020202020204" pitchFamily="34" charset="0"/>
              </a:rPr>
              <a:t>Проектот за дигитална благосостојба </a:t>
            </a:r>
            <a:r>
              <a:rPr lang="ru-RU" b="0" i="0" dirty="0">
                <a:solidFill>
                  <a:srgbClr val="000000"/>
                </a:solidFill>
                <a:effectLst/>
                <a:latin typeface="Aptos" panose="020B0004020202020204" pitchFamily="34" charset="0"/>
              </a:rPr>
              <a:t>на Универзитетот Ланкастер има за цел да го подобри разбирањето на наставниците за ризиците поврзани со дигиталните и социјалните медиуми. Проектот, исто така, развива ресурси кои поттикнуваат ефективни педагошки стратегии за предавање на дигитални компетенции усогласени со дигиталната благосостојба.</a:t>
            </a:r>
            <a:endParaRPr lang="en-US" dirty="0">
              <a:latin typeface="Aptos" panose="020B00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1"/>
        <p:cNvGrpSpPr/>
        <p:nvPr/>
      </p:nvGrpSpPr>
      <p:grpSpPr>
        <a:xfrm>
          <a:off x="0" y="0"/>
          <a:ext cx="0" cy="0"/>
          <a:chOff x="0" y="0"/>
          <a:chExt cx="0" cy="0"/>
        </a:xfrm>
      </p:grpSpPr>
      <p:sp>
        <p:nvSpPr>
          <p:cNvPr id="222" name="Google Shape;222;p20"/>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3" name="Google Shape;223;p20"/>
          <p:cNvSpPr/>
          <p:nvPr/>
        </p:nvSpPr>
        <p:spPr>
          <a:xfrm>
            <a:off x="707393" y="847600"/>
            <a:ext cx="4619938" cy="4619938"/>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4" name="Google Shape;224;p20"/>
          <p:cNvSpPr txBox="1">
            <a:spLocks noGrp="1"/>
          </p:cNvSpPr>
          <p:nvPr>
            <p:ph type="title"/>
          </p:nvPr>
        </p:nvSpPr>
        <p:spPr>
          <a:xfrm>
            <a:off x="1389278" y="1233241"/>
            <a:ext cx="3240506" cy="406462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4800"/>
              <a:buFont typeface="Arial"/>
              <a:buNone/>
            </a:pPr>
            <a:r>
              <a:rPr lang="mk" sz="3200" dirty="0">
                <a:solidFill>
                  <a:srgbClr val="FFFFFF"/>
                </a:solidFill>
                <a:latin typeface="Aptos" panose="020B0004020202020204" pitchFamily="34" charset="0"/>
                <a:ea typeface="Arial"/>
                <a:cs typeface="Arial"/>
                <a:sym typeface="Arial"/>
              </a:rPr>
              <a:t>Едукатори за дигитална благосостојба</a:t>
            </a:r>
            <a:endParaRPr sz="3200" dirty="0">
              <a:latin typeface="Aptos" panose="020B0004020202020204" pitchFamily="34" charset="0"/>
            </a:endParaRPr>
          </a:p>
        </p:txBody>
      </p:sp>
      <p:sp>
        <p:nvSpPr>
          <p:cNvPr id="225" name="Google Shape;225;p20"/>
          <p:cNvSpPr/>
          <p:nvPr/>
        </p:nvSpPr>
        <p:spPr>
          <a:xfrm flipH="1">
            <a:off x="530529" y="0"/>
            <a:ext cx="1155142" cy="591009"/>
          </a:xfrm>
          <a:custGeom>
            <a:avLst/>
            <a:gdLst/>
            <a:ahLst/>
            <a:cxnLst/>
            <a:rect l="l" t="t" r="r" b="b"/>
            <a:pathLst>
              <a:path w="1155142" h="591009" extrusionOk="0">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6" name="Google Shape;226;p20"/>
          <p:cNvSpPr/>
          <p:nvPr/>
        </p:nvSpPr>
        <p:spPr>
          <a:xfrm flipH="1">
            <a:off x="3961511" y="-1"/>
            <a:ext cx="1737401" cy="959536"/>
          </a:xfrm>
          <a:custGeom>
            <a:avLst/>
            <a:gdLst/>
            <a:ahLst/>
            <a:cxnLst/>
            <a:rect l="l" t="t" r="r" b="b"/>
            <a:pathLst>
              <a:path w="1737401" h="959536" extrusionOk="0">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27" name="Google Shape;227;p20"/>
          <p:cNvSpPr/>
          <p:nvPr/>
        </p:nvSpPr>
        <p:spPr>
          <a:xfrm flipH="1">
            <a:off x="0" y="2936831"/>
            <a:ext cx="159741" cy="552996"/>
          </a:xfrm>
          <a:custGeom>
            <a:avLst/>
            <a:gdLst/>
            <a:ahLst/>
            <a:cxnLst/>
            <a:rect l="l" t="t" r="r" b="b"/>
            <a:pathLst>
              <a:path w="159741" h="552996" extrusionOk="0">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8" name="Google Shape;228;p20"/>
          <p:cNvSpPr txBox="1">
            <a:spLocks noGrp="1"/>
          </p:cNvSpPr>
          <p:nvPr>
            <p:ph type="body" idx="1"/>
          </p:nvPr>
        </p:nvSpPr>
        <p:spPr>
          <a:xfrm>
            <a:off x="5904581" y="491490"/>
            <a:ext cx="5866554" cy="6183630"/>
          </a:xfrm>
          <a:prstGeom prst="rect">
            <a:avLst/>
          </a:prstGeom>
          <a:noFill/>
          <a:ln>
            <a:noFill/>
          </a:ln>
        </p:spPr>
        <p:txBody>
          <a:bodyPr spcFirstLastPara="1" wrap="square" lIns="91425" tIns="45700" rIns="91425" bIns="45700" anchor="t" anchorCtr="0">
            <a:noAutofit/>
          </a:bodyPr>
          <a:lstStyle/>
          <a:p>
            <a:pPr marL="228600" lvl="0" indent="-215900" algn="just" rtl="0">
              <a:lnSpc>
                <a:spcPct val="70000"/>
              </a:lnSpc>
              <a:spcBef>
                <a:spcPts val="0"/>
              </a:spcBef>
              <a:spcAft>
                <a:spcPts val="0"/>
              </a:spcAft>
              <a:buSzPts val="2020"/>
              <a:buChar char="❑"/>
            </a:pPr>
            <a:r>
              <a:rPr lang="mk" sz="2020" dirty="0">
                <a:latin typeface="Arial"/>
                <a:ea typeface="Arial"/>
                <a:cs typeface="Arial"/>
                <a:sym typeface="Arial"/>
              </a:rPr>
              <a:t>Проектот „Едукатори за дигитална благосостојба“, хостиран на Универзитетот Ланкастер, е пионерска иницијатива насочена кон подобрување на дигиталната благосостојба во образовниот сектор.</a:t>
            </a:r>
            <a:endParaRPr sz="2020" dirty="0">
              <a:latin typeface="Arial"/>
              <a:ea typeface="Arial"/>
              <a:cs typeface="Arial"/>
              <a:sym typeface="Arial"/>
            </a:endParaRPr>
          </a:p>
          <a:p>
            <a:pPr marL="228600" lvl="0" indent="-215900" algn="just" rtl="0">
              <a:lnSpc>
                <a:spcPct val="70000"/>
              </a:lnSpc>
              <a:spcBef>
                <a:spcPts val="1000"/>
              </a:spcBef>
              <a:spcAft>
                <a:spcPts val="0"/>
              </a:spcAft>
              <a:buSzPts val="2020"/>
              <a:buChar char="❑"/>
            </a:pPr>
            <a:r>
              <a:rPr lang="mk" sz="2020" dirty="0">
                <a:latin typeface="Arial"/>
                <a:ea typeface="Arial"/>
                <a:cs typeface="Arial"/>
                <a:sym typeface="Arial"/>
              </a:rPr>
              <a:t>програмата ЕРАЗМУС+ на Европската Унија, овој проект се фокусира на развивање на капацитетите на едукаторите да се осврнат и да ја интегрираат дигиталната благосостојба во нивните наставни практики.</a:t>
            </a:r>
            <a:endParaRPr sz="2020" dirty="0">
              <a:latin typeface="Arial"/>
              <a:ea typeface="Arial"/>
              <a:cs typeface="Arial"/>
              <a:sym typeface="Arial"/>
            </a:endParaRPr>
          </a:p>
          <a:p>
            <a:pPr marL="228600" lvl="0" indent="-215900" algn="just" rtl="0">
              <a:lnSpc>
                <a:spcPct val="70000"/>
              </a:lnSpc>
              <a:spcBef>
                <a:spcPts val="1000"/>
              </a:spcBef>
              <a:spcAft>
                <a:spcPts val="0"/>
              </a:spcAft>
              <a:buSzPts val="2020"/>
              <a:buChar char="❑"/>
            </a:pPr>
            <a:r>
              <a:rPr lang="mk" sz="2020" dirty="0">
                <a:latin typeface="Arial"/>
                <a:ea typeface="Arial"/>
                <a:cs typeface="Arial"/>
                <a:sym typeface="Arial"/>
              </a:rPr>
              <a:t>Идентификува и прикажува иновативни образовни практики, нуди обука за подобрување на разбирањето на дигиталните ризици од страна на едукаторите и развива ресурси кои го олеснуваат предавањето на дигиталните компетенции усогласени со принципите на дигитална благосостојба.</a:t>
            </a:r>
            <a:endParaRPr sz="2020" dirty="0">
              <a:latin typeface="Arial"/>
              <a:ea typeface="Arial"/>
              <a:cs typeface="Arial"/>
              <a:sym typeface="Arial"/>
            </a:endParaRPr>
          </a:p>
          <a:p>
            <a:pPr marL="228600" lvl="0" indent="-215900" algn="just" rtl="0">
              <a:lnSpc>
                <a:spcPct val="70000"/>
              </a:lnSpc>
              <a:spcBef>
                <a:spcPts val="1000"/>
              </a:spcBef>
              <a:spcAft>
                <a:spcPts val="0"/>
              </a:spcAft>
              <a:buSzPts val="2020"/>
              <a:buChar char="❑"/>
            </a:pPr>
            <a:r>
              <a:rPr lang="mk" sz="2020" dirty="0">
                <a:latin typeface="Arial"/>
                <a:ea typeface="Arial"/>
                <a:cs typeface="Arial"/>
                <a:sym typeface="Arial"/>
              </a:rPr>
              <a:t>Овој сеопфатен пристап не само што го подобрува образовното искуство, туку и значително придонесува за поширокото општествено разбирање на дигиталната благосостојба. За подетални информации, можете да ја посетите официјалната страница на проектот во </a:t>
            </a:r>
            <a:r>
              <a:rPr lang="mk" sz="2020" b="1" u="sng" dirty="0">
                <a:solidFill>
                  <a:schemeClr val="hlink"/>
                </a:solidFill>
                <a:latin typeface="Arial"/>
                <a:ea typeface="Arial"/>
                <a:cs typeface="Arial"/>
                <a:sym typeface="Arial"/>
                <a:hlinkClick r:id="rId3"/>
              </a:rPr>
              <a:t>Digital Wellbeing Educators </a:t>
            </a:r>
            <a:r>
              <a:rPr lang="mk" sz="2020" dirty="0">
                <a:latin typeface="Arial"/>
                <a:ea typeface="Arial"/>
                <a:cs typeface="Arial"/>
                <a:sym typeface="Arial"/>
              </a:rPr>
              <a:t>.</a:t>
            </a:r>
            <a:endParaRPr sz="2390" dirty="0"/>
          </a:p>
        </p:txBody>
      </p:sp>
      <p:sp>
        <p:nvSpPr>
          <p:cNvPr id="229" name="Google Shape;229;p20"/>
          <p:cNvSpPr/>
          <p:nvPr/>
        </p:nvSpPr>
        <p:spPr>
          <a:xfrm flipH="1">
            <a:off x="0" y="5835649"/>
            <a:ext cx="1548180" cy="1022351"/>
          </a:xfrm>
          <a:custGeom>
            <a:avLst/>
            <a:gdLst/>
            <a:ahLst/>
            <a:cxnLst/>
            <a:rect l="l" t="t" r="r" b="b"/>
            <a:pathLst>
              <a:path w="1548180" h="1022351" extrusionOk="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30" name="Google Shape;230;p20"/>
          <p:cNvSpPr/>
          <p:nvPr/>
        </p:nvSpPr>
        <p:spPr>
          <a:xfrm flipH="1">
            <a:off x="3405056" y="5717905"/>
            <a:ext cx="1771609" cy="1140095"/>
          </a:xfrm>
          <a:custGeom>
            <a:avLst/>
            <a:gdLst/>
            <a:ahLst/>
            <a:cxnLst/>
            <a:rect l="l" t="t" r="r" b="b"/>
            <a:pathLst>
              <a:path w="1771609" h="1140095" extrusionOk="0">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31" name="Google Shape;231;p20"/>
          <p:cNvSpPr/>
          <p:nvPr/>
        </p:nvSpPr>
        <p:spPr>
          <a:xfrm flipH="1">
            <a:off x="4132972" y="6258755"/>
            <a:ext cx="1565940" cy="599245"/>
          </a:xfrm>
          <a:custGeom>
            <a:avLst/>
            <a:gdLst/>
            <a:ahLst/>
            <a:cxnLst/>
            <a:rect l="l" t="t" r="r" b="b"/>
            <a:pathLst>
              <a:path w="1565940" h="599245" extrusionOk="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5"/>
        <p:cNvGrpSpPr/>
        <p:nvPr/>
      </p:nvGrpSpPr>
      <p:grpSpPr>
        <a:xfrm>
          <a:off x="0" y="0"/>
          <a:ext cx="0" cy="0"/>
          <a:chOff x="0" y="0"/>
          <a:chExt cx="0" cy="0"/>
        </a:xfrm>
      </p:grpSpPr>
      <p:sp>
        <p:nvSpPr>
          <p:cNvPr id="236" name="Google Shape;236;p21"/>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7" name="Google Shape;237;p21"/>
          <p:cNvSpPr/>
          <p:nvPr/>
        </p:nvSpPr>
        <p:spPr>
          <a:xfrm>
            <a:off x="707393" y="847600"/>
            <a:ext cx="4619938" cy="4619938"/>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8" name="Google Shape;238;p21"/>
          <p:cNvSpPr txBox="1">
            <a:spLocks noGrp="1"/>
          </p:cNvSpPr>
          <p:nvPr>
            <p:ph type="title"/>
          </p:nvPr>
        </p:nvSpPr>
        <p:spPr>
          <a:xfrm>
            <a:off x="1389278" y="1233241"/>
            <a:ext cx="3240506" cy="4064628"/>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FFFFFF"/>
              </a:buClr>
              <a:buSzPts val="4320"/>
              <a:buFont typeface="Arial"/>
              <a:buNone/>
            </a:pPr>
            <a:r>
              <a:rPr lang="mk" sz="3200" dirty="0">
                <a:solidFill>
                  <a:srgbClr val="FFFFFF"/>
                </a:solidFill>
                <a:latin typeface="Aptos" panose="020B0004020202020204" pitchFamily="34" charset="0"/>
                <a:ea typeface="Arial"/>
                <a:cs typeface="Arial"/>
                <a:sym typeface="Arial"/>
              </a:rPr>
              <a:t>Дигитална благосостојба на работното место </a:t>
            </a:r>
            <a:br>
              <a:rPr lang="mk" sz="3200" dirty="0">
                <a:solidFill>
                  <a:srgbClr val="FFFFFF"/>
                </a:solidFill>
                <a:latin typeface="Aptos" panose="020B0004020202020204" pitchFamily="34" charset="0"/>
                <a:ea typeface="Arial"/>
                <a:cs typeface="Arial"/>
                <a:sym typeface="Arial"/>
              </a:rPr>
            </a:br>
            <a:r>
              <a:rPr lang="mk" sz="3200" dirty="0">
                <a:solidFill>
                  <a:srgbClr val="FFFFFF"/>
                </a:solidFill>
                <a:latin typeface="Aptos" panose="020B0004020202020204" pitchFamily="34" charset="0"/>
                <a:ea typeface="Arial"/>
                <a:cs typeface="Arial"/>
                <a:sym typeface="Arial"/>
              </a:rPr>
              <a:t>(McKinsey &amp; Company)</a:t>
            </a:r>
            <a:endParaRPr sz="3200" dirty="0">
              <a:latin typeface="Aptos" panose="020B0004020202020204" pitchFamily="34" charset="0"/>
            </a:endParaRPr>
          </a:p>
        </p:txBody>
      </p:sp>
      <p:sp>
        <p:nvSpPr>
          <p:cNvPr id="239" name="Google Shape;239;p21"/>
          <p:cNvSpPr/>
          <p:nvPr/>
        </p:nvSpPr>
        <p:spPr>
          <a:xfrm flipH="1">
            <a:off x="530529" y="0"/>
            <a:ext cx="1155142" cy="591009"/>
          </a:xfrm>
          <a:custGeom>
            <a:avLst/>
            <a:gdLst/>
            <a:ahLst/>
            <a:cxnLst/>
            <a:rect l="l" t="t" r="r" b="b"/>
            <a:pathLst>
              <a:path w="1155142" h="591009" extrusionOk="0">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0" name="Google Shape;240;p21"/>
          <p:cNvSpPr/>
          <p:nvPr/>
        </p:nvSpPr>
        <p:spPr>
          <a:xfrm flipH="1">
            <a:off x="3961511" y="-1"/>
            <a:ext cx="1737401" cy="959536"/>
          </a:xfrm>
          <a:custGeom>
            <a:avLst/>
            <a:gdLst/>
            <a:ahLst/>
            <a:cxnLst/>
            <a:rect l="l" t="t" r="r" b="b"/>
            <a:pathLst>
              <a:path w="1737401" h="959536" extrusionOk="0">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1" name="Google Shape;241;p21"/>
          <p:cNvSpPr/>
          <p:nvPr/>
        </p:nvSpPr>
        <p:spPr>
          <a:xfrm flipH="1">
            <a:off x="0" y="2936831"/>
            <a:ext cx="159741" cy="552996"/>
          </a:xfrm>
          <a:custGeom>
            <a:avLst/>
            <a:gdLst/>
            <a:ahLst/>
            <a:cxnLst/>
            <a:rect l="l" t="t" r="r" b="b"/>
            <a:pathLst>
              <a:path w="159741" h="552996" extrusionOk="0">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2" name="Google Shape;242;p21"/>
          <p:cNvSpPr txBox="1">
            <a:spLocks noGrp="1"/>
          </p:cNvSpPr>
          <p:nvPr>
            <p:ph type="body" idx="1"/>
          </p:nvPr>
        </p:nvSpPr>
        <p:spPr>
          <a:xfrm>
            <a:off x="6031676" y="591009"/>
            <a:ext cx="5629795" cy="575264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330"/>
              <a:buNone/>
            </a:pPr>
            <a:r>
              <a:rPr lang="mk" sz="2830" dirty="0">
                <a:latin typeface="Aptos" panose="020B0004020202020204" pitchFamily="34" charset="0"/>
                <a:ea typeface="Arial"/>
                <a:cs typeface="Arial"/>
                <a:sym typeface="Arial"/>
              </a:rPr>
              <a:t>МекКинси извести за употребата на дигитална технологија за поддршка на менталното здравје на вработените, наведувајќи различни дигитални решенија како што се превентивни чет-ботови и програми за обука за издржливост. Овие алатки се приспособени да им помогнат на вработените да управуваат со стресот и да ја подобрат нивната севкупна благосостојба ( </a:t>
            </a:r>
            <a:r>
              <a:rPr lang="mk" sz="2830" b="1" u="sng" dirty="0">
                <a:solidFill>
                  <a:srgbClr val="92BAB5"/>
                </a:solidFill>
                <a:latin typeface="Aptos" panose="020B0004020202020204" pitchFamily="34" charset="0"/>
                <a:ea typeface="Arial"/>
                <a:cs typeface="Arial"/>
                <a:sym typeface="Arial"/>
                <a:hlinkClick r:id="rId3">
                  <a:extLst>
                    <a:ext uri="{A12FA001-AC4F-418D-AE19-62706E023703}">
                      <ahyp:hlinkClr xmlns:ahyp="http://schemas.microsoft.com/office/drawing/2018/hyperlinkcolor" val="tx"/>
                    </a:ext>
                  </a:extLst>
                </a:hlinkClick>
              </a:rPr>
              <a:t>McKinsey &amp; Company </a:t>
            </a:r>
            <a:r>
              <a:rPr lang="mk" sz="2830" dirty="0">
                <a:latin typeface="Aptos" panose="020B0004020202020204" pitchFamily="34" charset="0"/>
                <a:ea typeface="Arial"/>
                <a:cs typeface="Arial"/>
                <a:sym typeface="Arial"/>
              </a:rPr>
              <a:t>).</a:t>
            </a:r>
            <a:endParaRPr sz="2090" dirty="0">
              <a:latin typeface="Aptos" panose="020B0004020202020204" pitchFamily="34" charset="0"/>
            </a:endParaRPr>
          </a:p>
        </p:txBody>
      </p:sp>
      <p:sp>
        <p:nvSpPr>
          <p:cNvPr id="243" name="Google Shape;243;p21"/>
          <p:cNvSpPr/>
          <p:nvPr/>
        </p:nvSpPr>
        <p:spPr>
          <a:xfrm flipH="1">
            <a:off x="0" y="5835649"/>
            <a:ext cx="1548180" cy="1022351"/>
          </a:xfrm>
          <a:custGeom>
            <a:avLst/>
            <a:gdLst/>
            <a:ahLst/>
            <a:cxnLst/>
            <a:rect l="l" t="t" r="r" b="b"/>
            <a:pathLst>
              <a:path w="1548180" h="1022351" extrusionOk="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4" name="Google Shape;244;p21"/>
          <p:cNvSpPr/>
          <p:nvPr/>
        </p:nvSpPr>
        <p:spPr>
          <a:xfrm flipH="1">
            <a:off x="3405056" y="5717905"/>
            <a:ext cx="1771609" cy="1140095"/>
          </a:xfrm>
          <a:custGeom>
            <a:avLst/>
            <a:gdLst/>
            <a:ahLst/>
            <a:cxnLst/>
            <a:rect l="l" t="t" r="r" b="b"/>
            <a:pathLst>
              <a:path w="1771609" h="1140095" extrusionOk="0">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5" name="Google Shape;245;p21"/>
          <p:cNvSpPr/>
          <p:nvPr/>
        </p:nvSpPr>
        <p:spPr>
          <a:xfrm flipH="1">
            <a:off x="4132972" y="6258755"/>
            <a:ext cx="1565940" cy="599245"/>
          </a:xfrm>
          <a:custGeom>
            <a:avLst/>
            <a:gdLst/>
            <a:ahLst/>
            <a:cxnLst/>
            <a:rect l="l" t="t" r="r" b="b"/>
            <a:pathLst>
              <a:path w="1565940" h="599245" extrusionOk="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9"/>
        <p:cNvGrpSpPr/>
        <p:nvPr/>
      </p:nvGrpSpPr>
      <p:grpSpPr>
        <a:xfrm>
          <a:off x="0" y="0"/>
          <a:ext cx="0" cy="0"/>
          <a:chOff x="0" y="0"/>
          <a:chExt cx="0" cy="0"/>
        </a:xfrm>
      </p:grpSpPr>
      <p:sp>
        <p:nvSpPr>
          <p:cNvPr id="250" name="Google Shape;250;p22"/>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ptos" panose="020B0004020202020204" pitchFamily="34" charset="0"/>
              <a:ea typeface="Calibri"/>
              <a:cs typeface="Calibri"/>
              <a:sym typeface="Calibri"/>
            </a:endParaRPr>
          </a:p>
        </p:txBody>
      </p:sp>
      <p:sp>
        <p:nvSpPr>
          <p:cNvPr id="251" name="Google Shape;251;p22"/>
          <p:cNvSpPr/>
          <p:nvPr/>
        </p:nvSpPr>
        <p:spPr>
          <a:xfrm>
            <a:off x="707393" y="847600"/>
            <a:ext cx="4619938" cy="4619938"/>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2" name="Google Shape;252;p22"/>
          <p:cNvSpPr txBox="1">
            <a:spLocks noGrp="1"/>
          </p:cNvSpPr>
          <p:nvPr>
            <p:ph type="title"/>
          </p:nvPr>
        </p:nvSpPr>
        <p:spPr>
          <a:xfrm>
            <a:off x="992293" y="1233241"/>
            <a:ext cx="3784102" cy="406462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4100"/>
              <a:buFont typeface="Arial"/>
              <a:buNone/>
            </a:pPr>
            <a:r>
              <a:rPr lang="mk" sz="4100" dirty="0">
                <a:solidFill>
                  <a:srgbClr val="FFFFFF"/>
                </a:solidFill>
                <a:latin typeface="Aptos" panose="020B0004020202020204" pitchFamily="34" charset="0"/>
                <a:ea typeface="Arial"/>
                <a:cs typeface="Arial"/>
                <a:sym typeface="Arial"/>
              </a:rPr>
              <a:t>Експерименти за дигитална благосостојба од Google</a:t>
            </a:r>
            <a:endParaRPr dirty="0">
              <a:latin typeface="Aptos" panose="020B0004020202020204" pitchFamily="34" charset="0"/>
            </a:endParaRPr>
          </a:p>
        </p:txBody>
      </p:sp>
      <p:sp>
        <p:nvSpPr>
          <p:cNvPr id="253" name="Google Shape;253;p22"/>
          <p:cNvSpPr/>
          <p:nvPr/>
        </p:nvSpPr>
        <p:spPr>
          <a:xfrm flipH="1">
            <a:off x="530529" y="0"/>
            <a:ext cx="1155142" cy="591009"/>
          </a:xfrm>
          <a:custGeom>
            <a:avLst/>
            <a:gdLst/>
            <a:ahLst/>
            <a:cxnLst/>
            <a:rect l="l" t="t" r="r" b="b"/>
            <a:pathLst>
              <a:path w="1155142" h="591009" extrusionOk="0">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4" name="Google Shape;254;p22"/>
          <p:cNvSpPr/>
          <p:nvPr/>
        </p:nvSpPr>
        <p:spPr>
          <a:xfrm flipH="1">
            <a:off x="3961511" y="-1"/>
            <a:ext cx="1737401" cy="959536"/>
          </a:xfrm>
          <a:custGeom>
            <a:avLst/>
            <a:gdLst/>
            <a:ahLst/>
            <a:cxnLst/>
            <a:rect l="l" t="t" r="r" b="b"/>
            <a:pathLst>
              <a:path w="1737401" h="959536" extrusionOk="0">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5" name="Google Shape;255;p22"/>
          <p:cNvSpPr/>
          <p:nvPr/>
        </p:nvSpPr>
        <p:spPr>
          <a:xfrm flipH="1">
            <a:off x="0" y="2936831"/>
            <a:ext cx="159741" cy="552996"/>
          </a:xfrm>
          <a:custGeom>
            <a:avLst/>
            <a:gdLst/>
            <a:ahLst/>
            <a:cxnLst/>
            <a:rect l="l" t="t" r="r" b="b"/>
            <a:pathLst>
              <a:path w="159741" h="552996" extrusionOk="0">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6" name="Google Shape;256;p22"/>
          <p:cNvSpPr txBox="1">
            <a:spLocks noGrp="1"/>
          </p:cNvSpPr>
          <p:nvPr>
            <p:ph type="body" idx="1"/>
          </p:nvPr>
        </p:nvSpPr>
        <p:spPr>
          <a:xfrm>
            <a:off x="6009216" y="308609"/>
            <a:ext cx="5652255" cy="59501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mk" dirty="0">
                <a:latin typeface="Aptos" panose="020B0004020202020204" pitchFamily="34" charset="0"/>
                <a:ea typeface="Arial"/>
                <a:cs typeface="Arial"/>
                <a:sym typeface="Arial"/>
              </a:rPr>
              <a:t>Платформата на Google Digital Wellbeing Experiments нуди различни алатки дизајнирани да им помогнат на корисниците да ги балансираат нивните дигитални и реални искуства. Ова вклучува експерименти како „Телефон од хартија“, кој им помага на корисниците да се одморат од нивните дигитални уреди и „Плик“, дизајниран да го поедностави вашиот паметен телефон во основен уред за да ги намали одвлекувањата </a:t>
            </a:r>
          </a:p>
          <a:p>
            <a:pPr marL="0" lvl="0" indent="0" algn="l" rtl="0">
              <a:lnSpc>
                <a:spcPct val="90000"/>
              </a:lnSpc>
              <a:spcBef>
                <a:spcPts val="0"/>
              </a:spcBef>
              <a:spcAft>
                <a:spcPts val="0"/>
              </a:spcAft>
              <a:buSzPts val="3200"/>
              <a:buNone/>
            </a:pPr>
            <a:r>
              <a:rPr lang="mk" dirty="0">
                <a:latin typeface="Aptos" panose="020B0004020202020204" pitchFamily="34" charset="0"/>
                <a:ea typeface="Arial"/>
                <a:cs typeface="Arial"/>
                <a:sym typeface="Arial"/>
              </a:rPr>
              <a:t>( </a:t>
            </a:r>
            <a:r>
              <a:rPr lang="mk" b="1" u="sng" dirty="0">
                <a:solidFill>
                  <a:schemeClr val="hlink"/>
                </a:solidFill>
                <a:latin typeface="Aptos" panose="020B0004020202020204" pitchFamily="34" charset="0"/>
                <a:ea typeface="Arial"/>
                <a:cs typeface="Arial"/>
                <a:sym typeface="Arial"/>
                <a:hlinkClick r:id="rId3"/>
              </a:rPr>
              <a:t>Експерименти со Google </a:t>
            </a:r>
            <a:r>
              <a:rPr lang="mk" dirty="0">
                <a:latin typeface="Aptos" panose="020B0004020202020204" pitchFamily="34" charset="0"/>
                <a:ea typeface="Arial"/>
                <a:cs typeface="Arial"/>
                <a:sym typeface="Arial"/>
              </a:rPr>
              <a:t>).</a:t>
            </a:r>
            <a:endParaRPr sz="2400" dirty="0">
              <a:latin typeface="Aptos" panose="020B0004020202020204" pitchFamily="34" charset="0"/>
            </a:endParaRPr>
          </a:p>
        </p:txBody>
      </p:sp>
      <p:sp>
        <p:nvSpPr>
          <p:cNvPr id="257" name="Google Shape;257;p22"/>
          <p:cNvSpPr/>
          <p:nvPr/>
        </p:nvSpPr>
        <p:spPr>
          <a:xfrm flipH="1">
            <a:off x="0" y="5835649"/>
            <a:ext cx="1548180" cy="1022351"/>
          </a:xfrm>
          <a:custGeom>
            <a:avLst/>
            <a:gdLst/>
            <a:ahLst/>
            <a:cxnLst/>
            <a:rect l="l" t="t" r="r" b="b"/>
            <a:pathLst>
              <a:path w="1548180" h="1022351" extrusionOk="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p22"/>
          <p:cNvSpPr/>
          <p:nvPr/>
        </p:nvSpPr>
        <p:spPr>
          <a:xfrm flipH="1">
            <a:off x="3405056" y="5717905"/>
            <a:ext cx="1771609" cy="1140095"/>
          </a:xfrm>
          <a:custGeom>
            <a:avLst/>
            <a:gdLst/>
            <a:ahLst/>
            <a:cxnLst/>
            <a:rect l="l" t="t" r="r" b="b"/>
            <a:pathLst>
              <a:path w="1771609" h="1140095" extrusionOk="0">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9" name="Google Shape;259;p22"/>
          <p:cNvSpPr/>
          <p:nvPr/>
        </p:nvSpPr>
        <p:spPr>
          <a:xfrm flipH="1">
            <a:off x="4132972" y="6258755"/>
            <a:ext cx="1565940" cy="599245"/>
          </a:xfrm>
          <a:custGeom>
            <a:avLst/>
            <a:gdLst/>
            <a:ahLst/>
            <a:cxnLst/>
            <a:rect l="l" t="t" r="r" b="b"/>
            <a:pathLst>
              <a:path w="1565940" h="599245" extrusionOk="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3"/>
        <p:cNvGrpSpPr/>
        <p:nvPr/>
      </p:nvGrpSpPr>
      <p:grpSpPr>
        <a:xfrm>
          <a:off x="0" y="0"/>
          <a:ext cx="0" cy="0"/>
          <a:chOff x="0" y="0"/>
          <a:chExt cx="0" cy="0"/>
        </a:xfrm>
      </p:grpSpPr>
      <p:sp>
        <p:nvSpPr>
          <p:cNvPr id="264" name="Google Shape;264;p23"/>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5" name="Google Shape;265;p23"/>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6" name="Google Shape;266;p23"/>
          <p:cNvSpPr txBox="1">
            <a:spLocks noGrp="1"/>
          </p:cNvSpPr>
          <p:nvPr>
            <p:ph type="title"/>
          </p:nvPr>
        </p:nvSpPr>
        <p:spPr>
          <a:xfrm>
            <a:off x="294760" y="149307"/>
            <a:ext cx="11049001" cy="1586625"/>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3600"/>
              <a:buFont typeface="Arial"/>
              <a:buNone/>
            </a:pPr>
            <a:r>
              <a:rPr lang="mk" sz="3200" dirty="0">
                <a:latin typeface="Aptos" panose="020B0004020202020204" pitchFamily="34" charset="0"/>
                <a:ea typeface="Arial"/>
                <a:cs typeface="Arial"/>
                <a:sym typeface="Arial"/>
              </a:rPr>
              <a:t>Дигиталната благосостојба како клучен елемент за напредување на работното место на здрав и одржлив начин</a:t>
            </a:r>
            <a:endParaRPr sz="3920" dirty="0">
              <a:latin typeface="Aptos" panose="020B0004020202020204" pitchFamily="34" charset="0"/>
            </a:endParaRPr>
          </a:p>
        </p:txBody>
      </p:sp>
      <p:sp>
        <p:nvSpPr>
          <p:cNvPr id="267" name="Google Shape;267;p23"/>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68" name="Google Shape;268;p23"/>
          <p:cNvSpPr txBox="1">
            <a:spLocks noGrp="1"/>
          </p:cNvSpPr>
          <p:nvPr>
            <p:ph type="body" idx="1"/>
          </p:nvPr>
        </p:nvSpPr>
        <p:spPr>
          <a:xfrm>
            <a:off x="848239" y="1461612"/>
            <a:ext cx="10968990" cy="4441031"/>
          </a:xfrm>
          <a:prstGeom prst="rect">
            <a:avLst/>
          </a:prstGeom>
          <a:noFill/>
          <a:ln>
            <a:noFill/>
          </a:ln>
        </p:spPr>
        <p:txBody>
          <a:bodyPr spcFirstLastPara="1" wrap="square" lIns="91425" tIns="45700" rIns="91425" bIns="45700" anchor="t" anchorCtr="0">
            <a:noAutofit/>
          </a:bodyPr>
          <a:lstStyle/>
          <a:p>
            <a:pPr marL="228600" lvl="0" indent="-215900" algn="just" rtl="0">
              <a:lnSpc>
                <a:spcPct val="90000"/>
              </a:lnSpc>
              <a:spcBef>
                <a:spcPts val="0"/>
              </a:spcBef>
              <a:spcAft>
                <a:spcPts val="0"/>
              </a:spcAft>
              <a:buSzPts val="2390"/>
              <a:buChar char="❑"/>
            </a:pPr>
            <a:r>
              <a:rPr lang="mk" sz="2390" dirty="0">
                <a:latin typeface="Aptos" panose="020B0004020202020204" pitchFamily="34" charset="0"/>
                <a:ea typeface="Arial"/>
                <a:cs typeface="Arial"/>
                <a:sym typeface="Arial"/>
              </a:rPr>
              <a:t>Овој проект се фокусира на интегрирање на дигиталната благосостојба како основен аспект за постигнување на совршеност на работното место, промовирајќи го и физичкото и менталното здравје.</a:t>
            </a:r>
            <a:endParaRPr sz="2390" dirty="0">
              <a:latin typeface="Aptos" panose="020B0004020202020204" pitchFamily="34" charset="0"/>
              <a:ea typeface="Arial"/>
              <a:cs typeface="Arial"/>
              <a:sym typeface="Arial"/>
            </a:endParaRPr>
          </a:p>
          <a:p>
            <a:pPr marL="228600" lvl="0" indent="-215900" algn="just" rtl="0">
              <a:lnSpc>
                <a:spcPct val="90000"/>
              </a:lnSpc>
              <a:spcBef>
                <a:spcPts val="1000"/>
              </a:spcBef>
              <a:spcAft>
                <a:spcPts val="0"/>
              </a:spcAft>
              <a:buSzPts val="2390"/>
              <a:buChar char="❑"/>
            </a:pPr>
            <a:r>
              <a:rPr lang="mk" sz="2390" dirty="0">
                <a:latin typeface="Aptos" panose="020B0004020202020204" pitchFamily="34" charset="0"/>
                <a:ea typeface="Arial"/>
                <a:cs typeface="Arial"/>
                <a:sym typeface="Arial"/>
              </a:rPr>
              <a:t>Тој е приспособен за обучувачи, едукатори и менаџери за стручно образование и обука (СОО), обезбедувајќи ресурси како што се специјализирана наставна програма, прирачник за тренер и профил на менаџер за дигитална благосостојба.</a:t>
            </a:r>
            <a:endParaRPr sz="2390" dirty="0">
              <a:latin typeface="Aptos" panose="020B0004020202020204" pitchFamily="34" charset="0"/>
              <a:ea typeface="Arial"/>
              <a:cs typeface="Arial"/>
              <a:sym typeface="Arial"/>
            </a:endParaRPr>
          </a:p>
          <a:p>
            <a:pPr marL="228600" lvl="0" indent="-215900" algn="just" rtl="0">
              <a:lnSpc>
                <a:spcPct val="90000"/>
              </a:lnSpc>
              <a:spcBef>
                <a:spcPts val="1000"/>
              </a:spcBef>
              <a:spcAft>
                <a:spcPts val="0"/>
              </a:spcAft>
              <a:buSzPts val="2390"/>
              <a:buChar char="❑"/>
            </a:pPr>
            <a:r>
              <a:rPr lang="mk" sz="2390" dirty="0">
                <a:latin typeface="Aptos" panose="020B0004020202020204" pitchFamily="34" charset="0"/>
                <a:ea typeface="Arial"/>
                <a:cs typeface="Arial"/>
                <a:sym typeface="Arial"/>
              </a:rPr>
              <a:t>Иницијативата вклучува развој на модел на квалификации и курс за обука за обучувачи за стручно образование и обука, заедно со сеопфатно управување со проекти и напори за ширење за поттикнување поздрава работна средина преку дигитални практики.</a:t>
            </a:r>
            <a:endParaRPr sz="2390" dirty="0">
              <a:latin typeface="Aptos" panose="020B0004020202020204" pitchFamily="34" charset="0"/>
              <a:ea typeface="Arial"/>
              <a:cs typeface="Arial"/>
              <a:sym typeface="Arial"/>
            </a:endParaRPr>
          </a:p>
          <a:p>
            <a:pPr marL="228600" lvl="0" indent="-215900" algn="just" rtl="0">
              <a:lnSpc>
                <a:spcPct val="90000"/>
              </a:lnSpc>
              <a:spcBef>
                <a:spcPts val="1000"/>
              </a:spcBef>
              <a:spcAft>
                <a:spcPts val="0"/>
              </a:spcAft>
              <a:buSzPts val="2390"/>
              <a:buChar char="❑"/>
            </a:pPr>
            <a:r>
              <a:rPr lang="mk" sz="2390" dirty="0">
                <a:latin typeface="Aptos" panose="020B0004020202020204" pitchFamily="34" charset="0"/>
                <a:ea typeface="Arial"/>
                <a:cs typeface="Arial"/>
                <a:sym typeface="Arial"/>
              </a:rPr>
              <a:t>Повеќе детали се достапни на нивната </a:t>
            </a:r>
            <a:r>
              <a:rPr lang="mk" sz="2390" b="1" u="sng" dirty="0">
                <a:solidFill>
                  <a:schemeClr val="hlink"/>
                </a:solidFill>
                <a:latin typeface="Aptos" panose="020B0004020202020204" pitchFamily="34" charset="0"/>
                <a:ea typeface="Arial"/>
                <a:cs typeface="Arial"/>
                <a:sym typeface="Arial"/>
                <a:hlinkClick r:id="rId3"/>
              </a:rPr>
              <a:t>официјална веб-страница </a:t>
            </a:r>
            <a:r>
              <a:rPr lang="mk" sz="2390" u="sng" dirty="0">
                <a:solidFill>
                  <a:schemeClr val="hlink"/>
                </a:solidFill>
                <a:latin typeface="Aptos" panose="020B0004020202020204" pitchFamily="34" charset="0"/>
                <a:ea typeface="Arial"/>
                <a:cs typeface="Arial"/>
                <a:sym typeface="Arial"/>
                <a:hlinkClick r:id="rId3"/>
              </a:rPr>
              <a:t>.</a:t>
            </a:r>
            <a:endParaRPr sz="2390" u="sng" dirty="0">
              <a:solidFill>
                <a:schemeClr val="hlink"/>
              </a:solidFill>
              <a:latin typeface="Aptos" panose="020B0004020202020204" pitchFamily="34" charset="0"/>
              <a:ea typeface="Arial"/>
              <a:cs typeface="Arial"/>
              <a:sym typeface="Arial"/>
              <a:hlinkClick r:id="rId3"/>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2"/>
        <p:cNvGrpSpPr/>
        <p:nvPr/>
      </p:nvGrpSpPr>
      <p:grpSpPr>
        <a:xfrm>
          <a:off x="0" y="0"/>
          <a:ext cx="0" cy="0"/>
          <a:chOff x="0" y="0"/>
          <a:chExt cx="0" cy="0"/>
        </a:xfrm>
      </p:grpSpPr>
      <p:sp>
        <p:nvSpPr>
          <p:cNvPr id="273" name="Google Shape;273;p24"/>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4" name="Google Shape;274;p24"/>
          <p:cNvSpPr/>
          <p:nvPr/>
        </p:nvSpPr>
        <p:spPr>
          <a:xfrm>
            <a:off x="740546" y="1011045"/>
            <a:ext cx="4369859" cy="4369859"/>
          </a:xfrm>
          <a:prstGeom prst="roundRect">
            <a:avLst>
              <a:gd name="adj" fmla="val 2757"/>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5" name="Google Shape;275;p24"/>
          <p:cNvSpPr txBox="1">
            <a:spLocks noGrp="1"/>
          </p:cNvSpPr>
          <p:nvPr>
            <p:ph type="title"/>
          </p:nvPr>
        </p:nvSpPr>
        <p:spPr>
          <a:xfrm>
            <a:off x="740547" y="1112969"/>
            <a:ext cx="4369858" cy="416601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4800"/>
              <a:buFont typeface="Arial"/>
              <a:buNone/>
            </a:pPr>
            <a:r>
              <a:rPr lang="mk" dirty="0">
                <a:solidFill>
                  <a:srgbClr val="FFFFFF"/>
                </a:solidFill>
                <a:latin typeface="Aptos" panose="020B0004020202020204" pitchFamily="34" charset="0"/>
                <a:ea typeface="Arial"/>
                <a:cs typeface="Arial"/>
                <a:sym typeface="Arial"/>
              </a:rPr>
              <a:t>Дигитална платформа за благосостојба на Google</a:t>
            </a:r>
            <a:endParaRPr dirty="0">
              <a:solidFill>
                <a:srgbClr val="FFFFFF"/>
              </a:solidFill>
              <a:latin typeface="Aptos" panose="020B0004020202020204" pitchFamily="34" charset="0"/>
              <a:ea typeface="Arial"/>
              <a:cs typeface="Arial"/>
              <a:sym typeface="Arial"/>
            </a:endParaRPr>
          </a:p>
        </p:txBody>
      </p:sp>
      <p:sp>
        <p:nvSpPr>
          <p:cNvPr id="276" name="Google Shape;276;p24"/>
          <p:cNvSpPr/>
          <p:nvPr/>
        </p:nvSpPr>
        <p:spPr>
          <a:xfrm flipH="1">
            <a:off x="530529" y="0"/>
            <a:ext cx="1155142" cy="591009"/>
          </a:xfrm>
          <a:custGeom>
            <a:avLst/>
            <a:gdLst/>
            <a:ahLst/>
            <a:cxnLst/>
            <a:rect l="l" t="t" r="r" b="b"/>
            <a:pathLst>
              <a:path w="1155142" h="591009" extrusionOk="0">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7" name="Google Shape;277;p24"/>
          <p:cNvSpPr/>
          <p:nvPr/>
        </p:nvSpPr>
        <p:spPr>
          <a:xfrm flipH="1">
            <a:off x="3961511" y="-1"/>
            <a:ext cx="1737401" cy="959536"/>
          </a:xfrm>
          <a:custGeom>
            <a:avLst/>
            <a:gdLst/>
            <a:ahLst/>
            <a:cxnLst/>
            <a:rect l="l" t="t" r="r" b="b"/>
            <a:pathLst>
              <a:path w="1737401" h="959536" extrusionOk="0">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8" name="Google Shape;278;p24"/>
          <p:cNvSpPr/>
          <p:nvPr/>
        </p:nvSpPr>
        <p:spPr>
          <a:xfrm flipH="1">
            <a:off x="0" y="2936831"/>
            <a:ext cx="159741" cy="552996"/>
          </a:xfrm>
          <a:custGeom>
            <a:avLst/>
            <a:gdLst/>
            <a:ahLst/>
            <a:cxnLst/>
            <a:rect l="l" t="t" r="r" b="b"/>
            <a:pathLst>
              <a:path w="159741" h="552996" extrusionOk="0">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9" name="Google Shape;279;p24"/>
          <p:cNvSpPr txBox="1">
            <a:spLocks noGrp="1"/>
          </p:cNvSpPr>
          <p:nvPr>
            <p:ph type="body" idx="1"/>
          </p:nvPr>
        </p:nvSpPr>
        <p:spPr>
          <a:xfrm>
            <a:off x="5698912" y="422910"/>
            <a:ext cx="6165428" cy="6035040"/>
          </a:xfrm>
          <a:prstGeom prst="rect">
            <a:avLst/>
          </a:prstGeom>
          <a:noFill/>
          <a:ln>
            <a:noFill/>
          </a:ln>
        </p:spPr>
        <p:txBody>
          <a:bodyPr spcFirstLastPara="1" wrap="square" lIns="91425" tIns="45700" rIns="91425" bIns="45700" anchor="t" anchorCtr="0">
            <a:noAutofit/>
          </a:bodyPr>
          <a:lstStyle/>
          <a:p>
            <a:pPr marL="228600" lvl="0" indent="-209550" algn="l" rtl="0">
              <a:lnSpc>
                <a:spcPct val="80000"/>
              </a:lnSpc>
              <a:spcBef>
                <a:spcPts val="0"/>
              </a:spcBef>
              <a:spcAft>
                <a:spcPts val="0"/>
              </a:spcAft>
              <a:buSzPts val="2500"/>
              <a:buChar char="❑"/>
            </a:pPr>
            <a:r>
              <a:rPr lang="ru-RU" sz="2400" dirty="0">
                <a:latin typeface="Aptos" panose="020B0004020202020204" pitchFamily="34" charset="0"/>
              </a:rPr>
              <a:t>Добредојдовте на платформата за дигитална добросостојба на Google, комплетен сет алатки и функции создадени за да им помогнат на корисниците да развијат поздрава врска со технологијата.</a:t>
            </a:r>
            <a:endParaRPr lang="en-US" sz="2400" dirty="0">
              <a:latin typeface="Aptos" panose="020B0004020202020204" pitchFamily="34" charset="0"/>
            </a:endParaRPr>
          </a:p>
          <a:p>
            <a:pPr marL="228600" lvl="0" indent="-209550" algn="l" rtl="0">
              <a:lnSpc>
                <a:spcPct val="80000"/>
              </a:lnSpc>
              <a:spcBef>
                <a:spcPts val="0"/>
              </a:spcBef>
              <a:spcAft>
                <a:spcPts val="0"/>
              </a:spcAft>
              <a:buSzPts val="2500"/>
              <a:buChar char="❑"/>
            </a:pPr>
            <a:r>
              <a:rPr lang="mk" sz="2400" dirty="0">
                <a:latin typeface="Aptos" panose="020B0004020202020204" pitchFamily="34" charset="0"/>
                <a:ea typeface="Arial"/>
                <a:cs typeface="Arial"/>
                <a:sym typeface="Arial"/>
              </a:rPr>
              <a:t>Примарната цел на платформата е да ги поттикне корисниците да ги разберат и регулираат нивните дигитални однесувања, а со тоа да ја подобрат нивната севкупна благосостојба.</a:t>
            </a:r>
            <a:endParaRPr sz="2400" dirty="0">
              <a:latin typeface="Aptos" panose="020B0004020202020204" pitchFamily="34" charset="0"/>
            </a:endParaRPr>
          </a:p>
          <a:p>
            <a:pPr marL="228600" lvl="0" indent="-209550" algn="l" rtl="0">
              <a:lnSpc>
                <a:spcPct val="80000"/>
              </a:lnSpc>
              <a:spcBef>
                <a:spcPts val="1000"/>
              </a:spcBef>
              <a:spcAft>
                <a:spcPts val="0"/>
              </a:spcAft>
              <a:buSzPts val="2500"/>
              <a:buChar char="❑"/>
            </a:pPr>
            <a:r>
              <a:rPr lang="ru-RU" sz="2400" dirty="0">
                <a:latin typeface="Aptos" panose="020B0004020202020204" pitchFamily="34" charset="0"/>
              </a:rPr>
              <a:t>Клучно е да се признаат значењето на следењето на времето на екран и управувањето со дигиталните навики за да се минимизираат потенцијалните негативни ефекти врз менталното здравје и продуктивноста.</a:t>
            </a:r>
            <a:endParaRPr sz="2400" dirty="0">
              <a:latin typeface="Aptos" panose="020B0004020202020204" pitchFamily="34" charset="0"/>
              <a:ea typeface="Arial"/>
              <a:cs typeface="Arial"/>
              <a:sym typeface="Arial"/>
            </a:endParaRPr>
          </a:p>
        </p:txBody>
      </p:sp>
      <p:sp>
        <p:nvSpPr>
          <p:cNvPr id="280" name="Google Shape;280;p24"/>
          <p:cNvSpPr/>
          <p:nvPr/>
        </p:nvSpPr>
        <p:spPr>
          <a:xfrm flipH="1">
            <a:off x="0" y="5835649"/>
            <a:ext cx="1548180" cy="1022351"/>
          </a:xfrm>
          <a:custGeom>
            <a:avLst/>
            <a:gdLst/>
            <a:ahLst/>
            <a:cxnLst/>
            <a:rect l="l" t="t" r="r" b="b"/>
            <a:pathLst>
              <a:path w="1548180" h="1022351" extrusionOk="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1" name="Google Shape;281;p24"/>
          <p:cNvSpPr/>
          <p:nvPr/>
        </p:nvSpPr>
        <p:spPr>
          <a:xfrm flipH="1">
            <a:off x="3418308" y="5717905"/>
            <a:ext cx="1771609" cy="1140095"/>
          </a:xfrm>
          <a:custGeom>
            <a:avLst/>
            <a:gdLst/>
            <a:ahLst/>
            <a:cxnLst/>
            <a:rect l="l" t="t" r="r" b="b"/>
            <a:pathLst>
              <a:path w="1771609" h="1140095" extrusionOk="0">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2" name="Google Shape;282;p24"/>
          <p:cNvSpPr/>
          <p:nvPr/>
        </p:nvSpPr>
        <p:spPr>
          <a:xfrm flipH="1">
            <a:off x="4132972" y="6258755"/>
            <a:ext cx="1565940" cy="599245"/>
          </a:xfrm>
          <a:custGeom>
            <a:avLst/>
            <a:gdLst/>
            <a:ahLst/>
            <a:cxnLst/>
            <a:rect l="l" t="t" r="r" b="b"/>
            <a:pathLst>
              <a:path w="1565940" h="599245" extrusionOk="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6"/>
        <p:cNvGrpSpPr/>
        <p:nvPr/>
      </p:nvGrpSpPr>
      <p:grpSpPr>
        <a:xfrm>
          <a:off x="0" y="0"/>
          <a:ext cx="0" cy="0"/>
          <a:chOff x="0" y="0"/>
          <a:chExt cx="0" cy="0"/>
        </a:xfrm>
      </p:grpSpPr>
      <p:sp>
        <p:nvSpPr>
          <p:cNvPr id="287" name="Google Shape;287;p25"/>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8" name="Google Shape;288;p25"/>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9" name="Google Shape;289;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400"/>
              <a:buFont typeface="Arial"/>
              <a:buNone/>
            </a:pPr>
            <a:r>
              <a:rPr lang="mk" sz="4400" dirty="0">
                <a:latin typeface="Aptos" panose="020B0004020202020204" pitchFamily="34" charset="0"/>
                <a:ea typeface="Arial"/>
                <a:cs typeface="Arial"/>
                <a:sym typeface="Arial"/>
              </a:rPr>
              <a:t>Карактеристики на платформата за дигитална благосостојба на Google</a:t>
            </a:r>
            <a:endParaRPr sz="4400" dirty="0">
              <a:latin typeface="Aptos" panose="020B0004020202020204" pitchFamily="34" charset="0"/>
              <a:ea typeface="Arial"/>
              <a:cs typeface="Arial"/>
              <a:sym typeface="Arial"/>
            </a:endParaRPr>
          </a:p>
        </p:txBody>
      </p:sp>
      <p:sp>
        <p:nvSpPr>
          <p:cNvPr id="290" name="Google Shape;290;p25"/>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91" name="Google Shape;291;p25"/>
          <p:cNvSpPr txBox="1">
            <a:spLocks noGrp="1"/>
          </p:cNvSpPr>
          <p:nvPr>
            <p:ph type="body" idx="1"/>
          </p:nvPr>
        </p:nvSpPr>
        <p:spPr>
          <a:xfrm>
            <a:off x="1120690" y="1698241"/>
            <a:ext cx="10515600" cy="4351338"/>
          </a:xfrm>
          <a:prstGeom prst="rect">
            <a:avLst/>
          </a:prstGeom>
          <a:noFill/>
          <a:ln>
            <a:noFill/>
          </a:ln>
        </p:spPr>
        <p:txBody>
          <a:bodyPr spcFirstLastPara="1" wrap="square" lIns="91425" tIns="45700" rIns="91425" bIns="45700" anchor="t" anchorCtr="0">
            <a:noAutofit/>
          </a:bodyPr>
          <a:lstStyle/>
          <a:p>
            <a:pPr marL="228600" lvl="0" indent="-203200" algn="just" rtl="0">
              <a:lnSpc>
                <a:spcPct val="90000"/>
              </a:lnSpc>
              <a:spcBef>
                <a:spcPts val="0"/>
              </a:spcBef>
              <a:spcAft>
                <a:spcPts val="0"/>
              </a:spcAft>
              <a:buSzPts val="2000"/>
              <a:buChar char="❑"/>
            </a:pPr>
            <a:r>
              <a:rPr lang="ru-RU" sz="2000" dirty="0">
                <a:latin typeface="Aptos" panose="020B0004020202020204" pitchFamily="34" charset="0"/>
              </a:rPr>
              <a:t>Ајде да ги разгледаме клучните функции дизајнирани за промовирање на дигиталната добросостојба:</a:t>
            </a:r>
            <a:endParaRPr sz="2000"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ru-RU" sz="2000" dirty="0">
                <a:latin typeface="Aptos" panose="020B0004020202020204" pitchFamily="34" charset="0"/>
              </a:rPr>
              <a:t>Screen Time Tracking: Овозможува увид во шемите на користење преку следење на времето поминато на апликации и веб-страници.</a:t>
            </a:r>
            <a:endParaRPr lang="en-US" sz="2000"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ru-RU" sz="2000" dirty="0">
                <a:latin typeface="Aptos" panose="020B0004020202020204" pitchFamily="34" charset="0"/>
              </a:rPr>
              <a:t>App Timer</a:t>
            </a:r>
            <a:r>
              <a:rPr lang="ru-RU" sz="2000" b="1" dirty="0">
                <a:latin typeface="Aptos" panose="020B0004020202020204" pitchFamily="34" charset="0"/>
              </a:rPr>
              <a:t>:</a:t>
            </a:r>
            <a:r>
              <a:rPr lang="ru-RU" sz="2000" dirty="0">
                <a:latin typeface="Aptos" panose="020B0004020202020204" pitchFamily="34" charset="0"/>
              </a:rPr>
              <a:t> Поттикнува свесна употреба со поставување временски ограничувања за одредени апликации за да се спречи прекумерно време на екран.</a:t>
            </a:r>
          </a:p>
          <a:p>
            <a:pPr marL="685800" lvl="1" indent="-203200" algn="just" rtl="0">
              <a:lnSpc>
                <a:spcPct val="90000"/>
              </a:lnSpc>
              <a:spcBef>
                <a:spcPts val="500"/>
              </a:spcBef>
              <a:spcAft>
                <a:spcPts val="0"/>
              </a:spcAft>
              <a:buClr>
                <a:srgbClr val="FFAA5A"/>
              </a:buClr>
              <a:buSzPts val="2000"/>
              <a:buFont typeface="Noto Sans Symbols"/>
              <a:buChar char="▪"/>
            </a:pPr>
            <a:r>
              <a:rPr lang="en-US" sz="2000" dirty="0">
                <a:latin typeface="Aptos" panose="020B0004020202020204" pitchFamily="34" charset="0"/>
                <a:ea typeface="Arial"/>
                <a:cs typeface="Arial"/>
                <a:sym typeface="Arial"/>
              </a:rPr>
              <a:t>Focus Mode</a:t>
            </a:r>
            <a:r>
              <a:rPr lang="mk" sz="2000" dirty="0">
                <a:latin typeface="Aptos" panose="020B0004020202020204" pitchFamily="34" charset="0"/>
                <a:ea typeface="Arial"/>
                <a:cs typeface="Arial"/>
                <a:sym typeface="Arial"/>
              </a:rPr>
              <a:t>: Подобрете го фокусот со привремено паузирање на апликациите што го од</a:t>
            </a:r>
            <a:r>
              <a:rPr lang="mk-MK" sz="2000" dirty="0">
                <a:latin typeface="Aptos" panose="020B0004020202020204" pitchFamily="34" charset="0"/>
                <a:ea typeface="Arial"/>
                <a:cs typeface="Arial"/>
                <a:sym typeface="Arial"/>
              </a:rPr>
              <a:t>земаат</a:t>
            </a:r>
            <a:r>
              <a:rPr lang="mk" sz="2000" dirty="0">
                <a:latin typeface="Aptos" panose="020B0004020202020204" pitchFamily="34" charset="0"/>
                <a:ea typeface="Arial"/>
                <a:cs typeface="Arial"/>
                <a:sym typeface="Arial"/>
              </a:rPr>
              <a:t> вниманието за време на важни задачи или активности.</a:t>
            </a:r>
            <a:endParaRPr sz="2000"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en-US" sz="2000" dirty="0">
                <a:latin typeface="Aptos" panose="020B0004020202020204" pitchFamily="34" charset="0"/>
                <a:ea typeface="Arial"/>
                <a:cs typeface="Arial"/>
                <a:sym typeface="Arial"/>
              </a:rPr>
              <a:t>Rest</a:t>
            </a:r>
            <a:r>
              <a:rPr lang="mk" sz="2000" dirty="0">
                <a:latin typeface="Aptos" panose="020B0004020202020204" pitchFamily="34" charset="0"/>
                <a:ea typeface="Arial"/>
                <a:cs typeface="Arial"/>
                <a:sym typeface="Arial"/>
              </a:rPr>
              <a:t>: Поттикнувајте подобра хигиена на спиењето со закажување намалување на времето поминато на екранот пред спиење.</a:t>
            </a:r>
            <a:endParaRPr sz="2000" dirty="0">
              <a:latin typeface="Aptos" panose="020B0004020202020204" pitchFamily="34" charset="0"/>
            </a:endParaRPr>
          </a:p>
          <a:p>
            <a:pPr marL="228600" lvl="0" indent="-203200" algn="just" rtl="0">
              <a:lnSpc>
                <a:spcPct val="90000"/>
              </a:lnSpc>
              <a:spcBef>
                <a:spcPts val="1000"/>
              </a:spcBef>
              <a:spcAft>
                <a:spcPts val="0"/>
              </a:spcAft>
              <a:buSzPts val="2000"/>
              <a:buChar char="❑"/>
            </a:pPr>
            <a:r>
              <a:rPr lang="mk" sz="2000" dirty="0">
                <a:latin typeface="Aptos" panose="020B0004020202020204" pitchFamily="34" charset="0"/>
                <a:ea typeface="Arial"/>
                <a:cs typeface="Arial"/>
                <a:sym typeface="Arial"/>
              </a:rPr>
              <a:t>Овие карактеристики им овозможуваат на корисниците да ја вратат контролата врз нивните дигитални искуства и да негуваат поздрави навики.</a:t>
            </a:r>
            <a:endParaRPr sz="2000" dirty="0">
              <a:latin typeface="Aptos" panose="020B0004020202020204" pitchFamily="34" charset="0"/>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5"/>
        <p:cNvGrpSpPr/>
        <p:nvPr/>
      </p:nvGrpSpPr>
      <p:grpSpPr>
        <a:xfrm>
          <a:off x="0" y="0"/>
          <a:ext cx="0" cy="0"/>
          <a:chOff x="0" y="0"/>
          <a:chExt cx="0" cy="0"/>
        </a:xfrm>
      </p:grpSpPr>
      <p:sp>
        <p:nvSpPr>
          <p:cNvPr id="296" name="Google Shape;296;p26"/>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7" name="Google Shape;297;p26"/>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8" name="Google Shape;298;p26"/>
          <p:cNvSpPr txBox="1">
            <a:spLocks noGrp="1"/>
          </p:cNvSpPr>
          <p:nvPr>
            <p:ph type="title"/>
          </p:nvPr>
        </p:nvSpPr>
        <p:spPr>
          <a:xfrm>
            <a:off x="555710" y="236143"/>
            <a:ext cx="10515600" cy="1075055"/>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92BAB5"/>
              </a:buClr>
              <a:buSzPts val="4800"/>
              <a:buFont typeface="Arial"/>
              <a:buNone/>
            </a:pPr>
            <a:r>
              <a:rPr lang="mk" dirty="0">
                <a:latin typeface="Aptos" panose="020B0004020202020204" pitchFamily="34" charset="0"/>
                <a:ea typeface="Arial"/>
                <a:cs typeface="Arial"/>
                <a:sym typeface="Arial"/>
              </a:rPr>
              <a:t>Како да се користи Дигиталната благосостојба на Google</a:t>
            </a:r>
            <a:endParaRPr dirty="0">
              <a:latin typeface="Aptos" panose="020B0004020202020204" pitchFamily="34" charset="0"/>
              <a:ea typeface="Arial"/>
              <a:cs typeface="Arial"/>
              <a:sym typeface="Arial"/>
            </a:endParaRPr>
          </a:p>
        </p:txBody>
      </p:sp>
      <p:sp>
        <p:nvSpPr>
          <p:cNvPr id="299" name="Google Shape;299;p26"/>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00" name="Google Shape;300;p26"/>
          <p:cNvSpPr txBox="1">
            <a:spLocks noGrp="1"/>
          </p:cNvSpPr>
          <p:nvPr>
            <p:ph type="body" idx="1"/>
          </p:nvPr>
        </p:nvSpPr>
        <p:spPr>
          <a:xfrm>
            <a:off x="941070" y="1350022"/>
            <a:ext cx="10515600" cy="4456418"/>
          </a:xfrm>
          <a:prstGeom prst="rect">
            <a:avLst/>
          </a:prstGeom>
          <a:noFill/>
          <a:ln>
            <a:noFill/>
          </a:ln>
        </p:spPr>
        <p:txBody>
          <a:bodyPr spcFirstLastPara="1" wrap="square" lIns="91425" tIns="45700" rIns="91425" bIns="45700" anchor="t" anchorCtr="0">
            <a:noAutofit/>
          </a:bodyPr>
          <a:lstStyle/>
          <a:p>
            <a:pPr marL="228600" lvl="0" indent="-203200" algn="just" rtl="0">
              <a:lnSpc>
                <a:spcPct val="90000"/>
              </a:lnSpc>
              <a:spcBef>
                <a:spcPts val="0"/>
              </a:spcBef>
              <a:spcAft>
                <a:spcPts val="0"/>
              </a:spcAft>
              <a:buSzPts val="2000"/>
              <a:buChar char="❑"/>
            </a:pPr>
            <a:r>
              <a:rPr lang="mk" sz="2400" dirty="0">
                <a:latin typeface="Aptos" panose="020B0004020202020204" pitchFamily="34" charset="0"/>
                <a:ea typeface="Arial"/>
                <a:cs typeface="Arial"/>
                <a:sym typeface="Arial"/>
              </a:rPr>
              <a:t>Чекор-по-чекор водич за ефикасно користење на платформата:</a:t>
            </a:r>
            <a:endParaRPr sz="2400"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mk" dirty="0">
                <a:latin typeface="Aptos" panose="020B0004020202020204" pitchFamily="34" charset="0"/>
                <a:ea typeface="Arial"/>
                <a:cs typeface="Arial"/>
                <a:sym typeface="Arial"/>
              </a:rPr>
              <a:t>Пристапете до </a:t>
            </a:r>
            <a:r>
              <a:rPr lang="fr-FR" dirty="0">
                <a:latin typeface="Aptos" panose="020B0004020202020204" pitchFamily="34" charset="0"/>
                <a:ea typeface="Arial"/>
                <a:cs typeface="Arial"/>
                <a:sym typeface="Arial"/>
              </a:rPr>
              <a:t>Digit</a:t>
            </a:r>
            <a:r>
              <a:rPr lang="en-US" dirty="0">
                <a:latin typeface="Aptos" panose="020B0004020202020204" pitchFamily="34" charset="0"/>
                <a:ea typeface="Arial"/>
                <a:cs typeface="Arial"/>
                <a:sym typeface="Arial"/>
              </a:rPr>
              <a:t>al well-being </a:t>
            </a:r>
            <a:r>
              <a:rPr lang="mk" dirty="0">
                <a:latin typeface="Aptos" panose="020B0004020202020204" pitchFamily="34" charset="0"/>
                <a:ea typeface="Arial"/>
                <a:cs typeface="Arial"/>
                <a:sym typeface="Arial"/>
              </a:rPr>
              <a:t>во поставките на уредот или преку посветената апликација.</a:t>
            </a:r>
            <a:endParaRPr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ru-RU" dirty="0">
                <a:latin typeface="Aptos" panose="020B0004020202020204" pitchFamily="34" charset="0"/>
              </a:rPr>
              <a:t>Истражете ги </a:t>
            </a:r>
            <a:r>
              <a:rPr lang="ru-RU" b="1" dirty="0">
                <a:latin typeface="Aptos" panose="020B0004020202020204" pitchFamily="34" charset="0"/>
              </a:rPr>
              <a:t>Screen Time</a:t>
            </a:r>
            <a:r>
              <a:rPr lang="ru-RU" dirty="0">
                <a:latin typeface="Aptos" panose="020B0004020202020204" pitchFamily="34" charset="0"/>
              </a:rPr>
              <a:t> увидите за целосно разбирање на вашите навики за користење на дигиталните уреди.</a:t>
            </a:r>
            <a:endParaRPr lang="en-US"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ru-RU" dirty="0">
                <a:latin typeface="Aptos" panose="020B0004020202020204" pitchFamily="34" charset="0"/>
              </a:rPr>
              <a:t>Поставете граници со ограничување на апликациите користејќи ја функцијата </a:t>
            </a:r>
            <a:r>
              <a:rPr lang="ru-RU" b="1" dirty="0">
                <a:latin typeface="Aptos" panose="020B0004020202020204" pitchFamily="34" charset="0"/>
              </a:rPr>
              <a:t>App Timer</a:t>
            </a:r>
            <a:r>
              <a:rPr lang="ru-RU" dirty="0">
                <a:latin typeface="Aptos" panose="020B0004020202020204" pitchFamily="34" charset="0"/>
              </a:rPr>
              <a:t>.</a:t>
            </a:r>
            <a:endParaRPr lang="en-US"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ru-RU" dirty="0">
                <a:latin typeface="Aptos" panose="020B0004020202020204" pitchFamily="34" charset="0"/>
              </a:rPr>
              <a:t>Зголемете ја продуктивноста со активирање на </a:t>
            </a:r>
            <a:r>
              <a:rPr lang="ru-RU" b="1" dirty="0">
                <a:latin typeface="Aptos" panose="020B0004020202020204" pitchFamily="34" charset="0"/>
              </a:rPr>
              <a:t>Focus Mode</a:t>
            </a:r>
            <a:r>
              <a:rPr lang="ru-RU" dirty="0">
                <a:latin typeface="Aptos" panose="020B0004020202020204" pitchFamily="34" charset="0"/>
              </a:rPr>
              <a:t> за време на работа или учење.</a:t>
            </a:r>
            <a:endParaRPr lang="en-US"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ru-RU" dirty="0">
                <a:latin typeface="Aptos" panose="020B0004020202020204" pitchFamily="34" charset="0"/>
              </a:rPr>
              <a:t>Подобрете го квалитетот на сонот со закажување на </a:t>
            </a:r>
            <a:r>
              <a:rPr lang="ru-RU" b="1" dirty="0">
                <a:latin typeface="Aptos" panose="020B0004020202020204" pitchFamily="34" charset="0"/>
              </a:rPr>
              <a:t>Wind Down</a:t>
            </a:r>
            <a:r>
              <a:rPr lang="ru-RU" dirty="0">
                <a:latin typeface="Aptos" panose="020B0004020202020204" pitchFamily="34" charset="0"/>
              </a:rPr>
              <a:t> за релаксирање пред спиење.</a:t>
            </a:r>
            <a:endParaRPr lang="en-US"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000"/>
              <a:buFont typeface="Noto Sans Symbols"/>
              <a:buChar char="▪"/>
            </a:pPr>
            <a:r>
              <a:rPr lang="ru-RU" dirty="0">
                <a:latin typeface="Aptos" panose="020B0004020202020204" pitchFamily="34" charset="0"/>
              </a:rPr>
              <a:t>Редовно прегледувајте ги податоците за дигиталната благосостојба и прилагодувајте ги поставките за да ги поддржите вашите лични цели.</a:t>
            </a:r>
            <a:endParaRPr dirty="0">
              <a:latin typeface="Aptos" panose="020B0004020202020204" pitchFamily="34" charset="0"/>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4"/>
        <p:cNvGrpSpPr/>
        <p:nvPr/>
      </p:nvGrpSpPr>
      <p:grpSpPr>
        <a:xfrm>
          <a:off x="0" y="0"/>
          <a:ext cx="0" cy="0"/>
          <a:chOff x="0" y="0"/>
          <a:chExt cx="0" cy="0"/>
        </a:xfrm>
      </p:grpSpPr>
      <p:sp>
        <p:nvSpPr>
          <p:cNvPr id="305" name="Google Shape;305;p2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6" name="Google Shape;306;p27"/>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7" name="Google Shape;307;p27"/>
          <p:cNvSpPr txBox="1">
            <a:spLocks noGrp="1"/>
          </p:cNvSpPr>
          <p:nvPr>
            <p:ph type="title"/>
          </p:nvPr>
        </p:nvSpPr>
        <p:spPr>
          <a:xfrm>
            <a:off x="555710" y="269559"/>
            <a:ext cx="10515600" cy="1097915"/>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92BAB5"/>
              </a:buClr>
              <a:buSzPts val="4800"/>
              <a:buFont typeface="Arial"/>
              <a:buNone/>
            </a:pPr>
            <a:r>
              <a:rPr lang="mk" dirty="0">
                <a:latin typeface="Aptos" panose="020B0004020202020204" pitchFamily="34" charset="0"/>
                <a:ea typeface="Arial"/>
                <a:cs typeface="Arial"/>
                <a:sym typeface="Arial"/>
              </a:rPr>
              <a:t>Други апликации за дигитална благосостојба</a:t>
            </a:r>
            <a:endParaRPr dirty="0">
              <a:latin typeface="Aptos" panose="020B0004020202020204" pitchFamily="34" charset="0"/>
              <a:ea typeface="Arial"/>
              <a:cs typeface="Arial"/>
              <a:sym typeface="Arial"/>
            </a:endParaRPr>
          </a:p>
        </p:txBody>
      </p:sp>
      <p:sp>
        <p:nvSpPr>
          <p:cNvPr id="308" name="Google Shape;308;p27"/>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09" name="Google Shape;309;p27"/>
          <p:cNvSpPr txBox="1">
            <a:spLocks noGrp="1"/>
          </p:cNvSpPr>
          <p:nvPr>
            <p:ph type="body" idx="1"/>
          </p:nvPr>
        </p:nvSpPr>
        <p:spPr>
          <a:xfrm>
            <a:off x="838200" y="1367474"/>
            <a:ext cx="10798090" cy="4667566"/>
          </a:xfrm>
          <a:prstGeom prst="rect">
            <a:avLst/>
          </a:prstGeom>
          <a:noFill/>
          <a:ln>
            <a:noFill/>
          </a:ln>
        </p:spPr>
        <p:txBody>
          <a:bodyPr spcFirstLastPara="1" wrap="square" lIns="91425" tIns="45700" rIns="91425" bIns="45700" anchor="t" anchorCtr="0">
            <a:noAutofit/>
          </a:bodyPr>
          <a:lstStyle/>
          <a:p>
            <a:pPr marL="228600" lvl="0" indent="-203200" algn="just" rtl="0">
              <a:lnSpc>
                <a:spcPct val="90000"/>
              </a:lnSpc>
              <a:spcBef>
                <a:spcPts val="0"/>
              </a:spcBef>
              <a:spcAft>
                <a:spcPts val="0"/>
              </a:spcAft>
              <a:buSzPts val="2400"/>
              <a:buChar char="❑"/>
            </a:pPr>
            <a:r>
              <a:rPr lang="mk" sz="2400" dirty="0">
                <a:latin typeface="Aptos" panose="020B0004020202020204" pitchFamily="34" charset="0"/>
                <a:ea typeface="Arial"/>
                <a:cs typeface="Arial"/>
                <a:sym typeface="Arial"/>
              </a:rPr>
              <a:t>Ајде да истражиме дополнителни апликации за дигитална благосостојба:</a:t>
            </a:r>
            <a:endParaRPr sz="2400"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400"/>
              <a:buFont typeface="Noto Sans Symbols"/>
              <a:buChar char="▪"/>
            </a:pPr>
            <a:r>
              <a:rPr lang="mk" dirty="0">
                <a:latin typeface="Aptos" panose="020B0004020202020204" pitchFamily="34" charset="0"/>
                <a:ea typeface="Arial"/>
                <a:cs typeface="Arial"/>
                <a:sym typeface="Arial"/>
              </a:rPr>
              <a:t>Apple's Screen Time: Нуди слични функции за корисниците на iOS за следење и управување со времето поминато пред екран.</a:t>
            </a:r>
            <a:endParaRPr sz="2000"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400"/>
              <a:buFont typeface="Noto Sans Symbols"/>
              <a:buChar char="▪"/>
            </a:pPr>
            <a:r>
              <a:rPr lang="en-US" dirty="0">
                <a:latin typeface="Aptos" panose="020B0004020202020204" pitchFamily="34" charset="0"/>
                <a:ea typeface="Arial"/>
                <a:cs typeface="Arial"/>
                <a:sym typeface="Arial"/>
              </a:rPr>
              <a:t>Forest</a:t>
            </a:r>
            <a:r>
              <a:rPr lang="mk" dirty="0">
                <a:latin typeface="Aptos" panose="020B0004020202020204" pitchFamily="34" charset="0"/>
                <a:ea typeface="Arial"/>
                <a:cs typeface="Arial"/>
                <a:sym typeface="Arial"/>
              </a:rPr>
              <a:t>: го поттикнува фокусот и продуктивноста со наградување на корисниците затоа што остануваат надвор од нивните телефони во одредени периоди.</a:t>
            </a:r>
            <a:endParaRPr sz="2000" dirty="0">
              <a:latin typeface="Aptos" panose="020B0004020202020204" pitchFamily="34" charset="0"/>
            </a:endParaRPr>
          </a:p>
          <a:p>
            <a:pPr marL="685800" lvl="1" indent="-203200" algn="just" rtl="0">
              <a:lnSpc>
                <a:spcPct val="90000"/>
              </a:lnSpc>
              <a:spcBef>
                <a:spcPts val="500"/>
              </a:spcBef>
              <a:spcAft>
                <a:spcPts val="0"/>
              </a:spcAft>
              <a:buClr>
                <a:srgbClr val="FFAA5A"/>
              </a:buClr>
              <a:buSzPts val="2400"/>
              <a:buFont typeface="Noto Sans Symbols"/>
              <a:buChar char="▪"/>
            </a:pPr>
            <a:r>
              <a:rPr lang="mk" dirty="0">
                <a:latin typeface="Aptos" panose="020B0004020202020204" pitchFamily="34" charset="0"/>
                <a:ea typeface="Arial"/>
                <a:cs typeface="Arial"/>
                <a:sym typeface="Arial"/>
              </a:rPr>
              <a:t>Останете фокусирани: им помага на корисниците да блокираат веб-локации и апликации што </a:t>
            </a:r>
            <a:r>
              <a:rPr lang="mk-MK" dirty="0">
                <a:latin typeface="Aptos" panose="020B0004020202020204" pitchFamily="34" charset="0"/>
                <a:ea typeface="Arial"/>
                <a:cs typeface="Arial"/>
                <a:sym typeface="Arial"/>
              </a:rPr>
              <a:t>им го одзема </a:t>
            </a:r>
            <a:r>
              <a:rPr lang="mk" dirty="0">
                <a:latin typeface="Aptos" panose="020B0004020202020204" pitchFamily="34" charset="0"/>
                <a:ea typeface="Arial"/>
                <a:cs typeface="Arial"/>
                <a:sym typeface="Arial"/>
              </a:rPr>
              <a:t>вниманието во одредени периоди за да одржат концентрација.</a:t>
            </a:r>
            <a:endParaRPr sz="2000" dirty="0">
              <a:latin typeface="Aptos" panose="020B0004020202020204" pitchFamily="34" charset="0"/>
            </a:endParaRPr>
          </a:p>
          <a:p>
            <a:pPr marL="228600" lvl="0" indent="-203200" algn="just" rtl="0">
              <a:lnSpc>
                <a:spcPct val="90000"/>
              </a:lnSpc>
              <a:spcBef>
                <a:spcPts val="1000"/>
              </a:spcBef>
              <a:spcAft>
                <a:spcPts val="0"/>
              </a:spcAft>
              <a:buSzPts val="2400"/>
              <a:buChar char="❑"/>
            </a:pPr>
            <a:r>
              <a:rPr lang="mk" sz="2400" dirty="0">
                <a:latin typeface="Aptos" panose="020B0004020202020204" pitchFamily="34" charset="0"/>
                <a:ea typeface="Arial"/>
                <a:cs typeface="Arial"/>
                <a:sym typeface="Arial"/>
              </a:rPr>
              <a:t>Овие апликации нудат алтернативни пристапи за негување здрави дигитални навики и намалување на одизмањето на внимание.</a:t>
            </a:r>
            <a:endParaRPr sz="2400" dirty="0">
              <a:latin typeface="Aptos" panose="020B0004020202020204" pitchFamily="34" charset="0"/>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3"/>
        <p:cNvGrpSpPr/>
        <p:nvPr/>
      </p:nvGrpSpPr>
      <p:grpSpPr>
        <a:xfrm>
          <a:off x="0" y="0"/>
          <a:ext cx="0" cy="0"/>
          <a:chOff x="0" y="0"/>
          <a:chExt cx="0" cy="0"/>
        </a:xfrm>
      </p:grpSpPr>
      <p:sp>
        <p:nvSpPr>
          <p:cNvPr id="314" name="Google Shape;314;p28"/>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5" name="Google Shape;315;p28"/>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6" name="Google Shape;316;p28"/>
          <p:cNvSpPr txBox="1">
            <a:spLocks noGrp="1"/>
          </p:cNvSpPr>
          <p:nvPr>
            <p:ph type="title"/>
          </p:nvPr>
        </p:nvSpPr>
        <p:spPr>
          <a:xfrm>
            <a:off x="555710" y="246459"/>
            <a:ext cx="10515600" cy="86915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800"/>
              <a:buFont typeface="Arial"/>
              <a:buNone/>
            </a:pPr>
            <a:r>
              <a:rPr lang="mk" dirty="0">
                <a:latin typeface="Aptos" panose="020B0004020202020204" pitchFamily="34" charset="0"/>
                <a:ea typeface="Arial"/>
                <a:cs typeface="Arial"/>
                <a:sym typeface="Arial"/>
              </a:rPr>
              <a:t>Апликации за свесност</a:t>
            </a:r>
            <a:endParaRPr dirty="0">
              <a:latin typeface="Aptos" panose="020B0004020202020204" pitchFamily="34" charset="0"/>
              <a:ea typeface="Arial"/>
              <a:cs typeface="Arial"/>
              <a:sym typeface="Arial"/>
            </a:endParaRPr>
          </a:p>
        </p:txBody>
      </p:sp>
      <p:sp>
        <p:nvSpPr>
          <p:cNvPr id="317" name="Google Shape;317;p28"/>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18" name="Google Shape;318;p28"/>
          <p:cNvSpPr txBox="1">
            <a:spLocks noGrp="1"/>
          </p:cNvSpPr>
          <p:nvPr>
            <p:ph type="body" idx="1"/>
          </p:nvPr>
        </p:nvSpPr>
        <p:spPr>
          <a:xfrm>
            <a:off x="975360" y="1362073"/>
            <a:ext cx="10515600" cy="4814890"/>
          </a:xfrm>
          <a:prstGeom prst="rect">
            <a:avLst/>
          </a:prstGeom>
          <a:noFill/>
          <a:ln>
            <a:noFill/>
          </a:ln>
        </p:spPr>
        <p:txBody>
          <a:bodyPr spcFirstLastPara="1" wrap="square" lIns="91425" tIns="45700" rIns="91425" bIns="45700" anchor="t" anchorCtr="0">
            <a:normAutofit/>
          </a:bodyPr>
          <a:lstStyle/>
          <a:p>
            <a:pPr marL="228600" lvl="0" indent="-215900" algn="just" rtl="0">
              <a:lnSpc>
                <a:spcPct val="90000"/>
              </a:lnSpc>
              <a:spcBef>
                <a:spcPts val="0"/>
              </a:spcBef>
              <a:spcAft>
                <a:spcPts val="0"/>
              </a:spcAft>
              <a:buSzPts val="2200"/>
              <a:buChar char="❑"/>
            </a:pPr>
            <a:r>
              <a:rPr lang="mk" sz="2400" dirty="0">
                <a:latin typeface="Aptos" panose="020B0004020202020204" pitchFamily="34" charset="0"/>
                <a:ea typeface="Arial"/>
                <a:cs typeface="Arial"/>
                <a:sym typeface="Arial"/>
              </a:rPr>
              <a:t>Апликациите за свесност играат витална улога во промовирањето на дигиталната благосостојба и управувањето со стресот:</a:t>
            </a:r>
            <a:endParaRPr sz="2400" dirty="0">
              <a:latin typeface="Aptos" panose="020B0004020202020204" pitchFamily="34" charset="0"/>
            </a:endParaRPr>
          </a:p>
          <a:p>
            <a:pPr marL="685800" lvl="1" indent="-215900" algn="just" rtl="0">
              <a:lnSpc>
                <a:spcPct val="90000"/>
              </a:lnSpc>
              <a:spcBef>
                <a:spcPts val="500"/>
              </a:spcBef>
              <a:spcAft>
                <a:spcPts val="0"/>
              </a:spcAft>
              <a:buClr>
                <a:srgbClr val="FFAA5A"/>
              </a:buClr>
              <a:buSzPts val="2200"/>
              <a:buFont typeface="Noto Sans Symbols"/>
              <a:buChar char="▪"/>
            </a:pPr>
            <a:r>
              <a:rPr lang="mk" dirty="0">
                <a:latin typeface="Aptos" panose="020B0004020202020204" pitchFamily="34" charset="0"/>
                <a:ea typeface="Arial"/>
                <a:cs typeface="Arial"/>
                <a:sym typeface="Arial"/>
              </a:rPr>
              <a:t>Headspace: Обезбедува водени медитации, вежби за внимателност и помагала за спиење за поддршка на менталната благосостојба.</a:t>
            </a:r>
            <a:endParaRPr dirty="0">
              <a:latin typeface="Aptos" panose="020B0004020202020204" pitchFamily="34" charset="0"/>
            </a:endParaRPr>
          </a:p>
          <a:p>
            <a:pPr marL="685800" lvl="1" indent="-215900" algn="just" rtl="0">
              <a:lnSpc>
                <a:spcPct val="90000"/>
              </a:lnSpc>
              <a:spcBef>
                <a:spcPts val="500"/>
              </a:spcBef>
              <a:spcAft>
                <a:spcPts val="0"/>
              </a:spcAft>
              <a:buClr>
                <a:srgbClr val="FFAA5A"/>
              </a:buClr>
              <a:buSzPts val="2200"/>
              <a:buFont typeface="Noto Sans Symbols"/>
              <a:buChar char="▪"/>
            </a:pPr>
            <a:r>
              <a:rPr lang="fr-FR" dirty="0">
                <a:latin typeface="Aptos" panose="020B0004020202020204" pitchFamily="34" charset="0"/>
                <a:ea typeface="Arial"/>
                <a:cs typeface="Arial"/>
                <a:sym typeface="Arial"/>
              </a:rPr>
              <a:t>C</a:t>
            </a:r>
            <a:r>
              <a:rPr lang="en-US" dirty="0" err="1">
                <a:latin typeface="Aptos" panose="020B0004020202020204" pitchFamily="34" charset="0"/>
                <a:ea typeface="Arial"/>
                <a:cs typeface="Arial"/>
                <a:sym typeface="Arial"/>
              </a:rPr>
              <a:t>alm</a:t>
            </a:r>
            <a:r>
              <a:rPr lang="mk" dirty="0">
                <a:latin typeface="Aptos" panose="020B0004020202020204" pitchFamily="34" charset="0"/>
                <a:ea typeface="Arial"/>
                <a:cs typeface="Arial"/>
                <a:sym typeface="Arial"/>
              </a:rPr>
              <a:t>: Нуди техники за релаксација, приказни за спиење и сесии за медитација за ублажување на анксиозноста и подобрување на квалитетот на сонот.</a:t>
            </a:r>
            <a:endParaRPr dirty="0">
              <a:latin typeface="Aptos" panose="020B0004020202020204" pitchFamily="34" charset="0"/>
            </a:endParaRPr>
          </a:p>
          <a:p>
            <a:pPr marL="685800" lvl="1" indent="-215900" algn="just" rtl="0">
              <a:lnSpc>
                <a:spcPct val="90000"/>
              </a:lnSpc>
              <a:spcBef>
                <a:spcPts val="500"/>
              </a:spcBef>
              <a:spcAft>
                <a:spcPts val="0"/>
              </a:spcAft>
              <a:buClr>
                <a:srgbClr val="FFAA5A"/>
              </a:buClr>
              <a:buSzPts val="2200"/>
              <a:buFont typeface="Noto Sans Symbols"/>
              <a:buChar char="▪"/>
            </a:pPr>
            <a:r>
              <a:rPr lang="en-US" dirty="0">
                <a:latin typeface="Aptos" panose="020B0004020202020204" pitchFamily="34" charset="0"/>
                <a:ea typeface="Cambria" panose="02040503050406030204" pitchFamily="18" charset="0"/>
              </a:rPr>
              <a:t>Insight Timer </a:t>
            </a:r>
            <a:r>
              <a:rPr lang="mk" dirty="0">
                <a:latin typeface="Aptos" panose="020B0004020202020204" pitchFamily="34" charset="0"/>
                <a:ea typeface="Arial"/>
                <a:cs typeface="Arial"/>
                <a:sym typeface="Arial"/>
              </a:rPr>
              <a:t>: се одликува со разновидна библиотека со медитации, разговори и музички </a:t>
            </a:r>
            <a:r>
              <a:rPr lang="mk-MK" dirty="0">
                <a:latin typeface="Aptos" panose="020B0004020202020204" pitchFamily="34" charset="0"/>
                <a:ea typeface="Arial"/>
                <a:cs typeface="Arial"/>
                <a:sym typeface="Arial"/>
              </a:rPr>
              <a:t>композиции </a:t>
            </a:r>
            <a:r>
              <a:rPr lang="mk" dirty="0">
                <a:latin typeface="Aptos" panose="020B0004020202020204" pitchFamily="34" charset="0"/>
                <a:ea typeface="Arial"/>
                <a:cs typeface="Arial"/>
                <a:sym typeface="Arial"/>
              </a:rPr>
              <a:t>за практикување на свесност и ослободување од стрес.</a:t>
            </a:r>
            <a:endParaRPr dirty="0">
              <a:latin typeface="Aptos" panose="020B0004020202020204" pitchFamily="34" charset="0"/>
            </a:endParaRPr>
          </a:p>
          <a:p>
            <a:pPr marL="228600" lvl="0" indent="-215900" algn="just" rtl="0">
              <a:lnSpc>
                <a:spcPct val="90000"/>
              </a:lnSpc>
              <a:spcBef>
                <a:spcPts val="1000"/>
              </a:spcBef>
              <a:spcAft>
                <a:spcPts val="0"/>
              </a:spcAft>
              <a:buSzPts val="2200"/>
              <a:buChar char="❑"/>
            </a:pPr>
            <a:r>
              <a:rPr lang="mk" sz="2400" dirty="0">
                <a:latin typeface="Aptos" panose="020B0004020202020204" pitchFamily="34" charset="0"/>
                <a:ea typeface="Arial"/>
                <a:cs typeface="Arial"/>
                <a:sym typeface="Arial"/>
              </a:rPr>
              <a:t>Вклучувањето на практиките за свесност  во секојдневните рутини може да </a:t>
            </a:r>
            <a:r>
              <a:rPr lang="ru-RU" sz="2400" dirty="0">
                <a:latin typeface="Aptos" panose="020B0004020202020204" pitchFamily="34" charset="0"/>
              </a:rPr>
              <a:t>постигне поголема смиреност и баланс помеѓу дигиталното одземање на внимание.</a:t>
            </a:r>
            <a:endParaRPr sz="2400" dirty="0">
              <a:latin typeface="Aptos" panose="020B0004020202020204" pitchFamily="34" charset="0"/>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1"/>
          <p:cNvSpPr txBox="1">
            <a:spLocks noGrp="1"/>
          </p:cNvSpPr>
          <p:nvPr>
            <p:ph type="title"/>
          </p:nvPr>
        </p:nvSpPr>
        <p:spPr>
          <a:xfrm>
            <a:off x="467975" y="707825"/>
            <a:ext cx="3931200" cy="4915800"/>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rgbClr val="FFAA5A"/>
              </a:buClr>
              <a:buSzPts val="4800"/>
              <a:buFont typeface="Arial"/>
              <a:buNone/>
            </a:pPr>
            <a:r>
              <a:rPr lang="mk" sz="3200" dirty="0">
                <a:solidFill>
                  <a:srgbClr val="FFAA5A"/>
                </a:solidFill>
                <a:latin typeface="Arial"/>
                <a:ea typeface="Arial"/>
                <a:cs typeface="Arial"/>
                <a:sym typeface="Arial"/>
              </a:rPr>
              <a:t>ДИГИТАЛНА БЛАГОСОСТОЈБА: </a:t>
            </a:r>
            <a:br>
              <a:rPr lang="mk" sz="3200" dirty="0">
                <a:latin typeface="Arial"/>
                <a:ea typeface="Arial"/>
                <a:cs typeface="Arial"/>
                <a:sym typeface="Arial"/>
              </a:rPr>
            </a:br>
            <a:r>
              <a:rPr lang="mk" sz="3200" dirty="0">
                <a:latin typeface="Arial"/>
                <a:ea typeface="Arial"/>
                <a:cs typeface="Arial"/>
                <a:sym typeface="Arial"/>
              </a:rPr>
              <a:t>Навиг</a:t>
            </a:r>
            <a:r>
              <a:rPr lang="mk-MK" sz="3200" dirty="0">
                <a:latin typeface="Arial"/>
                <a:ea typeface="Arial"/>
                <a:cs typeface="Arial"/>
                <a:sym typeface="Arial"/>
              </a:rPr>
              <a:t>ирање свесно</a:t>
            </a:r>
            <a:r>
              <a:rPr lang="mk" sz="3200" dirty="0">
                <a:latin typeface="Arial"/>
                <a:ea typeface="Arial"/>
                <a:cs typeface="Arial"/>
                <a:sym typeface="Arial"/>
              </a:rPr>
              <a:t> низ дигиталниот свет</a:t>
            </a:r>
            <a:endParaRPr sz="3200" dirty="0">
              <a:latin typeface="Arial"/>
              <a:ea typeface="Arial"/>
              <a:cs typeface="Arial"/>
              <a:sym typeface="Arial"/>
            </a:endParaRPr>
          </a:p>
        </p:txBody>
      </p:sp>
      <p:grpSp>
        <p:nvGrpSpPr>
          <p:cNvPr id="69" name="Google Shape;69;p11"/>
          <p:cNvGrpSpPr/>
          <p:nvPr/>
        </p:nvGrpSpPr>
        <p:grpSpPr>
          <a:xfrm>
            <a:off x="4939163" y="409016"/>
            <a:ext cx="6660779" cy="6039968"/>
            <a:chOff x="0" y="-48137"/>
            <a:chExt cx="6660779" cy="6039968"/>
          </a:xfrm>
        </p:grpSpPr>
        <p:sp>
          <p:nvSpPr>
            <p:cNvPr id="70" name="Google Shape;70;p11"/>
            <p:cNvSpPr/>
            <p:nvPr/>
          </p:nvSpPr>
          <p:spPr>
            <a:xfrm>
              <a:off x="0" y="3658"/>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1"/>
            <p:cNvSpPr/>
            <p:nvPr/>
          </p:nvSpPr>
          <p:spPr>
            <a:xfrm>
              <a:off x="145004" y="111513"/>
              <a:ext cx="263902" cy="263644"/>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a:off x="553911" y="3658"/>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txBox="1"/>
            <p:nvPr/>
          </p:nvSpPr>
          <p:spPr>
            <a:xfrm>
              <a:off x="773421" y="-48137"/>
              <a:ext cx="5887358"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2800"/>
                <a:buFont typeface="Arial"/>
                <a:buNone/>
              </a:pPr>
              <a:r>
                <a:rPr lang="mk" sz="2800" b="1" i="0" u="none" strike="noStrike" cap="none" dirty="0">
                  <a:solidFill>
                    <a:schemeClr val="dk1"/>
                  </a:solidFill>
                  <a:latin typeface="Aptos" panose="020B0004020202020204" pitchFamily="34" charset="0"/>
                  <a:sym typeface="Arial"/>
                </a:rPr>
                <a:t>СОДРЖИНА</a:t>
              </a:r>
              <a:endParaRPr sz="2800" b="0" i="0" u="none" strike="noStrike" cap="none" dirty="0">
                <a:solidFill>
                  <a:schemeClr val="dk1"/>
                </a:solidFill>
                <a:latin typeface="Aptos" panose="020B0004020202020204" pitchFamily="34" charset="0"/>
                <a:sym typeface="Arial"/>
              </a:endParaRPr>
            </a:p>
          </p:txBody>
        </p:sp>
        <p:sp>
          <p:nvSpPr>
            <p:cNvPr id="74" name="Google Shape;74;p11"/>
            <p:cNvSpPr/>
            <p:nvPr/>
          </p:nvSpPr>
          <p:spPr>
            <a:xfrm>
              <a:off x="0" y="771373"/>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a:off x="145004" y="879227"/>
              <a:ext cx="263902" cy="263644"/>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a:off x="553911" y="771373"/>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1"/>
            <p:cNvSpPr txBox="1"/>
            <p:nvPr/>
          </p:nvSpPr>
          <p:spPr>
            <a:xfrm>
              <a:off x="553911" y="771373"/>
              <a:ext cx="5887358"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2000"/>
                <a:buFont typeface="Arial"/>
                <a:buNone/>
              </a:pPr>
              <a:r>
                <a:rPr lang="mk" sz="1550" b="0" i="0" u="none" strike="noStrike" cap="none" dirty="0">
                  <a:solidFill>
                    <a:schemeClr val="dk1"/>
                  </a:solidFill>
                  <a:latin typeface="Aptos" panose="020B0004020202020204" pitchFamily="34" charset="0"/>
                  <a:sym typeface="Arial"/>
                </a:rPr>
                <a:t>Рамка за дигитална благосостојба од NUS-CTIC и Институтот DQ </a:t>
              </a:r>
              <a:endParaRPr sz="1550" b="0" i="0" u="none" strike="noStrike" cap="none" dirty="0">
                <a:solidFill>
                  <a:schemeClr val="dk1"/>
                </a:solidFill>
                <a:latin typeface="Aptos" panose="020B0004020202020204" pitchFamily="34" charset="0"/>
                <a:sym typeface="Arial"/>
              </a:endParaRPr>
            </a:p>
          </p:txBody>
        </p:sp>
        <p:sp>
          <p:nvSpPr>
            <p:cNvPr id="78" name="Google Shape;78;p11"/>
            <p:cNvSpPr/>
            <p:nvPr/>
          </p:nvSpPr>
          <p:spPr>
            <a:xfrm>
              <a:off x="0" y="1539087"/>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1"/>
            <p:cNvSpPr/>
            <p:nvPr/>
          </p:nvSpPr>
          <p:spPr>
            <a:xfrm>
              <a:off x="145004" y="1646942"/>
              <a:ext cx="263902" cy="263644"/>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1"/>
            <p:cNvSpPr/>
            <p:nvPr/>
          </p:nvSpPr>
          <p:spPr>
            <a:xfrm>
              <a:off x="553911" y="1539087"/>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1"/>
            <p:cNvSpPr txBox="1"/>
            <p:nvPr/>
          </p:nvSpPr>
          <p:spPr>
            <a:xfrm>
              <a:off x="553911" y="1539087"/>
              <a:ext cx="5887358"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2000"/>
                <a:buFont typeface="Arial"/>
                <a:buNone/>
              </a:pPr>
              <a:r>
                <a:rPr lang="mk" sz="1550" b="0" i="0" u="none" strike="noStrike" cap="none" dirty="0">
                  <a:solidFill>
                    <a:schemeClr val="dk1"/>
                  </a:solidFill>
                  <a:latin typeface="Aptos" panose="020B0004020202020204" pitchFamily="34" charset="0"/>
                  <a:sym typeface="Arial"/>
                </a:rPr>
                <a:t>Синхронизација (Иницијатива за дигитална благосостојба)</a:t>
              </a:r>
              <a:endParaRPr sz="1550" b="0" i="0" u="none" strike="noStrike" cap="none" dirty="0">
                <a:solidFill>
                  <a:schemeClr val="dk1"/>
                </a:solidFill>
                <a:latin typeface="Aptos" panose="020B0004020202020204" pitchFamily="34" charset="0"/>
                <a:sym typeface="Arial"/>
              </a:endParaRPr>
            </a:p>
          </p:txBody>
        </p:sp>
        <p:sp>
          <p:nvSpPr>
            <p:cNvPr id="82" name="Google Shape;82;p11"/>
            <p:cNvSpPr/>
            <p:nvPr/>
          </p:nvSpPr>
          <p:spPr>
            <a:xfrm>
              <a:off x="0" y="2306802"/>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1"/>
            <p:cNvSpPr/>
            <p:nvPr/>
          </p:nvSpPr>
          <p:spPr>
            <a:xfrm>
              <a:off x="145004" y="2414656"/>
              <a:ext cx="263902" cy="263644"/>
            </a:xfrm>
            <a:prstGeom prst="rect">
              <a:avLst/>
            </a:prstGeom>
            <a:blipFill rotWithShape="1">
              <a:blip r:embed="rId6">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1"/>
            <p:cNvSpPr/>
            <p:nvPr/>
          </p:nvSpPr>
          <p:spPr>
            <a:xfrm>
              <a:off x="553911" y="2306802"/>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1"/>
            <p:cNvSpPr txBox="1"/>
            <p:nvPr/>
          </p:nvSpPr>
          <p:spPr>
            <a:xfrm>
              <a:off x="553911" y="2306802"/>
              <a:ext cx="5887358"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1800"/>
                <a:buFont typeface="Arial"/>
                <a:buNone/>
              </a:pPr>
              <a:r>
                <a:rPr lang="mk" b="0" i="0" u="none" strike="noStrike" cap="none" dirty="0">
                  <a:solidFill>
                    <a:schemeClr val="dk1"/>
                  </a:solidFill>
                  <a:latin typeface="Aptos" panose="020B0004020202020204" pitchFamily="34" charset="0"/>
                  <a:sym typeface="Arial"/>
                </a:rPr>
                <a:t>Дигитална благосостојба (Водич за придобивките од подобрите односи со технологијата за вашиот тим и вашиот бизнис.)</a:t>
              </a:r>
              <a:endParaRPr b="0" i="0" u="none" strike="noStrike" cap="none" dirty="0">
                <a:solidFill>
                  <a:schemeClr val="dk1"/>
                </a:solidFill>
                <a:latin typeface="Aptos" panose="020B0004020202020204" pitchFamily="34" charset="0"/>
                <a:sym typeface="Arial"/>
              </a:endParaRPr>
            </a:p>
          </p:txBody>
        </p:sp>
        <p:sp>
          <p:nvSpPr>
            <p:cNvPr id="86" name="Google Shape;86;p11"/>
            <p:cNvSpPr/>
            <p:nvPr/>
          </p:nvSpPr>
          <p:spPr>
            <a:xfrm>
              <a:off x="0" y="3074516"/>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1"/>
            <p:cNvSpPr/>
            <p:nvPr/>
          </p:nvSpPr>
          <p:spPr>
            <a:xfrm>
              <a:off x="145004" y="3182371"/>
              <a:ext cx="263902" cy="263644"/>
            </a:xfrm>
            <a:prstGeom prst="rect">
              <a:avLst/>
            </a:prstGeom>
            <a:blipFill rotWithShape="1">
              <a:blip r:embed="rId7">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1"/>
            <p:cNvSpPr/>
            <p:nvPr/>
          </p:nvSpPr>
          <p:spPr>
            <a:xfrm>
              <a:off x="553911" y="3074516"/>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1"/>
            <p:cNvSpPr txBox="1"/>
            <p:nvPr/>
          </p:nvSpPr>
          <p:spPr>
            <a:xfrm>
              <a:off x="553911" y="3074516"/>
              <a:ext cx="5887358"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2000"/>
                <a:buFont typeface="Arial"/>
                <a:buNone/>
              </a:pPr>
              <a:r>
                <a:rPr lang="mk" sz="1600" b="0" i="0" u="none" strike="noStrike" cap="none" dirty="0">
                  <a:solidFill>
                    <a:schemeClr val="dk1"/>
                  </a:solidFill>
                  <a:latin typeface="Aptos" panose="020B0004020202020204" pitchFamily="34" charset="0"/>
                  <a:sym typeface="Arial"/>
                </a:rPr>
                <a:t>Едукатори за дигитална благосостојба</a:t>
              </a:r>
              <a:endParaRPr sz="1600" b="0" i="0" u="none" strike="noStrike" cap="none" dirty="0">
                <a:solidFill>
                  <a:schemeClr val="dk1"/>
                </a:solidFill>
                <a:latin typeface="Aptos" panose="020B0004020202020204" pitchFamily="34" charset="0"/>
                <a:sym typeface="Arial"/>
              </a:endParaRPr>
            </a:p>
          </p:txBody>
        </p:sp>
        <p:sp>
          <p:nvSpPr>
            <p:cNvPr id="90" name="Google Shape;90;p11"/>
            <p:cNvSpPr/>
            <p:nvPr/>
          </p:nvSpPr>
          <p:spPr>
            <a:xfrm>
              <a:off x="0" y="3842231"/>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1"/>
            <p:cNvSpPr/>
            <p:nvPr/>
          </p:nvSpPr>
          <p:spPr>
            <a:xfrm>
              <a:off x="145004" y="3950086"/>
              <a:ext cx="263902" cy="263644"/>
            </a:xfrm>
            <a:prstGeom prst="rect">
              <a:avLst/>
            </a:prstGeom>
            <a:blipFill rotWithShape="1">
              <a:blip r:embed="rId8">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1"/>
            <p:cNvSpPr/>
            <p:nvPr/>
          </p:nvSpPr>
          <p:spPr>
            <a:xfrm>
              <a:off x="553911" y="3842231"/>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1"/>
            <p:cNvSpPr txBox="1"/>
            <p:nvPr/>
          </p:nvSpPr>
          <p:spPr>
            <a:xfrm>
              <a:off x="553911" y="3842231"/>
              <a:ext cx="5887358"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2000"/>
                <a:buFont typeface="Arial"/>
                <a:buNone/>
              </a:pPr>
              <a:r>
                <a:rPr lang="mk" sz="1550" b="0" i="0" u="none" strike="noStrike" cap="none" dirty="0">
                  <a:solidFill>
                    <a:schemeClr val="dk1"/>
                  </a:solidFill>
                  <a:latin typeface="Aptos" panose="020B0004020202020204" pitchFamily="34" charset="0"/>
                  <a:sym typeface="Arial"/>
                </a:rPr>
                <a:t>Дигитална благосостојба на работното место (McKinsey &amp; Company)</a:t>
              </a:r>
              <a:endParaRPr sz="1550" b="0" i="0" u="none" strike="noStrike" cap="none" dirty="0">
                <a:solidFill>
                  <a:schemeClr val="dk1"/>
                </a:solidFill>
                <a:latin typeface="Aptos" panose="020B0004020202020204" pitchFamily="34" charset="0"/>
                <a:sym typeface="Arial"/>
              </a:endParaRPr>
            </a:p>
          </p:txBody>
        </p:sp>
        <p:sp>
          <p:nvSpPr>
            <p:cNvPr id="94" name="Google Shape;94;p11"/>
            <p:cNvSpPr/>
            <p:nvPr/>
          </p:nvSpPr>
          <p:spPr>
            <a:xfrm>
              <a:off x="0" y="4609946"/>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1"/>
            <p:cNvSpPr/>
            <p:nvPr/>
          </p:nvSpPr>
          <p:spPr>
            <a:xfrm>
              <a:off x="145004" y="4717800"/>
              <a:ext cx="263902" cy="263644"/>
            </a:xfrm>
            <a:prstGeom prst="rect">
              <a:avLst/>
            </a:prstGeom>
            <a:blipFill rotWithShape="1">
              <a:blip r:embed="rId9">
                <a:alphaModFix/>
              </a:blip>
              <a:stretch>
                <a:fillRect/>
              </a:stretch>
            </a:blipFill>
            <a:ln w="12700" cap="flat" cmpd="sng">
              <a:solidFill>
                <a:schemeClr val="lt1">
                  <a:alpha val="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1"/>
            <p:cNvSpPr/>
            <p:nvPr/>
          </p:nvSpPr>
          <p:spPr>
            <a:xfrm>
              <a:off x="553911" y="4609946"/>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1"/>
            <p:cNvSpPr txBox="1"/>
            <p:nvPr/>
          </p:nvSpPr>
          <p:spPr>
            <a:xfrm>
              <a:off x="553911" y="4609946"/>
              <a:ext cx="5887358"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2000"/>
                <a:buFont typeface="Arial"/>
                <a:buNone/>
              </a:pPr>
              <a:r>
                <a:rPr lang="mk" sz="1600" b="0" i="0" u="none" strike="noStrike" cap="none" dirty="0">
                  <a:solidFill>
                    <a:schemeClr val="dk1"/>
                  </a:solidFill>
                  <a:latin typeface="Aptos" panose="020B0004020202020204" pitchFamily="34" charset="0"/>
                  <a:sym typeface="Arial"/>
                </a:rPr>
                <a:t>Експерименти за дигитална благосостојба од Google</a:t>
              </a:r>
              <a:endParaRPr sz="1600" b="0" i="0" u="none" strike="noStrike" cap="none" dirty="0">
                <a:solidFill>
                  <a:schemeClr val="dk1"/>
                </a:solidFill>
                <a:latin typeface="Aptos" panose="020B0004020202020204" pitchFamily="34" charset="0"/>
                <a:sym typeface="Arial"/>
              </a:endParaRPr>
            </a:p>
          </p:txBody>
        </p:sp>
        <p:sp>
          <p:nvSpPr>
            <p:cNvPr id="98" name="Google Shape;98;p11"/>
            <p:cNvSpPr/>
            <p:nvPr/>
          </p:nvSpPr>
          <p:spPr>
            <a:xfrm>
              <a:off x="0" y="5377660"/>
              <a:ext cx="6515775" cy="479353"/>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1"/>
            <p:cNvSpPr/>
            <p:nvPr/>
          </p:nvSpPr>
          <p:spPr>
            <a:xfrm>
              <a:off x="145004" y="5485515"/>
              <a:ext cx="263902" cy="263644"/>
            </a:xfrm>
            <a:prstGeom prst="rect">
              <a:avLst/>
            </a:prstGeom>
            <a:blipFill rotWithShape="1">
              <a:blip r:embed="rId10">
                <a:alphaModFix/>
              </a:blip>
              <a:stretch>
                <a:fillRect/>
              </a:stretch>
            </a:blipFill>
            <a:ln w="12700" cap="flat" cmpd="sng">
              <a:solidFill>
                <a:schemeClr val="lt1">
                  <a:alpha val="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1"/>
            <p:cNvSpPr/>
            <p:nvPr/>
          </p:nvSpPr>
          <p:spPr>
            <a:xfrm>
              <a:off x="553911" y="5377660"/>
              <a:ext cx="5887358" cy="61417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1"/>
            <p:cNvSpPr txBox="1"/>
            <p:nvPr/>
          </p:nvSpPr>
          <p:spPr>
            <a:xfrm>
              <a:off x="553911" y="5377660"/>
              <a:ext cx="5961864" cy="614171"/>
            </a:xfrm>
            <a:prstGeom prst="rect">
              <a:avLst/>
            </a:prstGeom>
            <a:no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chemeClr val="dk1"/>
                </a:buClr>
                <a:buSzPts val="1800"/>
                <a:buFont typeface="Arial"/>
                <a:buNone/>
              </a:pPr>
              <a:r>
                <a:rPr lang="mk" sz="1700" b="0" i="0" u="none" strike="noStrike" cap="none" dirty="0">
                  <a:solidFill>
                    <a:schemeClr val="dk1"/>
                  </a:solidFill>
                  <a:latin typeface="Aptos" panose="020B0004020202020204" pitchFamily="34" charset="0"/>
                  <a:sym typeface="Arial"/>
                </a:rPr>
                <a:t>Дигиталната благосостојба како клучен елемент за напредување на работното место на здрав и одржлив начин .</a:t>
              </a:r>
              <a:endParaRPr sz="1700" b="0" i="0" u="none" strike="noStrike" cap="none" dirty="0">
                <a:solidFill>
                  <a:schemeClr val="dk1"/>
                </a:solidFill>
                <a:latin typeface="Aptos" panose="020B0004020202020204" pitchFamily="34" charset="0"/>
                <a:sym typeface="Arial"/>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2"/>
        <p:cNvGrpSpPr/>
        <p:nvPr/>
      </p:nvGrpSpPr>
      <p:grpSpPr>
        <a:xfrm>
          <a:off x="0" y="0"/>
          <a:ext cx="0" cy="0"/>
          <a:chOff x="0" y="0"/>
          <a:chExt cx="0" cy="0"/>
        </a:xfrm>
      </p:grpSpPr>
      <p:sp>
        <p:nvSpPr>
          <p:cNvPr id="323" name="Google Shape;323;p29"/>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4" name="Google Shape;324;p29"/>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5" name="Google Shape;325;p29"/>
          <p:cNvSpPr txBox="1">
            <a:spLocks noGrp="1"/>
          </p:cNvSpPr>
          <p:nvPr>
            <p:ph type="title"/>
          </p:nvPr>
        </p:nvSpPr>
        <p:spPr>
          <a:xfrm>
            <a:off x="689610" y="332357"/>
            <a:ext cx="10515600" cy="1006475"/>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92BAB5"/>
              </a:buClr>
              <a:buSzPts val="4800"/>
              <a:buFont typeface="Arial"/>
              <a:buNone/>
            </a:pPr>
            <a:r>
              <a:rPr lang="mk" dirty="0">
                <a:latin typeface="Aptos" panose="020B0004020202020204" pitchFamily="34" charset="0"/>
                <a:ea typeface="Arial"/>
                <a:cs typeface="Arial"/>
                <a:sym typeface="Arial"/>
              </a:rPr>
              <a:t>Предизвици за дигитална детоксикација</a:t>
            </a:r>
            <a:endParaRPr dirty="0">
              <a:latin typeface="Aptos" panose="020B0004020202020204" pitchFamily="34" charset="0"/>
              <a:ea typeface="Arial"/>
              <a:cs typeface="Arial"/>
              <a:sym typeface="Arial"/>
            </a:endParaRPr>
          </a:p>
        </p:txBody>
      </p:sp>
      <p:sp>
        <p:nvSpPr>
          <p:cNvPr id="326" name="Google Shape;326;p29"/>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27" name="Google Shape;327;p29"/>
          <p:cNvSpPr txBox="1">
            <a:spLocks noGrp="1"/>
          </p:cNvSpPr>
          <p:nvPr>
            <p:ph type="body" idx="1"/>
          </p:nvPr>
        </p:nvSpPr>
        <p:spPr>
          <a:xfrm>
            <a:off x="1120690" y="1577823"/>
            <a:ext cx="10515600" cy="4838131"/>
          </a:xfrm>
          <a:prstGeom prst="rect">
            <a:avLst/>
          </a:prstGeom>
          <a:noFill/>
          <a:ln>
            <a:noFill/>
          </a:ln>
        </p:spPr>
        <p:txBody>
          <a:bodyPr spcFirstLastPara="1" wrap="square" lIns="91425" tIns="45700" rIns="91425" bIns="45700" anchor="t" anchorCtr="0">
            <a:normAutofit/>
          </a:bodyPr>
          <a:lstStyle/>
          <a:p>
            <a:pPr marL="228600" lvl="0" indent="-222250" algn="just" rtl="0">
              <a:lnSpc>
                <a:spcPct val="90000"/>
              </a:lnSpc>
              <a:spcBef>
                <a:spcPts val="0"/>
              </a:spcBef>
              <a:spcAft>
                <a:spcPts val="0"/>
              </a:spcAft>
              <a:buSzPts val="2500"/>
              <a:buChar char="❑"/>
            </a:pPr>
            <a:r>
              <a:rPr lang="mk" sz="2500" dirty="0">
                <a:latin typeface="Aptos" panose="020B0004020202020204" pitchFamily="34" charset="0"/>
                <a:ea typeface="Arial"/>
                <a:cs typeface="Arial"/>
                <a:sym typeface="Arial"/>
              </a:rPr>
              <a:t>Предизвиците за дигитална детоксикација нудат проактивен пристап за управување со дигиталната благосостојба:</a:t>
            </a:r>
            <a:endParaRPr sz="2700" dirty="0">
              <a:latin typeface="Aptos" panose="020B0004020202020204" pitchFamily="34" charset="0"/>
            </a:endParaRPr>
          </a:p>
          <a:p>
            <a:pPr marL="685800" lvl="1" indent="-222250" algn="just" rtl="0">
              <a:lnSpc>
                <a:spcPct val="90000"/>
              </a:lnSpc>
              <a:spcBef>
                <a:spcPts val="500"/>
              </a:spcBef>
              <a:spcAft>
                <a:spcPts val="0"/>
              </a:spcAft>
              <a:buClr>
                <a:srgbClr val="FFAA5A"/>
              </a:buClr>
              <a:buSzPts val="2500"/>
              <a:buFont typeface="Noto Sans Symbols"/>
              <a:buChar char="▪"/>
            </a:pPr>
            <a:r>
              <a:rPr lang="mk" sz="2500" dirty="0">
                <a:latin typeface="Aptos" panose="020B0004020202020204" pitchFamily="34" charset="0"/>
                <a:ea typeface="Arial"/>
                <a:cs typeface="Arial"/>
                <a:sym typeface="Arial"/>
              </a:rPr>
              <a:t>Учесниците привремено се исклучуваат од дигиталните уреди и онлајн активностите.</a:t>
            </a:r>
            <a:endParaRPr sz="2300" dirty="0">
              <a:latin typeface="Aptos" panose="020B0004020202020204" pitchFamily="34" charset="0"/>
            </a:endParaRPr>
          </a:p>
          <a:p>
            <a:pPr marL="685800" lvl="1" indent="-222250" algn="just" rtl="0">
              <a:lnSpc>
                <a:spcPct val="90000"/>
              </a:lnSpc>
              <a:spcBef>
                <a:spcPts val="500"/>
              </a:spcBef>
              <a:spcAft>
                <a:spcPts val="0"/>
              </a:spcAft>
              <a:buClr>
                <a:srgbClr val="FFAA5A"/>
              </a:buClr>
              <a:buSzPts val="2500"/>
              <a:buFont typeface="Noto Sans Symbols"/>
              <a:buChar char="▪"/>
            </a:pPr>
            <a:r>
              <a:rPr lang="mk" sz="2500" dirty="0">
                <a:latin typeface="Aptos" panose="020B0004020202020204" pitchFamily="34" charset="0"/>
                <a:ea typeface="Arial"/>
                <a:cs typeface="Arial"/>
                <a:sym typeface="Arial"/>
              </a:rPr>
              <a:t>Се охрабруваат офлајн активности како што се поминување време во природа или вклучување во интеракции лице-в-лице.</a:t>
            </a:r>
            <a:endParaRPr sz="2300" dirty="0">
              <a:latin typeface="Aptos" panose="020B0004020202020204" pitchFamily="34" charset="0"/>
            </a:endParaRPr>
          </a:p>
          <a:p>
            <a:pPr marL="685800" lvl="1" indent="-222250" algn="just" rtl="0">
              <a:lnSpc>
                <a:spcPct val="90000"/>
              </a:lnSpc>
              <a:spcBef>
                <a:spcPts val="500"/>
              </a:spcBef>
              <a:spcAft>
                <a:spcPts val="0"/>
              </a:spcAft>
              <a:buClr>
                <a:srgbClr val="FFAA5A"/>
              </a:buClr>
              <a:buSzPts val="2500"/>
              <a:buFont typeface="Noto Sans Symbols"/>
              <a:buChar char="▪"/>
            </a:pPr>
            <a:r>
              <a:rPr lang="mk" sz="2500" dirty="0">
                <a:latin typeface="Aptos" panose="020B0004020202020204" pitchFamily="34" charset="0"/>
                <a:ea typeface="Arial"/>
                <a:cs typeface="Arial"/>
                <a:sym typeface="Arial"/>
              </a:rPr>
              <a:t>Овие предизвици го олеснуваат размислувањето за дигиталните навики и нивното влијание врз целокупната благосостојба.</a:t>
            </a:r>
            <a:endParaRPr sz="2300" dirty="0">
              <a:latin typeface="Aptos" panose="020B0004020202020204" pitchFamily="34" charset="0"/>
            </a:endParaRPr>
          </a:p>
          <a:p>
            <a:pPr marL="228600" lvl="0" indent="-222250" algn="just" rtl="0">
              <a:lnSpc>
                <a:spcPct val="90000"/>
              </a:lnSpc>
              <a:spcBef>
                <a:spcPts val="1000"/>
              </a:spcBef>
              <a:spcAft>
                <a:spcPts val="0"/>
              </a:spcAft>
              <a:buSzPts val="2500"/>
              <a:buChar char="❑"/>
            </a:pPr>
            <a:r>
              <a:rPr lang="mk" sz="2500" dirty="0">
                <a:latin typeface="Aptos" panose="020B0004020202020204" pitchFamily="34" charset="0"/>
                <a:ea typeface="Arial"/>
                <a:cs typeface="Arial"/>
                <a:sym typeface="Arial"/>
              </a:rPr>
              <a:t>Придобивките вклучуваат зголемена самосвест, намалено време пред екранот и поздрав однос со технологијата.</a:t>
            </a:r>
            <a:endParaRPr sz="2700" dirty="0">
              <a:latin typeface="Aptos" panose="020B0004020202020204" pitchFamily="34" charset="0"/>
            </a:endParaRPr>
          </a:p>
          <a:p>
            <a:pPr marL="228600" lvl="0" indent="-63500" algn="just" rtl="0">
              <a:lnSpc>
                <a:spcPct val="90000"/>
              </a:lnSpc>
              <a:spcBef>
                <a:spcPts val="1000"/>
              </a:spcBef>
              <a:spcAft>
                <a:spcPts val="0"/>
              </a:spcAft>
              <a:buSzPts val="2600"/>
              <a:buNone/>
            </a:pPr>
            <a:endParaRPr sz="2500" dirty="0">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1"/>
        <p:cNvGrpSpPr/>
        <p:nvPr/>
      </p:nvGrpSpPr>
      <p:grpSpPr>
        <a:xfrm>
          <a:off x="0" y="0"/>
          <a:ext cx="0" cy="0"/>
          <a:chOff x="0" y="0"/>
          <a:chExt cx="0" cy="0"/>
        </a:xfrm>
      </p:grpSpPr>
      <p:sp>
        <p:nvSpPr>
          <p:cNvPr id="332" name="Google Shape;332;p30"/>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3" name="Google Shape;333;p30"/>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4" name="Google Shape;334;p30"/>
          <p:cNvSpPr txBox="1">
            <a:spLocks noGrp="1"/>
          </p:cNvSpPr>
          <p:nvPr>
            <p:ph type="title"/>
          </p:nvPr>
        </p:nvSpPr>
        <p:spPr>
          <a:xfrm>
            <a:off x="555710" y="280989"/>
            <a:ext cx="10515600" cy="1075055"/>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92BAB5"/>
              </a:buClr>
              <a:buSzPts val="4800"/>
              <a:buFont typeface="Arial"/>
              <a:buNone/>
            </a:pPr>
            <a:r>
              <a:rPr lang="mk" dirty="0">
                <a:latin typeface="Aptos" panose="020B0004020202020204" pitchFamily="34" charset="0"/>
                <a:ea typeface="Arial"/>
                <a:cs typeface="Arial"/>
                <a:sym typeface="Arial"/>
              </a:rPr>
              <a:t>Персонализирани стратегии за благосостојба</a:t>
            </a:r>
            <a:endParaRPr dirty="0">
              <a:latin typeface="Aptos" panose="020B0004020202020204" pitchFamily="34" charset="0"/>
              <a:ea typeface="Arial"/>
              <a:cs typeface="Arial"/>
              <a:sym typeface="Arial"/>
            </a:endParaRPr>
          </a:p>
        </p:txBody>
      </p:sp>
      <p:sp>
        <p:nvSpPr>
          <p:cNvPr id="335" name="Google Shape;335;p30"/>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36" name="Google Shape;336;p30"/>
          <p:cNvSpPr txBox="1">
            <a:spLocks noGrp="1"/>
          </p:cNvSpPr>
          <p:nvPr>
            <p:ph type="body" idx="1"/>
          </p:nvPr>
        </p:nvSpPr>
        <p:spPr>
          <a:xfrm>
            <a:off x="838200" y="1356044"/>
            <a:ext cx="10515600" cy="4820919"/>
          </a:xfrm>
          <a:prstGeom prst="rect">
            <a:avLst/>
          </a:prstGeom>
          <a:noFill/>
          <a:ln>
            <a:noFill/>
          </a:ln>
        </p:spPr>
        <p:txBody>
          <a:bodyPr spcFirstLastPara="1" wrap="square" lIns="91425" tIns="45700" rIns="91425" bIns="45700" anchor="t" anchorCtr="0">
            <a:normAutofit/>
          </a:bodyPr>
          <a:lstStyle/>
          <a:p>
            <a:pPr marL="228600" lvl="0" indent="-215900" algn="just" rtl="0">
              <a:lnSpc>
                <a:spcPct val="90000"/>
              </a:lnSpc>
              <a:spcBef>
                <a:spcPts val="0"/>
              </a:spcBef>
              <a:spcAft>
                <a:spcPts val="0"/>
              </a:spcAft>
              <a:buSzPts val="2400"/>
              <a:buChar char="❑"/>
            </a:pPr>
            <a:r>
              <a:rPr lang="mk" sz="2400" dirty="0">
                <a:latin typeface="Aptos" panose="020B0004020202020204" pitchFamily="34" charset="0"/>
                <a:ea typeface="Arial"/>
                <a:cs typeface="Arial"/>
                <a:sym typeface="Arial"/>
              </a:rPr>
              <a:t>Приспособените стратегии за благосостојба се од суштинско значење за индивидуалните потреби и преференции:</a:t>
            </a:r>
            <a:endParaRPr sz="2600" dirty="0">
              <a:latin typeface="Aptos" panose="020B0004020202020204" pitchFamily="34" charset="0"/>
            </a:endParaRPr>
          </a:p>
          <a:p>
            <a:pPr marL="685800" lvl="1" indent="-215900" algn="just" rtl="0">
              <a:lnSpc>
                <a:spcPct val="90000"/>
              </a:lnSpc>
              <a:spcBef>
                <a:spcPts val="500"/>
              </a:spcBef>
              <a:spcAft>
                <a:spcPts val="0"/>
              </a:spcAft>
              <a:buClr>
                <a:srgbClr val="FFAA5A"/>
              </a:buClr>
              <a:buSzPts val="2400"/>
              <a:buFont typeface="Noto Sans Symbols"/>
              <a:buChar char="▪"/>
            </a:pPr>
            <a:r>
              <a:rPr lang="mk" dirty="0">
                <a:latin typeface="Aptos" panose="020B0004020202020204" pitchFamily="34" charset="0"/>
                <a:ea typeface="Arial"/>
                <a:cs typeface="Arial"/>
                <a:sym typeface="Arial"/>
              </a:rPr>
              <a:t>Корисниците се охрабруваат да експериментираат со различни алатки и практики за да најдат што најдобро им одговара.</a:t>
            </a:r>
            <a:endParaRPr sz="2200" dirty="0">
              <a:latin typeface="Aptos" panose="020B0004020202020204" pitchFamily="34" charset="0"/>
            </a:endParaRPr>
          </a:p>
          <a:p>
            <a:pPr marL="685800" lvl="1" indent="-215900" algn="just" rtl="0">
              <a:lnSpc>
                <a:spcPct val="90000"/>
              </a:lnSpc>
              <a:spcBef>
                <a:spcPts val="500"/>
              </a:spcBef>
              <a:spcAft>
                <a:spcPts val="0"/>
              </a:spcAft>
              <a:buClr>
                <a:srgbClr val="FFAA5A"/>
              </a:buClr>
              <a:buSzPts val="2400"/>
              <a:buFont typeface="Noto Sans Symbols"/>
              <a:buChar char="▪"/>
            </a:pPr>
            <a:r>
              <a:rPr lang="mk" dirty="0">
                <a:latin typeface="Aptos" panose="020B0004020202020204" pitchFamily="34" charset="0"/>
                <a:ea typeface="Arial"/>
                <a:cs typeface="Arial"/>
                <a:sym typeface="Arial"/>
              </a:rPr>
              <a:t>Размислете за начинот на живот, целите и личните преференци при изборот и спроведувањето на стратегии.</a:t>
            </a:r>
            <a:endParaRPr sz="2200" dirty="0">
              <a:latin typeface="Aptos" panose="020B0004020202020204" pitchFamily="34" charset="0"/>
            </a:endParaRPr>
          </a:p>
          <a:p>
            <a:pPr marL="685800" lvl="1" indent="-215900" algn="just" rtl="0">
              <a:lnSpc>
                <a:spcPct val="90000"/>
              </a:lnSpc>
              <a:spcBef>
                <a:spcPts val="500"/>
              </a:spcBef>
              <a:spcAft>
                <a:spcPts val="0"/>
              </a:spcAft>
              <a:buClr>
                <a:srgbClr val="FFAA5A"/>
              </a:buClr>
              <a:buSzPts val="2400"/>
              <a:buFont typeface="Noto Sans Symbols"/>
              <a:buChar char="▪"/>
            </a:pPr>
            <a:r>
              <a:rPr lang="mk" dirty="0">
                <a:latin typeface="Aptos" panose="020B0004020202020204" pitchFamily="34" charset="0"/>
                <a:ea typeface="Arial"/>
                <a:cs typeface="Arial"/>
                <a:sym typeface="Arial"/>
              </a:rPr>
              <a:t>Редовната самоанализа и прилагодување се клучни за обезбедување на одржливост и ефективност на практиките за дигитална благосостојба.</a:t>
            </a:r>
            <a:endParaRPr sz="2200" dirty="0">
              <a:latin typeface="Aptos" panose="020B0004020202020204" pitchFamily="34" charset="0"/>
            </a:endParaRPr>
          </a:p>
          <a:p>
            <a:pPr marL="228600" lvl="0" indent="-215900" algn="just" rtl="0">
              <a:lnSpc>
                <a:spcPct val="90000"/>
              </a:lnSpc>
              <a:spcBef>
                <a:spcPts val="1000"/>
              </a:spcBef>
              <a:spcAft>
                <a:spcPts val="0"/>
              </a:spcAft>
              <a:buSzPts val="2400"/>
              <a:buChar char="❑"/>
            </a:pPr>
            <a:r>
              <a:rPr lang="mk" sz="2400" dirty="0">
                <a:latin typeface="Aptos" panose="020B0004020202020204" pitchFamily="34" charset="0"/>
                <a:ea typeface="Arial"/>
                <a:cs typeface="Arial"/>
                <a:sym typeface="Arial"/>
              </a:rPr>
              <a:t>Унапредувањето лежи во активното обликување на дигиталните искуства за да се даде приоритет на благосостојбата во меѓусебно поврзан свет.</a:t>
            </a:r>
            <a:endParaRPr sz="2400" dirty="0">
              <a:latin typeface="Aptos" panose="020B0004020202020204" pitchFamily="34" charset="0"/>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0"/>
        <p:cNvGrpSpPr/>
        <p:nvPr/>
      </p:nvGrpSpPr>
      <p:grpSpPr>
        <a:xfrm>
          <a:off x="0" y="0"/>
          <a:ext cx="0" cy="0"/>
          <a:chOff x="0" y="0"/>
          <a:chExt cx="0" cy="0"/>
        </a:xfrm>
      </p:grpSpPr>
      <p:sp>
        <p:nvSpPr>
          <p:cNvPr id="341" name="Google Shape;341;p31"/>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2" name="Google Shape;342;p31"/>
          <p:cNvSpPr/>
          <p:nvPr/>
        </p:nvSpPr>
        <p:spPr>
          <a:xfrm>
            <a:off x="489189" y="1119031"/>
            <a:ext cx="4619938" cy="4619938"/>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3" name="Google Shape;343;p31"/>
          <p:cNvSpPr txBox="1">
            <a:spLocks noGrp="1"/>
          </p:cNvSpPr>
          <p:nvPr>
            <p:ph type="title"/>
          </p:nvPr>
        </p:nvSpPr>
        <p:spPr>
          <a:xfrm>
            <a:off x="1171073" y="1396686"/>
            <a:ext cx="3314299" cy="406462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3600"/>
              <a:buFont typeface="Arial"/>
              <a:buNone/>
            </a:pPr>
            <a:r>
              <a:rPr lang="mk" sz="3600" dirty="0">
                <a:solidFill>
                  <a:srgbClr val="FFFFFF"/>
                </a:solidFill>
                <a:latin typeface="Aptos" panose="020B0004020202020204" pitchFamily="34" charset="0"/>
                <a:ea typeface="Arial"/>
                <a:cs typeface="Arial"/>
                <a:sym typeface="Arial"/>
              </a:rPr>
              <a:t>Заклучок</a:t>
            </a:r>
            <a:endParaRPr sz="3600" dirty="0">
              <a:solidFill>
                <a:srgbClr val="FFFFFF"/>
              </a:solidFill>
              <a:latin typeface="Aptos" panose="020B0004020202020204" pitchFamily="34" charset="0"/>
              <a:ea typeface="Arial"/>
              <a:cs typeface="Arial"/>
              <a:sym typeface="Arial"/>
            </a:endParaRPr>
          </a:p>
        </p:txBody>
      </p:sp>
      <p:sp>
        <p:nvSpPr>
          <p:cNvPr id="344" name="Google Shape;344;p31"/>
          <p:cNvSpPr/>
          <p:nvPr/>
        </p:nvSpPr>
        <p:spPr>
          <a:xfrm rot="-1790987">
            <a:off x="8793739" y="104978"/>
            <a:ext cx="2987779" cy="2987779"/>
          </a:xfrm>
          <a:prstGeom prst="arc">
            <a:avLst>
              <a:gd name="adj1" fmla="val 15817365"/>
              <a:gd name="adj2" fmla="val 178138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45" name="Google Shape;345;p31"/>
          <p:cNvSpPr/>
          <p:nvPr/>
        </p:nvSpPr>
        <p:spPr>
          <a:xfrm>
            <a:off x="910048" y="4780992"/>
            <a:ext cx="546100" cy="546100"/>
          </a:xfrm>
          <a:prstGeom prst="ellipse">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46" name="Google Shape;346;p31"/>
          <p:cNvSpPr txBox="1">
            <a:spLocks noGrp="1"/>
          </p:cNvSpPr>
          <p:nvPr>
            <p:ph type="body" idx="1"/>
          </p:nvPr>
        </p:nvSpPr>
        <p:spPr>
          <a:xfrm>
            <a:off x="5167256" y="537210"/>
            <a:ext cx="6172825" cy="6035040"/>
          </a:xfrm>
          <a:prstGeom prst="rect">
            <a:avLst/>
          </a:prstGeom>
          <a:noFill/>
          <a:ln>
            <a:noFill/>
          </a:ln>
        </p:spPr>
        <p:txBody>
          <a:bodyPr spcFirstLastPara="1" wrap="square" lIns="91425" tIns="45700" rIns="91425" bIns="45700" anchor="t" anchorCtr="0">
            <a:noAutofit/>
          </a:bodyPr>
          <a:lstStyle/>
          <a:p>
            <a:pPr marL="228600" lvl="0" indent="-196850" algn="just" rtl="0">
              <a:lnSpc>
                <a:spcPct val="90000"/>
              </a:lnSpc>
              <a:spcBef>
                <a:spcPts val="0"/>
              </a:spcBef>
              <a:spcAft>
                <a:spcPts val="0"/>
              </a:spcAft>
              <a:buSzPts val="1900"/>
              <a:buChar char="❑"/>
            </a:pPr>
            <a:r>
              <a:rPr lang="mk" sz="2000" dirty="0">
                <a:latin typeface="Aptos" panose="020B0004020202020204" pitchFamily="34" charset="0"/>
                <a:ea typeface="Arial"/>
                <a:cs typeface="Arial"/>
                <a:sym typeface="Arial"/>
              </a:rPr>
              <a:t>Како заклучок, да ги повториме клучните моменти од нашето истражување на дигиталната благосостојба:</a:t>
            </a:r>
            <a:endParaRPr sz="2000" dirty="0">
              <a:latin typeface="Aptos" panose="020B0004020202020204" pitchFamily="34" charset="0"/>
            </a:endParaRPr>
          </a:p>
          <a:p>
            <a:pPr marL="685800" lvl="1" indent="-196850" algn="just" rtl="0">
              <a:lnSpc>
                <a:spcPct val="90000"/>
              </a:lnSpc>
              <a:spcBef>
                <a:spcPts val="500"/>
              </a:spcBef>
              <a:spcAft>
                <a:spcPts val="0"/>
              </a:spcAft>
              <a:buClr>
                <a:srgbClr val="FFAA5A"/>
              </a:buClr>
              <a:buSzPts val="1900"/>
              <a:buFont typeface="Noto Sans Symbols"/>
              <a:buChar char="▪"/>
            </a:pPr>
            <a:r>
              <a:rPr lang="mk" sz="2000" dirty="0">
                <a:latin typeface="Aptos" panose="020B0004020202020204" pitchFamily="34" charset="0"/>
                <a:ea typeface="Arial"/>
                <a:cs typeface="Arial"/>
                <a:sym typeface="Arial"/>
              </a:rPr>
              <a:t>Дигиталната благосостојба опфаќа практики и алатки насочени кон поттикнување поздрав однос со технологијата.</a:t>
            </a:r>
            <a:endParaRPr sz="2000" dirty="0">
              <a:latin typeface="Aptos" panose="020B0004020202020204" pitchFamily="34" charset="0"/>
            </a:endParaRPr>
          </a:p>
          <a:p>
            <a:pPr marL="685800" lvl="1" indent="-196850" algn="just" rtl="0">
              <a:lnSpc>
                <a:spcPct val="90000"/>
              </a:lnSpc>
              <a:spcBef>
                <a:spcPts val="500"/>
              </a:spcBef>
              <a:spcAft>
                <a:spcPts val="0"/>
              </a:spcAft>
              <a:buClr>
                <a:srgbClr val="FFAA5A"/>
              </a:buClr>
              <a:buSzPts val="1900"/>
              <a:buFont typeface="Noto Sans Symbols"/>
              <a:buChar char="▪"/>
            </a:pPr>
            <a:r>
              <a:rPr lang="mk" sz="2000" dirty="0">
                <a:latin typeface="Aptos" panose="020B0004020202020204" pitchFamily="34" charset="0"/>
                <a:ea typeface="Arial"/>
                <a:cs typeface="Arial"/>
                <a:sym typeface="Arial"/>
              </a:rPr>
              <a:t>Ефективните стратегии вклучуваат следење на времето поминато пред екранот, управување со дигитални навики, </a:t>
            </a:r>
            <a:r>
              <a:rPr lang="ru-RU" sz="2000" dirty="0">
                <a:latin typeface="Aptos" panose="020B0004020202020204" pitchFamily="34" charset="0"/>
              </a:rPr>
              <a:t>практикување на свесност, како и учество во предизвици за дигитален детокс.</a:t>
            </a:r>
          </a:p>
          <a:p>
            <a:pPr marL="685800" lvl="1" indent="-196850" algn="just" rtl="0">
              <a:lnSpc>
                <a:spcPct val="90000"/>
              </a:lnSpc>
              <a:spcBef>
                <a:spcPts val="500"/>
              </a:spcBef>
              <a:spcAft>
                <a:spcPts val="0"/>
              </a:spcAft>
              <a:buClr>
                <a:srgbClr val="FFAA5A"/>
              </a:buClr>
              <a:buSzPts val="1900"/>
              <a:buFont typeface="Noto Sans Symbols"/>
              <a:buChar char="▪"/>
            </a:pPr>
            <a:r>
              <a:rPr lang="mk" sz="2000" dirty="0">
                <a:latin typeface="Aptos" panose="020B0004020202020204" pitchFamily="34" charset="0"/>
                <a:ea typeface="Arial"/>
                <a:cs typeface="Arial"/>
                <a:sym typeface="Arial"/>
              </a:rPr>
              <a:t>Корисниците се охрабруваат да истражуваат и користат различни ресурси за поддршка на нивните цели за благосостојба и подобрување на нивниот севкупен квалитет на живот.</a:t>
            </a:r>
            <a:endParaRPr sz="2000" dirty="0">
              <a:latin typeface="Aptos" panose="020B0004020202020204" pitchFamily="34" charset="0"/>
            </a:endParaRPr>
          </a:p>
          <a:p>
            <a:pPr marL="228600" lvl="0" indent="-196850" algn="just" rtl="0">
              <a:lnSpc>
                <a:spcPct val="90000"/>
              </a:lnSpc>
              <a:spcBef>
                <a:spcPts val="1000"/>
              </a:spcBef>
              <a:spcAft>
                <a:spcPts val="0"/>
              </a:spcAft>
              <a:buSzPts val="1900"/>
              <a:buChar char="❑"/>
            </a:pPr>
            <a:r>
              <a:rPr lang="ru-RU" sz="2000" dirty="0">
                <a:latin typeface="Aptos" panose="020B0004020202020204" pitchFamily="34" charset="0"/>
              </a:rPr>
              <a:t>Приоретизирањето на дигиталната добросостојба е од суштинско значење во денешната средина, и клуќно е поттикнувањето на корисниците да преземат проактивни чекори кон посвесен однос со технологијата.</a:t>
            </a:r>
            <a:endParaRPr sz="2000" dirty="0">
              <a:latin typeface="Aptos" panose="020B0004020202020204" pitchFamily="34" charset="0"/>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32"/>
          <p:cNvSpPr txBox="1">
            <a:spLocks noGrp="1"/>
          </p:cNvSpPr>
          <p:nvPr>
            <p:ph type="title"/>
          </p:nvPr>
        </p:nvSpPr>
        <p:spPr>
          <a:xfrm>
            <a:off x="386715" y="259119"/>
            <a:ext cx="11418570" cy="838161"/>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92BAB5"/>
              </a:buClr>
              <a:buSzPts val="4400"/>
              <a:buFont typeface="Arial"/>
              <a:buNone/>
            </a:pPr>
            <a:r>
              <a:rPr lang="mk" sz="4400" dirty="0">
                <a:latin typeface="Aptos" panose="020B0004020202020204" pitchFamily="34" charset="0"/>
                <a:ea typeface="Arial"/>
                <a:cs typeface="Arial"/>
                <a:sym typeface="Arial"/>
              </a:rPr>
              <a:t>Препорачани книги, статии и видеа</a:t>
            </a:r>
            <a:endParaRPr sz="4400" dirty="0">
              <a:latin typeface="Aptos" panose="020B0004020202020204" pitchFamily="34" charset="0"/>
              <a:ea typeface="Arial"/>
              <a:cs typeface="Arial"/>
              <a:sym typeface="Arial"/>
            </a:endParaRPr>
          </a:p>
        </p:txBody>
      </p:sp>
      <p:grpSp>
        <p:nvGrpSpPr>
          <p:cNvPr id="352" name="Google Shape;352;p32"/>
          <p:cNvGrpSpPr/>
          <p:nvPr/>
        </p:nvGrpSpPr>
        <p:grpSpPr>
          <a:xfrm>
            <a:off x="662939" y="1284484"/>
            <a:ext cx="11037109" cy="4780890"/>
            <a:chOff x="0" y="4324"/>
            <a:chExt cx="11037109" cy="4780890"/>
          </a:xfrm>
        </p:grpSpPr>
        <p:sp>
          <p:nvSpPr>
            <p:cNvPr id="353" name="Google Shape;353;p32"/>
            <p:cNvSpPr/>
            <p:nvPr/>
          </p:nvSpPr>
          <p:spPr>
            <a:xfrm>
              <a:off x="0" y="4324"/>
              <a:ext cx="11037109" cy="947297"/>
            </a:xfrm>
            <a:prstGeom prst="roundRect">
              <a:avLst>
                <a:gd name="adj" fmla="val 10000"/>
              </a:avLst>
            </a:prstGeom>
            <a:solidFill>
              <a:srgbClr val="F7D5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286557" y="217466"/>
              <a:ext cx="521522" cy="521013"/>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1094637" y="4324"/>
              <a:ext cx="9909316" cy="100650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txBox="1"/>
            <p:nvPr/>
          </p:nvSpPr>
          <p:spPr>
            <a:xfrm>
              <a:off x="1094637" y="4324"/>
              <a:ext cx="9909316" cy="1006503"/>
            </a:xfrm>
            <a:prstGeom prst="rect">
              <a:avLst/>
            </a:prstGeom>
            <a:noFill/>
            <a:ln>
              <a:noFill/>
            </a:ln>
          </p:spPr>
          <p:txBody>
            <a:bodyPr spcFirstLastPara="1" wrap="square" lIns="106500" tIns="106500" rIns="106500" bIns="106500" anchor="ctr" anchorCtr="0">
              <a:noAutofit/>
            </a:bodyPr>
            <a:lstStyle/>
            <a:p>
              <a:pPr marL="0" marR="0" lvl="0" indent="0" algn="just" rtl="0">
                <a:lnSpc>
                  <a:spcPct val="100000"/>
                </a:lnSpc>
                <a:spcBef>
                  <a:spcPts val="0"/>
                </a:spcBef>
                <a:spcAft>
                  <a:spcPts val="0"/>
                </a:spcAft>
                <a:buClr>
                  <a:schemeClr val="dk1"/>
                </a:buClr>
                <a:buSzPts val="1800"/>
                <a:buFont typeface="Arial"/>
                <a:buNone/>
              </a:pPr>
              <a:r>
                <a:rPr lang="mk" sz="1700" b="1" dirty="0">
                  <a:solidFill>
                    <a:schemeClr val="dk1"/>
                  </a:solidFill>
                  <a:latin typeface="Arial"/>
                  <a:ea typeface="Arial"/>
                  <a:cs typeface="Arial"/>
                  <a:sym typeface="Arial"/>
                </a:rPr>
                <a:t>„</a:t>
              </a:r>
              <a:r>
                <a:rPr lang="mk" sz="1700" b="1" dirty="0">
                  <a:solidFill>
                    <a:schemeClr val="dk1"/>
                  </a:solidFill>
                  <a:latin typeface="Aptos" panose="020B0004020202020204" pitchFamily="34" charset="0"/>
                  <a:sym typeface="Arial"/>
                </a:rPr>
                <a:t>The Shallows: Што Интернетот му прави на нашите мозоци“ од Николас Кар: </a:t>
              </a:r>
              <a:r>
                <a:rPr lang="mk" sz="1700" dirty="0">
                  <a:solidFill>
                    <a:schemeClr val="dk1"/>
                  </a:solidFill>
                  <a:latin typeface="Aptos" panose="020B0004020202020204" pitchFamily="34" charset="0"/>
                  <a:sym typeface="Arial"/>
                </a:rPr>
                <a:t>Оваа книга што предизвикува на размислување, истражува како интернетот влијае на нашето сознание, распонот на внимание и севкупните модели на размислување. Таа поттикнува размислување за нашите дигитални навики и нивното влијание врз нашите умови.</a:t>
              </a:r>
              <a:endParaRPr sz="1300" dirty="0">
                <a:latin typeface="Aptos" panose="020B0004020202020204" pitchFamily="34" charset="0"/>
              </a:endParaRPr>
            </a:p>
          </p:txBody>
        </p:sp>
        <p:sp>
          <p:nvSpPr>
            <p:cNvPr id="357" name="Google Shape;357;p32"/>
            <p:cNvSpPr/>
            <p:nvPr/>
          </p:nvSpPr>
          <p:spPr>
            <a:xfrm>
              <a:off x="0" y="1262453"/>
              <a:ext cx="11037109" cy="947297"/>
            </a:xfrm>
            <a:prstGeom prst="roundRect">
              <a:avLst>
                <a:gd name="adj" fmla="val 10000"/>
              </a:avLst>
            </a:prstGeom>
            <a:solidFill>
              <a:srgbClr val="F7D5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286557" y="1475595"/>
              <a:ext cx="521522" cy="521013"/>
            </a:xfrm>
            <a:prstGeom prst="rect">
              <a:avLst/>
            </a:prstGeom>
            <a:blipFill rotWithShape="1">
              <a:blip r:embed="rId4">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1094637" y="1262453"/>
              <a:ext cx="9909316" cy="100650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txBox="1"/>
            <p:nvPr/>
          </p:nvSpPr>
          <p:spPr>
            <a:xfrm>
              <a:off x="1094637" y="1262453"/>
              <a:ext cx="9909316" cy="1006503"/>
            </a:xfrm>
            <a:prstGeom prst="rect">
              <a:avLst/>
            </a:prstGeom>
            <a:noFill/>
            <a:ln>
              <a:noFill/>
            </a:ln>
          </p:spPr>
          <p:txBody>
            <a:bodyPr spcFirstLastPara="1" wrap="square" lIns="106500" tIns="106500" rIns="106500" bIns="106500" anchor="ctr" anchorCtr="0">
              <a:noAutofit/>
            </a:bodyPr>
            <a:lstStyle/>
            <a:p>
              <a:pPr marL="0" marR="0" lvl="0" indent="0" algn="just" rtl="0">
                <a:lnSpc>
                  <a:spcPct val="100000"/>
                </a:lnSpc>
                <a:spcBef>
                  <a:spcPts val="0"/>
                </a:spcBef>
                <a:spcAft>
                  <a:spcPts val="0"/>
                </a:spcAft>
                <a:buClr>
                  <a:schemeClr val="dk1"/>
                </a:buClr>
                <a:buSzPts val="1800"/>
                <a:buFont typeface="Arial"/>
                <a:buNone/>
              </a:pPr>
              <a:r>
                <a:rPr lang="mk" sz="1700" b="1" dirty="0">
                  <a:solidFill>
                    <a:schemeClr val="dk1"/>
                  </a:solidFill>
                  <a:latin typeface="Aptos" panose="020B0004020202020204" pitchFamily="34" charset="0"/>
                  <a:sym typeface="Arial"/>
                </a:rPr>
                <a:t>„Дигитален минимализам: Избор на фокусиран живот во бучен свет“ од Кал Њупорт: </a:t>
              </a:r>
              <a:r>
                <a:rPr lang="mk" sz="1700" dirty="0">
                  <a:solidFill>
                    <a:schemeClr val="dk1"/>
                  </a:solidFill>
                  <a:latin typeface="Aptos" panose="020B0004020202020204" pitchFamily="34" charset="0"/>
                  <a:sym typeface="Arial"/>
                </a:rPr>
                <a:t>Њупорт се залага за намерна употреба на технологијата, нагласувајќи го квалитетот пред квантитетот. Тој  нуди практични стратегии за намалување на дигиталниот неред и пронаоѓање рамнотежа.</a:t>
              </a:r>
              <a:endParaRPr sz="1300" dirty="0">
                <a:latin typeface="Aptos" panose="020B0004020202020204" pitchFamily="34" charset="0"/>
              </a:endParaRPr>
            </a:p>
          </p:txBody>
        </p:sp>
        <p:sp>
          <p:nvSpPr>
            <p:cNvPr id="361" name="Google Shape;361;p32"/>
            <p:cNvSpPr/>
            <p:nvPr/>
          </p:nvSpPr>
          <p:spPr>
            <a:xfrm>
              <a:off x="0" y="2520582"/>
              <a:ext cx="11037109" cy="947297"/>
            </a:xfrm>
            <a:prstGeom prst="roundRect">
              <a:avLst>
                <a:gd name="adj" fmla="val 10000"/>
              </a:avLst>
            </a:prstGeom>
            <a:solidFill>
              <a:srgbClr val="F7D5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286557" y="2733724"/>
              <a:ext cx="521522" cy="521013"/>
            </a:xfrm>
            <a:prstGeom prst="rect">
              <a:avLst/>
            </a:prstGeom>
            <a:blipFill rotWithShape="1">
              <a:blip r:embed="rId5">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1094637" y="2520582"/>
              <a:ext cx="9909316" cy="100650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txBox="1"/>
            <p:nvPr/>
          </p:nvSpPr>
          <p:spPr>
            <a:xfrm>
              <a:off x="1094637" y="2520582"/>
              <a:ext cx="9909316" cy="1006503"/>
            </a:xfrm>
            <a:prstGeom prst="rect">
              <a:avLst/>
            </a:prstGeom>
            <a:noFill/>
            <a:ln>
              <a:noFill/>
            </a:ln>
          </p:spPr>
          <p:txBody>
            <a:bodyPr spcFirstLastPara="1" wrap="square" lIns="106500" tIns="106500" rIns="106500" bIns="106500" anchor="ctr" anchorCtr="0">
              <a:noAutofit/>
            </a:bodyPr>
            <a:lstStyle/>
            <a:p>
              <a:pPr marL="0" marR="0" lvl="0" indent="0" algn="just" rtl="0">
                <a:lnSpc>
                  <a:spcPct val="100000"/>
                </a:lnSpc>
                <a:spcBef>
                  <a:spcPts val="0"/>
                </a:spcBef>
                <a:spcAft>
                  <a:spcPts val="0"/>
                </a:spcAft>
                <a:buClr>
                  <a:schemeClr val="dk1"/>
                </a:buClr>
                <a:buSzPts val="1800"/>
                <a:buFont typeface="Arial"/>
                <a:buNone/>
              </a:pPr>
              <a:r>
                <a:rPr lang="mk" sz="1700" b="1" dirty="0">
                  <a:solidFill>
                    <a:schemeClr val="dk1"/>
                  </a:solidFill>
                  <a:latin typeface="Aptos" panose="020B0004020202020204" pitchFamily="34" charset="0"/>
                  <a:sym typeface="Arial"/>
                </a:rPr>
                <a:t>„Враќање на разговорот: Моќта на разговорот во дигитална ера“ од Шери Туркл: </a:t>
              </a:r>
              <a:r>
                <a:rPr lang="mk" sz="1700" dirty="0">
                  <a:solidFill>
                    <a:schemeClr val="dk1"/>
                  </a:solidFill>
                  <a:latin typeface="Aptos" panose="020B0004020202020204" pitchFamily="34" charset="0"/>
                  <a:sym typeface="Arial"/>
                </a:rPr>
                <a:t>Туркл истражува за важноста на комуникацијата лице-в-лице и ефектите од постојаното дигитално поврзување. Нејзините сознанија нè инспирираат да им дадеме приоритет на значајните разговори</a:t>
              </a:r>
              <a:r>
                <a:rPr lang="mk" sz="1700" dirty="0">
                  <a:solidFill>
                    <a:schemeClr val="dk1"/>
                  </a:solidFill>
                  <a:latin typeface="Arial"/>
                  <a:ea typeface="Arial"/>
                  <a:cs typeface="Arial"/>
                  <a:sym typeface="Arial"/>
                </a:rPr>
                <a:t>.</a:t>
              </a:r>
              <a:endParaRPr sz="1300" dirty="0"/>
            </a:p>
          </p:txBody>
        </p:sp>
        <p:sp>
          <p:nvSpPr>
            <p:cNvPr id="365" name="Google Shape;365;p32"/>
            <p:cNvSpPr/>
            <p:nvPr/>
          </p:nvSpPr>
          <p:spPr>
            <a:xfrm>
              <a:off x="0" y="3778711"/>
              <a:ext cx="11037109" cy="947297"/>
            </a:xfrm>
            <a:prstGeom prst="roundRect">
              <a:avLst>
                <a:gd name="adj" fmla="val 10000"/>
              </a:avLst>
            </a:prstGeom>
            <a:solidFill>
              <a:srgbClr val="F7D5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286557" y="3991853"/>
              <a:ext cx="521522" cy="521013"/>
            </a:xfrm>
            <a:prstGeom prst="rect">
              <a:avLst/>
            </a:prstGeom>
            <a:blipFill rotWithShape="1">
              <a:blip r:embed="rId6">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1094637" y="3778711"/>
              <a:ext cx="9909316" cy="100650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txBox="1"/>
            <p:nvPr/>
          </p:nvSpPr>
          <p:spPr>
            <a:xfrm>
              <a:off x="1094637" y="3778711"/>
              <a:ext cx="9909316" cy="1006503"/>
            </a:xfrm>
            <a:prstGeom prst="rect">
              <a:avLst/>
            </a:prstGeom>
            <a:noFill/>
            <a:ln>
              <a:noFill/>
            </a:ln>
          </p:spPr>
          <p:txBody>
            <a:bodyPr spcFirstLastPara="1" wrap="square" lIns="106500" tIns="106500" rIns="106500" bIns="106500" anchor="ctr" anchorCtr="0">
              <a:noAutofit/>
            </a:bodyPr>
            <a:lstStyle/>
            <a:p>
              <a:pPr marL="0" marR="0" lvl="0" indent="0" algn="just" rtl="0">
                <a:lnSpc>
                  <a:spcPct val="100000"/>
                </a:lnSpc>
                <a:spcBef>
                  <a:spcPts val="0"/>
                </a:spcBef>
                <a:spcAft>
                  <a:spcPts val="0"/>
                </a:spcAft>
                <a:buClr>
                  <a:schemeClr val="dk1"/>
                </a:buClr>
                <a:buSzPts val="1800"/>
                <a:buFont typeface="Arial"/>
                <a:buNone/>
              </a:pPr>
              <a:r>
                <a:rPr lang="mk" sz="1700" b="1" dirty="0">
                  <a:solidFill>
                    <a:schemeClr val="dk1"/>
                  </a:solidFill>
                  <a:latin typeface="Aptos" panose="020B0004020202020204" pitchFamily="34" charset="0"/>
                  <a:sym typeface="Arial"/>
                </a:rPr>
                <a:t>„Социјалната дилема“ (документарен филм): </a:t>
              </a:r>
              <a:r>
                <a:rPr lang="mk" sz="1700" dirty="0">
                  <a:solidFill>
                    <a:schemeClr val="dk1"/>
                  </a:solidFill>
                  <a:latin typeface="Aptos" panose="020B0004020202020204" pitchFamily="34" charset="0"/>
                  <a:sym typeface="Arial"/>
                </a:rPr>
                <a:t>Достапен на платформи како Нетфликс, овој документарец што ги отвора очите прикажува технолошки инсајдери кои разговараат за влијанието на социјалните медиуми врз општеството. Тоа фрла светлина врз економијата на вниманието и ги охрабрува гледачите да бидат повнимателни на интернет.</a:t>
              </a:r>
              <a:endParaRPr sz="1300" dirty="0">
                <a:latin typeface="Aptos" panose="020B0004020202020204" pitchFamily="34" charset="0"/>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2"/>
        <p:cNvGrpSpPr/>
        <p:nvPr/>
      </p:nvGrpSpPr>
      <p:grpSpPr>
        <a:xfrm>
          <a:off x="0" y="0"/>
          <a:ext cx="0" cy="0"/>
          <a:chOff x="0" y="0"/>
          <a:chExt cx="0" cy="0"/>
        </a:xfrm>
      </p:grpSpPr>
      <p:sp>
        <p:nvSpPr>
          <p:cNvPr id="373" name="Google Shape;373;p33"/>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4" name="Google Shape;374;p33"/>
          <p:cNvSpPr/>
          <p:nvPr/>
        </p:nvSpPr>
        <p:spPr>
          <a:xfrm>
            <a:off x="489189" y="1119031"/>
            <a:ext cx="4619938" cy="4619938"/>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5" name="Google Shape;375;p33"/>
          <p:cNvSpPr txBox="1">
            <a:spLocks noGrp="1"/>
          </p:cNvSpPr>
          <p:nvPr>
            <p:ph type="title"/>
          </p:nvPr>
        </p:nvSpPr>
        <p:spPr>
          <a:xfrm>
            <a:off x="1171074" y="1396686"/>
            <a:ext cx="3240506" cy="406462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3600"/>
              <a:buFont typeface="Arial"/>
              <a:buNone/>
            </a:pPr>
            <a:r>
              <a:rPr lang="mk" sz="3600" dirty="0">
                <a:solidFill>
                  <a:srgbClr val="FFFFFF"/>
                </a:solidFill>
                <a:latin typeface="Aptos" panose="020B0004020202020204" pitchFamily="34" charset="0"/>
                <a:ea typeface="Arial"/>
                <a:cs typeface="Arial"/>
                <a:sym typeface="Arial"/>
              </a:rPr>
              <a:t>Организации</a:t>
            </a:r>
            <a:endParaRPr sz="3600" dirty="0">
              <a:solidFill>
                <a:srgbClr val="FFFFFF"/>
              </a:solidFill>
              <a:latin typeface="Aptos" panose="020B0004020202020204" pitchFamily="34" charset="0"/>
              <a:ea typeface="Arial"/>
              <a:cs typeface="Arial"/>
              <a:sym typeface="Arial"/>
            </a:endParaRPr>
          </a:p>
        </p:txBody>
      </p:sp>
      <p:sp>
        <p:nvSpPr>
          <p:cNvPr id="376" name="Google Shape;376;p33"/>
          <p:cNvSpPr/>
          <p:nvPr/>
        </p:nvSpPr>
        <p:spPr>
          <a:xfrm rot="-1790987">
            <a:off x="8918439" y="779753"/>
            <a:ext cx="2987779" cy="2987779"/>
          </a:xfrm>
          <a:prstGeom prst="arc">
            <a:avLst>
              <a:gd name="adj1" fmla="val 15817365"/>
              <a:gd name="adj2" fmla="val 178138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377" name="Google Shape;377;p33"/>
          <p:cNvSpPr/>
          <p:nvPr/>
        </p:nvSpPr>
        <p:spPr>
          <a:xfrm>
            <a:off x="910048" y="4780992"/>
            <a:ext cx="546100" cy="546100"/>
          </a:xfrm>
          <a:prstGeom prst="ellipse">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78" name="Google Shape;378;p33"/>
          <p:cNvSpPr txBox="1">
            <a:spLocks noGrp="1"/>
          </p:cNvSpPr>
          <p:nvPr>
            <p:ph type="body" idx="1"/>
          </p:nvPr>
        </p:nvSpPr>
        <p:spPr>
          <a:xfrm>
            <a:off x="5164451" y="1290481"/>
            <a:ext cx="6609346" cy="5343189"/>
          </a:xfrm>
          <a:prstGeom prst="rect">
            <a:avLst/>
          </a:prstGeom>
          <a:noFill/>
          <a:ln>
            <a:noFill/>
          </a:ln>
        </p:spPr>
        <p:txBody>
          <a:bodyPr spcFirstLastPara="1" wrap="square" lIns="91425" tIns="45700" rIns="91425" bIns="45700" anchor="t" anchorCtr="0">
            <a:noAutofit/>
          </a:bodyPr>
          <a:lstStyle/>
          <a:p>
            <a:pPr marL="228600" lvl="0" indent="-209550" algn="l" rtl="0">
              <a:lnSpc>
                <a:spcPct val="80000"/>
              </a:lnSpc>
              <a:spcBef>
                <a:spcPts val="0"/>
              </a:spcBef>
              <a:spcAft>
                <a:spcPts val="0"/>
              </a:spcAft>
              <a:buSzPts val="2660"/>
              <a:buChar char="❑"/>
            </a:pPr>
            <a:r>
              <a:rPr lang="mk" sz="2400" u="sng" dirty="0">
                <a:solidFill>
                  <a:schemeClr val="hlink"/>
                </a:solidFill>
                <a:latin typeface="Aptos" panose="020B0004020202020204" pitchFamily="34" charset="0"/>
                <a:ea typeface="Arial"/>
                <a:cs typeface="Arial"/>
                <a:sym typeface="Arial"/>
                <a:hlinkClick r:id="rId3"/>
              </a:rPr>
              <a:t>Зголемете ја благосостојбата на работното место | Дигитални велнес решенија (digitalwellnessinstitute.com)</a:t>
            </a:r>
            <a:endParaRPr sz="2400" dirty="0">
              <a:solidFill>
                <a:srgbClr val="92BAB5"/>
              </a:solidFill>
              <a:latin typeface="Aptos" panose="020B0004020202020204" pitchFamily="34" charset="0"/>
              <a:ea typeface="Arial"/>
              <a:cs typeface="Arial"/>
              <a:sym typeface="Arial"/>
            </a:endParaRPr>
          </a:p>
          <a:p>
            <a:pPr marL="228600" lvl="0" indent="-209550" algn="l" rtl="0">
              <a:lnSpc>
                <a:spcPct val="80000"/>
              </a:lnSpc>
              <a:spcBef>
                <a:spcPts val="1000"/>
              </a:spcBef>
              <a:spcAft>
                <a:spcPts val="0"/>
              </a:spcAft>
              <a:buSzPts val="2660"/>
              <a:buChar char="❑"/>
            </a:pPr>
            <a:r>
              <a:rPr lang="mk" sz="2400" u="sng" dirty="0">
                <a:solidFill>
                  <a:schemeClr val="hlink"/>
                </a:solidFill>
                <a:latin typeface="Aptos" panose="020B0004020202020204" pitchFamily="34" charset="0"/>
                <a:ea typeface="Arial"/>
                <a:cs typeface="Arial"/>
                <a:sym typeface="Arial"/>
                <a:hlinkClick r:id="rId4"/>
              </a:rPr>
              <a:t>Совети како да ја преземете контролата врз вашата техничка употреба - Центар за хумана технологија</a:t>
            </a:r>
            <a:endParaRPr sz="2400" dirty="0">
              <a:solidFill>
                <a:srgbClr val="92BAB5"/>
              </a:solidFill>
              <a:latin typeface="Aptos" panose="020B0004020202020204" pitchFamily="34" charset="0"/>
              <a:ea typeface="Arial"/>
              <a:cs typeface="Arial"/>
              <a:sym typeface="Arial"/>
            </a:endParaRPr>
          </a:p>
          <a:p>
            <a:pPr marL="228600" lvl="0" indent="-209550" algn="l" rtl="0">
              <a:lnSpc>
                <a:spcPct val="80000"/>
              </a:lnSpc>
              <a:spcBef>
                <a:spcPts val="1000"/>
              </a:spcBef>
              <a:spcAft>
                <a:spcPts val="0"/>
              </a:spcAft>
              <a:buSzPts val="2660"/>
              <a:buChar char="❑"/>
            </a:pPr>
            <a:r>
              <a:rPr lang="mk" sz="2400" b="0" i="0" dirty="0">
                <a:latin typeface="Aptos" panose="020B0004020202020204" pitchFamily="34" charset="0"/>
                <a:ea typeface="Arial"/>
                <a:cs typeface="Arial"/>
                <a:sym typeface="Arial"/>
              </a:rPr>
              <a:t>Овие организации се фокусираат на промовирање на здрави дигитални навики, внимателност и рамнотежа во нашите сè поконектирани животи.</a:t>
            </a:r>
            <a:endParaRPr sz="2400" dirty="0">
              <a:latin typeface="Aptos" panose="020B0004020202020204" pitchFamily="34" charset="0"/>
              <a:ea typeface="Arial"/>
              <a:cs typeface="Arial"/>
              <a:sym typeface="Arial"/>
            </a:endParaRPr>
          </a:p>
          <a:p>
            <a:pPr marL="228600" lvl="0" indent="-209550" algn="l" rtl="0">
              <a:lnSpc>
                <a:spcPct val="80000"/>
              </a:lnSpc>
              <a:spcBef>
                <a:spcPts val="1000"/>
              </a:spcBef>
              <a:spcAft>
                <a:spcPts val="0"/>
              </a:spcAft>
              <a:buSzPts val="2660"/>
              <a:buChar char="❑"/>
            </a:pPr>
            <a:r>
              <a:rPr lang="mk" sz="2400" b="0" i="0" dirty="0">
                <a:latin typeface="Aptos" panose="020B0004020202020204" pitchFamily="34" charset="0"/>
                <a:ea typeface="Arial"/>
                <a:cs typeface="Arial"/>
                <a:sym typeface="Arial"/>
              </a:rPr>
              <a:t>Не заборавајте да правите паузи, да вежбате внимателност и да одржувате здрав однос со технологијата! </a:t>
            </a:r>
            <a:r>
              <a:rPr lang="mk" sz="2660" b="0" i="0" dirty="0">
                <a:latin typeface="Arial"/>
                <a:ea typeface="Arial"/>
                <a:cs typeface="Arial"/>
                <a:sym typeface="Arial"/>
              </a:rPr>
              <a:t>🌟📚🌐</a:t>
            </a:r>
            <a:endParaRPr sz="2660" dirty="0">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2"/>
        <p:cNvGrpSpPr/>
        <p:nvPr/>
      </p:nvGrpSpPr>
      <p:grpSpPr>
        <a:xfrm>
          <a:off x="0" y="0"/>
          <a:ext cx="0" cy="0"/>
          <a:chOff x="0" y="0"/>
          <a:chExt cx="0" cy="0"/>
        </a:xfrm>
      </p:grpSpPr>
      <p:sp>
        <p:nvSpPr>
          <p:cNvPr id="383" name="Google Shape;383;p34"/>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4" name="Google Shape;384;p34"/>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5" name="Google Shape;385;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400"/>
              <a:buFont typeface="Arial"/>
              <a:buNone/>
            </a:pPr>
            <a:r>
              <a:rPr lang="mk" sz="4400" dirty="0">
                <a:latin typeface="Aptos" panose="020B0004020202020204" pitchFamily="34" charset="0"/>
                <a:ea typeface="Arial"/>
                <a:cs typeface="Arial"/>
                <a:sym typeface="Arial"/>
              </a:rPr>
              <a:t>Квизови за самооценување и дигитална благосостојба</a:t>
            </a:r>
            <a:endParaRPr sz="4400" dirty="0">
              <a:latin typeface="Aptos" panose="020B0004020202020204" pitchFamily="34" charset="0"/>
              <a:ea typeface="Arial"/>
              <a:cs typeface="Arial"/>
              <a:sym typeface="Arial"/>
            </a:endParaRPr>
          </a:p>
        </p:txBody>
      </p:sp>
      <p:sp>
        <p:nvSpPr>
          <p:cNvPr id="386" name="Google Shape;386;p34"/>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387" name="Google Shape;387;p34"/>
          <p:cNvSpPr txBox="1">
            <a:spLocks noGrp="1"/>
          </p:cNvSpPr>
          <p:nvPr>
            <p:ph type="body" idx="1"/>
          </p:nvPr>
        </p:nvSpPr>
        <p:spPr>
          <a:xfrm>
            <a:off x="1272540" y="1779905"/>
            <a:ext cx="10515600" cy="4351338"/>
          </a:xfrm>
          <a:prstGeom prst="rect">
            <a:avLst/>
          </a:prstGeom>
          <a:noFill/>
          <a:ln>
            <a:noFill/>
          </a:ln>
        </p:spPr>
        <p:txBody>
          <a:bodyPr spcFirstLastPara="1" wrap="square" lIns="91425" tIns="45700" rIns="91425" bIns="45700" anchor="t" anchorCtr="0">
            <a:noAutofit/>
          </a:bodyPr>
          <a:lstStyle/>
          <a:p>
            <a:pPr marL="228600" lvl="0" indent="-196850" algn="just" rtl="0">
              <a:lnSpc>
                <a:spcPct val="90000"/>
              </a:lnSpc>
              <a:spcBef>
                <a:spcPts val="0"/>
              </a:spcBef>
              <a:spcAft>
                <a:spcPts val="0"/>
              </a:spcAft>
              <a:buSzPts val="2300"/>
              <a:buChar char="❑"/>
            </a:pPr>
            <a:r>
              <a:rPr lang="mk" sz="2200" b="0" i="0" dirty="0">
                <a:latin typeface="Aptos" panose="020B0004020202020204" pitchFamily="34" charset="0"/>
                <a:ea typeface="Arial"/>
                <a:cs typeface="Arial"/>
                <a:sym typeface="Arial"/>
              </a:rPr>
              <a:t>Во нашите животи водени од технологија, саморефлексијата за дигиталните навики е важна. Размислете за времето поминато </a:t>
            </a:r>
            <a:r>
              <a:rPr lang="mk" sz="2200" dirty="0">
                <a:latin typeface="Aptos" panose="020B0004020202020204" pitchFamily="34" charset="0"/>
                <a:ea typeface="Arial"/>
                <a:cs typeface="Arial"/>
                <a:sym typeface="Arial"/>
              </a:rPr>
              <a:t>пред </a:t>
            </a:r>
            <a:r>
              <a:rPr lang="mk" sz="2200" b="0" i="0" dirty="0">
                <a:latin typeface="Aptos" panose="020B0004020202020204" pitchFamily="34" charset="0"/>
                <a:ea typeface="Arial"/>
                <a:cs typeface="Arial"/>
                <a:sym typeface="Arial"/>
              </a:rPr>
              <a:t> екранот, користењето на социјалните мрежи и нивото на дигитален стрес.</a:t>
            </a:r>
            <a:endParaRPr sz="2200" dirty="0">
              <a:latin typeface="Aptos" panose="020B0004020202020204" pitchFamily="34" charset="0"/>
            </a:endParaRPr>
          </a:p>
          <a:p>
            <a:pPr marL="228600" lvl="0" indent="-196850" algn="just" rtl="0">
              <a:lnSpc>
                <a:spcPct val="90000"/>
              </a:lnSpc>
              <a:spcBef>
                <a:spcPts val="1000"/>
              </a:spcBef>
              <a:spcAft>
                <a:spcPts val="0"/>
              </a:spcAft>
              <a:buSzPts val="2300"/>
              <a:buChar char="❑"/>
            </a:pPr>
            <a:r>
              <a:rPr lang="mk" sz="2200" b="0" i="0" dirty="0">
                <a:latin typeface="Aptos" panose="020B0004020202020204" pitchFamily="34" charset="0"/>
                <a:ea typeface="Arial"/>
                <a:cs typeface="Arial"/>
                <a:sym typeface="Arial"/>
              </a:rPr>
              <a:t>Идентификувајте обрасци. Дали посегнувате по телефонот за време на оброците?</a:t>
            </a:r>
            <a:endParaRPr sz="2200" dirty="0">
              <a:latin typeface="Aptos" panose="020B0004020202020204" pitchFamily="34" charset="0"/>
            </a:endParaRPr>
          </a:p>
          <a:p>
            <a:pPr marL="228600" lvl="0" indent="-196850" algn="just" rtl="0">
              <a:lnSpc>
                <a:spcPct val="90000"/>
              </a:lnSpc>
              <a:spcBef>
                <a:spcPts val="1000"/>
              </a:spcBef>
              <a:spcAft>
                <a:spcPts val="0"/>
              </a:spcAft>
              <a:buSzPts val="2300"/>
              <a:buChar char="❑"/>
            </a:pPr>
            <a:r>
              <a:rPr lang="mk" sz="2200" b="0" i="0" dirty="0">
                <a:latin typeface="Aptos" panose="020B0004020202020204" pitchFamily="34" charset="0"/>
                <a:ea typeface="Arial"/>
                <a:cs typeface="Arial"/>
                <a:sym typeface="Arial"/>
              </a:rPr>
              <a:t>Охрабрете се да правите намерни избори:</a:t>
            </a:r>
            <a:endParaRPr sz="2200" dirty="0">
              <a:latin typeface="Aptos" panose="020B0004020202020204" pitchFamily="34" charset="0"/>
            </a:endParaRPr>
          </a:p>
          <a:p>
            <a:pPr marL="685800" lvl="1" indent="-196850" algn="l" rtl="0">
              <a:lnSpc>
                <a:spcPct val="90000"/>
              </a:lnSpc>
              <a:spcBef>
                <a:spcPts val="500"/>
              </a:spcBef>
              <a:spcAft>
                <a:spcPts val="0"/>
              </a:spcAft>
              <a:buClr>
                <a:srgbClr val="FFAA5A"/>
              </a:buClr>
              <a:buSzPts val="1900"/>
              <a:buFont typeface="Noto Sans Symbols"/>
              <a:buChar char="▪"/>
            </a:pPr>
            <a:r>
              <a:rPr lang="mk" sz="2200" b="0" i="0" dirty="0">
                <a:latin typeface="Aptos" panose="020B0004020202020204" pitchFamily="34" charset="0"/>
                <a:ea typeface="Arial"/>
                <a:cs typeface="Arial"/>
                <a:sym typeface="Arial"/>
              </a:rPr>
              <a:t>постави </a:t>
            </a:r>
            <a:r>
              <a:rPr lang="mk" sz="2200" dirty="0">
                <a:latin typeface="Aptos" panose="020B0004020202020204" pitchFamily="34" charset="0"/>
                <a:ea typeface="Arial"/>
                <a:cs typeface="Arial"/>
                <a:sym typeface="Arial"/>
              </a:rPr>
              <a:t>лимити</a:t>
            </a:r>
            <a:endParaRPr sz="2200" dirty="0">
              <a:latin typeface="Aptos" panose="020B0004020202020204" pitchFamily="34" charset="0"/>
            </a:endParaRPr>
          </a:p>
          <a:p>
            <a:pPr marL="685800" lvl="1" indent="-196850" algn="l" rtl="0">
              <a:lnSpc>
                <a:spcPct val="90000"/>
              </a:lnSpc>
              <a:spcBef>
                <a:spcPts val="500"/>
              </a:spcBef>
              <a:spcAft>
                <a:spcPts val="0"/>
              </a:spcAft>
              <a:buClr>
                <a:srgbClr val="FFAA5A"/>
              </a:buClr>
              <a:buSzPts val="1900"/>
              <a:buFont typeface="Noto Sans Symbols"/>
              <a:buChar char="▪"/>
            </a:pPr>
            <a:r>
              <a:rPr lang="mk" sz="2200" b="0" i="0" dirty="0">
                <a:latin typeface="Aptos" panose="020B0004020202020204" pitchFamily="34" charset="0"/>
                <a:ea typeface="Arial"/>
                <a:cs typeface="Arial"/>
                <a:sym typeface="Arial"/>
              </a:rPr>
              <a:t>практикувајте внимателна технолошка употреба</a:t>
            </a:r>
            <a:endParaRPr sz="2200" dirty="0">
              <a:latin typeface="Aptos" panose="020B0004020202020204" pitchFamily="34" charset="0"/>
            </a:endParaRPr>
          </a:p>
          <a:p>
            <a:pPr marL="685800" lvl="1" indent="-196850" algn="l" rtl="0">
              <a:lnSpc>
                <a:spcPct val="90000"/>
              </a:lnSpc>
              <a:spcBef>
                <a:spcPts val="500"/>
              </a:spcBef>
              <a:spcAft>
                <a:spcPts val="0"/>
              </a:spcAft>
              <a:buClr>
                <a:srgbClr val="FFAA5A"/>
              </a:buClr>
              <a:buSzPts val="1900"/>
              <a:buFont typeface="Noto Sans Symbols"/>
              <a:buChar char="▪"/>
            </a:pPr>
            <a:r>
              <a:rPr lang="mk" sz="2200" b="0" i="0" dirty="0">
                <a:latin typeface="Aptos" panose="020B0004020202020204" pitchFamily="34" charset="0"/>
                <a:ea typeface="Arial"/>
                <a:cs typeface="Arial"/>
                <a:sym typeface="Arial"/>
              </a:rPr>
              <a:t>и дајте приоритет на моментите за дигитална детоксикација</a:t>
            </a:r>
            <a:endParaRPr sz="2200" dirty="0">
              <a:latin typeface="Aptos" panose="020B0004020202020204" pitchFamily="34" charset="0"/>
            </a:endParaRPr>
          </a:p>
          <a:p>
            <a:pPr marL="228600" lvl="0" indent="-196850" algn="just" rtl="0">
              <a:lnSpc>
                <a:spcPct val="90000"/>
              </a:lnSpc>
              <a:spcBef>
                <a:spcPts val="1000"/>
              </a:spcBef>
              <a:spcAft>
                <a:spcPts val="0"/>
              </a:spcAft>
              <a:buSzPts val="2300"/>
              <a:buChar char="❑"/>
            </a:pPr>
            <a:r>
              <a:rPr lang="ru-RU" sz="2200" dirty="0">
                <a:latin typeface="Aptos" panose="020B0004020202020204" pitchFamily="34" charset="0"/>
              </a:rPr>
              <a:t>Малите промени водат до значајни подобрувања во </a:t>
            </a:r>
            <a:r>
              <a:rPr lang="mk-MK" sz="2200" dirty="0">
                <a:latin typeface="Aptos" panose="020B0004020202020204" pitchFamily="34" charset="0"/>
              </a:rPr>
              <a:t>благо</a:t>
            </a:r>
            <a:r>
              <a:rPr lang="ru-RU" sz="2200" dirty="0">
                <a:latin typeface="Aptos" panose="020B0004020202020204" pitchFamily="34" charset="0"/>
              </a:rPr>
              <a:t>состојбата. </a:t>
            </a:r>
            <a:r>
              <a:rPr lang="mk" sz="2200" b="0" i="0" dirty="0">
                <a:latin typeface="Aptos" panose="020B0004020202020204" pitchFamily="34" charset="0"/>
                <a:ea typeface="Arial"/>
                <a:cs typeface="Arial"/>
                <a:sym typeface="Arial"/>
              </a:rPr>
              <a:t>🌟👍</a:t>
            </a:r>
            <a:endParaRPr sz="2200" dirty="0">
              <a:latin typeface="Aptos" panose="020B0004020202020204" pitchFamily="34" charset="0"/>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91"/>
        <p:cNvGrpSpPr/>
        <p:nvPr/>
      </p:nvGrpSpPr>
      <p:grpSpPr>
        <a:xfrm>
          <a:off x="0" y="0"/>
          <a:ext cx="0" cy="0"/>
          <a:chOff x="0" y="0"/>
          <a:chExt cx="0" cy="0"/>
        </a:xfrm>
      </p:grpSpPr>
      <p:sp>
        <p:nvSpPr>
          <p:cNvPr id="392" name="Google Shape;392;p3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93" name="Google Shape;393;p35"/>
          <p:cNvSpPr txBox="1">
            <a:spLocks noGrp="1"/>
          </p:cNvSpPr>
          <p:nvPr>
            <p:ph type="title"/>
          </p:nvPr>
        </p:nvSpPr>
        <p:spPr>
          <a:xfrm>
            <a:off x="619849" y="591825"/>
            <a:ext cx="2547617" cy="55830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400"/>
              <a:buFont typeface="Arial"/>
              <a:buNone/>
            </a:pPr>
            <a:r>
              <a:rPr lang="mk" sz="4400" dirty="0">
                <a:latin typeface="Aptos" panose="020B0004020202020204" pitchFamily="34" charset="0"/>
                <a:ea typeface="Arial"/>
                <a:cs typeface="Arial"/>
                <a:sym typeface="Arial"/>
              </a:rPr>
              <a:t>Квиз за навики за време пред екранот:</a:t>
            </a:r>
            <a:endParaRPr sz="4400" dirty="0">
              <a:latin typeface="Aptos" panose="020B0004020202020204" pitchFamily="34" charset="0"/>
              <a:ea typeface="Arial"/>
              <a:cs typeface="Arial"/>
              <a:sym typeface="Arial"/>
            </a:endParaRPr>
          </a:p>
        </p:txBody>
      </p:sp>
      <p:cxnSp>
        <p:nvCxnSpPr>
          <p:cNvPr id="394" name="Google Shape;394;p35"/>
          <p:cNvCxnSpPr/>
          <p:nvPr/>
        </p:nvCxnSpPr>
        <p:spPr>
          <a:xfrm>
            <a:off x="715890" y="356812"/>
            <a:ext cx="0" cy="6492875"/>
          </a:xfrm>
          <a:prstGeom prst="straightConnector1">
            <a:avLst/>
          </a:prstGeom>
          <a:noFill/>
          <a:ln w="25400" cap="sq" cmpd="sng">
            <a:solidFill>
              <a:schemeClr val="accent1"/>
            </a:solidFill>
            <a:prstDash val="solid"/>
            <a:bevel/>
            <a:headEnd type="none" w="sm" len="sm"/>
            <a:tailEnd type="none" w="sm" len="sm"/>
          </a:ln>
        </p:spPr>
      </p:cxnSp>
      <p:sp>
        <p:nvSpPr>
          <p:cNvPr id="395" name="Google Shape;395;p35"/>
          <p:cNvSpPr/>
          <p:nvPr/>
        </p:nvSpPr>
        <p:spPr>
          <a:xfrm>
            <a:off x="11433111" y="591829"/>
            <a:ext cx="139039" cy="139039"/>
          </a:xfrm>
          <a:custGeom>
            <a:avLst/>
            <a:gdLst/>
            <a:ahLst/>
            <a:cxnLst/>
            <a:rect l="l" t="t" r="r" b="b"/>
            <a:pathLst>
              <a:path w="139039" h="139039" extrusionOk="0">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6" name="Google Shape;396;p35"/>
          <p:cNvSpPr/>
          <p:nvPr/>
        </p:nvSpPr>
        <p:spPr>
          <a:xfrm>
            <a:off x="11791891" y="821124"/>
            <a:ext cx="91138" cy="91138"/>
          </a:xfrm>
          <a:custGeom>
            <a:avLst/>
            <a:gdLst/>
            <a:ahLst/>
            <a:cxnLst/>
            <a:rect l="l" t="t" r="r" b="b"/>
            <a:pathLst>
              <a:path w="91138" h="91138" extrusionOk="0">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7" name="Google Shape;397;p35"/>
          <p:cNvSpPr/>
          <p:nvPr/>
        </p:nvSpPr>
        <p:spPr>
          <a:xfrm>
            <a:off x="11417571" y="1336268"/>
            <a:ext cx="127714" cy="127714"/>
          </a:xfrm>
          <a:custGeom>
            <a:avLst/>
            <a:gdLst/>
            <a:ahLst/>
            <a:cxnLst/>
            <a:rect l="l" t="t" r="r" b="b"/>
            <a:pathLst>
              <a:path w="127714" h="127714" extrusionOk="0">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398" name="Google Shape;398;p35"/>
          <p:cNvGrpSpPr/>
          <p:nvPr/>
        </p:nvGrpSpPr>
        <p:grpSpPr>
          <a:xfrm>
            <a:off x="3112951" y="356601"/>
            <a:ext cx="8678940" cy="5972674"/>
            <a:chOff x="0" y="7597"/>
            <a:chExt cx="8678940" cy="5972674"/>
          </a:xfrm>
        </p:grpSpPr>
        <p:sp>
          <p:nvSpPr>
            <p:cNvPr id="399" name="Google Shape;399;p35"/>
            <p:cNvSpPr/>
            <p:nvPr/>
          </p:nvSpPr>
          <p:spPr>
            <a:xfrm>
              <a:off x="0" y="7597"/>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5"/>
            <p:cNvSpPr/>
            <p:nvPr/>
          </p:nvSpPr>
          <p:spPr>
            <a:xfrm>
              <a:off x="301122" y="231572"/>
              <a:ext cx="547495" cy="547495"/>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5"/>
            <p:cNvSpPr/>
            <p:nvPr/>
          </p:nvSpPr>
          <p:spPr>
            <a:xfrm>
              <a:off x="1149740" y="7597"/>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5"/>
            <p:cNvSpPr txBox="1"/>
            <p:nvPr/>
          </p:nvSpPr>
          <p:spPr>
            <a:xfrm>
              <a:off x="1149740" y="7597"/>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Колку часа дневно, во просек, поминувате гледајќи во екраните (вклучувајќи паметни телефони, таблети, компјутери и телевизори)?</a:t>
              </a:r>
              <a:endParaRPr dirty="0">
                <a:latin typeface="Aptos" panose="020B0004020202020204" pitchFamily="34" charset="0"/>
              </a:endParaRPr>
            </a:p>
          </p:txBody>
        </p:sp>
        <p:sp>
          <p:nvSpPr>
            <p:cNvPr id="403" name="Google Shape;403;p35"/>
            <p:cNvSpPr/>
            <p:nvPr/>
          </p:nvSpPr>
          <p:spPr>
            <a:xfrm>
              <a:off x="5055263" y="7597"/>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5"/>
            <p:cNvSpPr txBox="1"/>
            <p:nvPr/>
          </p:nvSpPr>
          <p:spPr>
            <a:xfrm>
              <a:off x="5055263" y="7597"/>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Помалку од 1 час         б) 1-2 часа</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2-4 часа                          г) 4-6 часа</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Повеќе од 6 часа</a:t>
              </a:r>
              <a:endParaRPr dirty="0">
                <a:latin typeface="Aptos" panose="020B0004020202020204" pitchFamily="34" charset="0"/>
              </a:endParaRPr>
            </a:p>
          </p:txBody>
        </p:sp>
        <p:sp>
          <p:nvSpPr>
            <p:cNvPr id="405" name="Google Shape;405;p35"/>
            <p:cNvSpPr/>
            <p:nvPr/>
          </p:nvSpPr>
          <p:spPr>
            <a:xfrm>
              <a:off x="0" y="1251904"/>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5"/>
            <p:cNvSpPr/>
            <p:nvPr/>
          </p:nvSpPr>
          <p:spPr>
            <a:xfrm>
              <a:off x="301122" y="1475879"/>
              <a:ext cx="547495" cy="547495"/>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5"/>
            <p:cNvSpPr/>
            <p:nvPr/>
          </p:nvSpPr>
          <p:spPr>
            <a:xfrm>
              <a:off x="1149740" y="1251904"/>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5"/>
            <p:cNvSpPr txBox="1"/>
            <p:nvPr/>
          </p:nvSpPr>
          <p:spPr>
            <a:xfrm>
              <a:off x="1149740" y="1251904"/>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Дали се наоѓате себеси како бес</a:t>
              </a:r>
              <a:r>
                <a:rPr lang="mk" dirty="0">
                  <a:solidFill>
                    <a:schemeClr val="dk1"/>
                  </a:solidFill>
                  <a:latin typeface="Aptos" panose="020B0004020202020204" pitchFamily="34" charset="0"/>
                </a:rPr>
                <a:t>целно</a:t>
              </a:r>
              <a:r>
                <a:rPr lang="mk" sz="1400" dirty="0">
                  <a:solidFill>
                    <a:schemeClr val="dk1"/>
                  </a:solidFill>
                  <a:latin typeface="Aptos" panose="020B0004020202020204" pitchFamily="34" charset="0"/>
                  <a:sym typeface="Arial"/>
                </a:rPr>
                <a:t> скролате низ вашиот телефон или други уреди без одредена цел?</a:t>
              </a:r>
              <a:endParaRPr dirty="0">
                <a:latin typeface="Aptos" panose="020B0004020202020204" pitchFamily="34" charset="0"/>
              </a:endParaRPr>
            </a:p>
          </p:txBody>
        </p:sp>
        <p:sp>
          <p:nvSpPr>
            <p:cNvPr id="409" name="Google Shape;409;p35"/>
            <p:cNvSpPr/>
            <p:nvPr/>
          </p:nvSpPr>
          <p:spPr>
            <a:xfrm>
              <a:off x="5055263" y="1251904"/>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5"/>
            <p:cNvSpPr txBox="1"/>
            <p:nvPr/>
          </p:nvSpPr>
          <p:spPr>
            <a:xfrm>
              <a:off x="5055263" y="1251904"/>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Ретко                б) Повремено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Често                  г) Поголемиот дел од времето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Постојано</a:t>
              </a:r>
              <a:endParaRPr dirty="0">
                <a:latin typeface="Aptos" panose="020B0004020202020204" pitchFamily="34" charset="0"/>
              </a:endParaRPr>
            </a:p>
          </p:txBody>
        </p:sp>
        <p:sp>
          <p:nvSpPr>
            <p:cNvPr id="411" name="Google Shape;411;p35"/>
            <p:cNvSpPr/>
            <p:nvPr/>
          </p:nvSpPr>
          <p:spPr>
            <a:xfrm>
              <a:off x="0" y="2496212"/>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5"/>
            <p:cNvSpPr/>
            <p:nvPr/>
          </p:nvSpPr>
          <p:spPr>
            <a:xfrm>
              <a:off x="301122" y="2720187"/>
              <a:ext cx="547495" cy="547495"/>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5"/>
            <p:cNvSpPr/>
            <p:nvPr/>
          </p:nvSpPr>
          <p:spPr>
            <a:xfrm>
              <a:off x="1149740" y="2496212"/>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5"/>
            <p:cNvSpPr txBox="1"/>
            <p:nvPr/>
          </p:nvSpPr>
          <p:spPr>
            <a:xfrm>
              <a:off x="1149740" y="2496212"/>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Колку често користите електронски уреди </a:t>
              </a:r>
              <a:br>
                <a:rPr lang="mk" sz="1400" dirty="0">
                  <a:solidFill>
                    <a:schemeClr val="dk1"/>
                  </a:solidFill>
                  <a:latin typeface="Aptos" panose="020B0004020202020204" pitchFamily="34" charset="0"/>
                  <a:sym typeface="Arial"/>
                </a:rPr>
              </a:br>
              <a:r>
                <a:rPr lang="mk" sz="1400" dirty="0">
                  <a:solidFill>
                    <a:schemeClr val="dk1"/>
                  </a:solidFill>
                  <a:latin typeface="Aptos" panose="020B0004020202020204" pitchFamily="34" charset="0"/>
                  <a:sym typeface="Arial"/>
                </a:rPr>
                <a:t>еден час пред спиење?</a:t>
              </a:r>
              <a:endParaRPr dirty="0">
                <a:latin typeface="Aptos" panose="020B0004020202020204" pitchFamily="34" charset="0"/>
              </a:endParaRPr>
            </a:p>
          </p:txBody>
        </p:sp>
        <p:sp>
          <p:nvSpPr>
            <p:cNvPr id="415" name="Google Shape;415;p35"/>
            <p:cNvSpPr/>
            <p:nvPr/>
          </p:nvSpPr>
          <p:spPr>
            <a:xfrm>
              <a:off x="5055263" y="2496212"/>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5"/>
            <p:cNvSpPr txBox="1"/>
            <p:nvPr/>
          </p:nvSpPr>
          <p:spPr>
            <a:xfrm>
              <a:off x="5055263" y="2496212"/>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Никогаш                       б) Ретко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Понекогаш                    г) Често</a:t>
              </a: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 д) Секогаш</a:t>
              </a:r>
              <a:endParaRPr dirty="0">
                <a:latin typeface="Aptos" panose="020B0004020202020204" pitchFamily="34" charset="0"/>
              </a:endParaRPr>
            </a:p>
          </p:txBody>
        </p:sp>
        <p:sp>
          <p:nvSpPr>
            <p:cNvPr id="417" name="Google Shape;417;p35"/>
            <p:cNvSpPr/>
            <p:nvPr/>
          </p:nvSpPr>
          <p:spPr>
            <a:xfrm>
              <a:off x="0" y="3740519"/>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5"/>
            <p:cNvSpPr/>
            <p:nvPr/>
          </p:nvSpPr>
          <p:spPr>
            <a:xfrm>
              <a:off x="301122" y="3964494"/>
              <a:ext cx="547495" cy="547495"/>
            </a:xfrm>
            <a:prstGeom prst="rect">
              <a:avLst/>
            </a:prstGeom>
            <a:blipFill rotWithShape="1">
              <a:blip r:embed="rId6">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5"/>
            <p:cNvSpPr/>
            <p:nvPr/>
          </p:nvSpPr>
          <p:spPr>
            <a:xfrm>
              <a:off x="1149740" y="3740519"/>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5"/>
            <p:cNvSpPr txBox="1"/>
            <p:nvPr/>
          </p:nvSpPr>
          <p:spPr>
            <a:xfrm>
              <a:off x="1149740" y="3740519"/>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ru-RU" sz="1400" dirty="0">
                  <a:solidFill>
                    <a:schemeClr val="dk1"/>
                  </a:solidFill>
                  <a:latin typeface="Aptos" panose="020B0004020202020204" pitchFamily="34" charset="0"/>
                  <a:sym typeface="Arial"/>
                </a:rPr>
                <a:t>Дали сте свесни за каков било физички дискомфорт, како што се напнатост на очите, главоболки или нарушени модели на спиење поврзани со вашето време поминато пред екран?</a:t>
              </a:r>
              <a:endParaRPr dirty="0">
                <a:latin typeface="Aptos" panose="020B0004020202020204" pitchFamily="34" charset="0"/>
              </a:endParaRPr>
            </a:p>
          </p:txBody>
        </p:sp>
        <p:sp>
          <p:nvSpPr>
            <p:cNvPr id="421" name="Google Shape;421;p35"/>
            <p:cNvSpPr/>
            <p:nvPr/>
          </p:nvSpPr>
          <p:spPr>
            <a:xfrm>
              <a:off x="5055263" y="3740519"/>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5"/>
            <p:cNvSpPr txBox="1"/>
            <p:nvPr/>
          </p:nvSpPr>
          <p:spPr>
            <a:xfrm>
              <a:off x="5055263" y="3740519"/>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Без непријатност                б) Ретко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Повремено                           г) Често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Постојана непријатност</a:t>
              </a:r>
              <a:endParaRPr dirty="0">
                <a:latin typeface="Aptos" panose="020B0004020202020204" pitchFamily="34" charset="0"/>
              </a:endParaRPr>
            </a:p>
          </p:txBody>
        </p:sp>
        <p:sp>
          <p:nvSpPr>
            <p:cNvPr id="423" name="Google Shape;423;p35"/>
            <p:cNvSpPr/>
            <p:nvPr/>
          </p:nvSpPr>
          <p:spPr>
            <a:xfrm>
              <a:off x="0" y="4984826"/>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5"/>
            <p:cNvSpPr/>
            <p:nvPr/>
          </p:nvSpPr>
          <p:spPr>
            <a:xfrm>
              <a:off x="301122" y="5208802"/>
              <a:ext cx="547495" cy="547495"/>
            </a:xfrm>
            <a:prstGeom prst="rect">
              <a:avLst/>
            </a:prstGeom>
            <a:blipFill rotWithShape="1">
              <a:blip r:embed="rId7">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5"/>
            <p:cNvSpPr/>
            <p:nvPr/>
          </p:nvSpPr>
          <p:spPr>
            <a:xfrm>
              <a:off x="1149740" y="4984826"/>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5"/>
            <p:cNvSpPr txBox="1"/>
            <p:nvPr/>
          </p:nvSpPr>
          <p:spPr>
            <a:xfrm>
              <a:off x="1149740" y="4984826"/>
              <a:ext cx="3905523" cy="995445"/>
            </a:xfrm>
            <a:prstGeom prst="rect">
              <a:avLst/>
            </a:prstGeom>
            <a:noFill/>
            <a:ln>
              <a:noFill/>
            </a:ln>
          </p:spPr>
          <p:txBody>
            <a:bodyPr spcFirstLastPara="1" wrap="square" lIns="105350" tIns="105350" rIns="105350" bIns="105350" anchor="ctr" anchorCtr="0">
              <a:noAutofit/>
            </a:bodyPr>
            <a:lstStyle/>
            <a:p>
              <a:pPr lvl="0">
                <a:lnSpc>
                  <a:spcPct val="100000"/>
                </a:lnSpc>
              </a:pPr>
              <a:r>
                <a:rPr lang="ru-RU" dirty="0">
                  <a:latin typeface="Aptos" panose="020B0004020202020204" pitchFamily="34" charset="0"/>
                </a:rPr>
                <a:t>Дали поставувате специфични времени ограничувања или користите алатки/апликации за следење и контрола на вашето време поминато пред екран?</a:t>
              </a:r>
              <a:endParaRPr lang="en-US" dirty="0">
                <a:latin typeface="Aptos" panose="020B0004020202020204" pitchFamily="34" charset="0"/>
              </a:endParaRPr>
            </a:p>
          </p:txBody>
        </p:sp>
        <p:sp>
          <p:nvSpPr>
            <p:cNvPr id="427" name="Google Shape;427;p35"/>
            <p:cNvSpPr/>
            <p:nvPr/>
          </p:nvSpPr>
          <p:spPr>
            <a:xfrm>
              <a:off x="5055263" y="4984826"/>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5"/>
            <p:cNvSpPr txBox="1"/>
            <p:nvPr/>
          </p:nvSpPr>
          <p:spPr>
            <a:xfrm>
              <a:off x="5055263" y="4984826"/>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Секогаш                      б) Често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Повремено </a:t>
              </a: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г) Ретко                            д) Никогаш</a:t>
              </a:r>
              <a:endParaRPr dirty="0">
                <a:latin typeface="Aptos" panose="020B0004020202020204" pitchFamily="34" charset="0"/>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2"/>
        <p:cNvGrpSpPr/>
        <p:nvPr/>
      </p:nvGrpSpPr>
      <p:grpSpPr>
        <a:xfrm>
          <a:off x="0" y="0"/>
          <a:ext cx="0" cy="0"/>
          <a:chOff x="0" y="0"/>
          <a:chExt cx="0" cy="0"/>
        </a:xfrm>
      </p:grpSpPr>
      <p:sp>
        <p:nvSpPr>
          <p:cNvPr id="433" name="Google Shape;433;p3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34" name="Google Shape;434;p36"/>
          <p:cNvSpPr txBox="1">
            <a:spLocks noGrp="1"/>
          </p:cNvSpPr>
          <p:nvPr>
            <p:ph type="title"/>
          </p:nvPr>
        </p:nvSpPr>
        <p:spPr>
          <a:xfrm>
            <a:off x="762813" y="591825"/>
            <a:ext cx="2316000" cy="55830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400"/>
              <a:buFont typeface="Arial"/>
              <a:buNone/>
            </a:pPr>
            <a:r>
              <a:rPr lang="mk" sz="3100">
                <a:latin typeface="Arial"/>
                <a:ea typeface="Arial"/>
                <a:cs typeface="Arial"/>
                <a:sym typeface="Arial"/>
              </a:rPr>
              <a:t>Квиз за користење на социјалните мрежи:</a:t>
            </a:r>
            <a:endParaRPr sz="3100">
              <a:latin typeface="Arial"/>
              <a:ea typeface="Arial"/>
              <a:cs typeface="Arial"/>
              <a:sym typeface="Arial"/>
            </a:endParaRPr>
          </a:p>
        </p:txBody>
      </p:sp>
      <p:cxnSp>
        <p:nvCxnSpPr>
          <p:cNvPr id="435" name="Google Shape;435;p36"/>
          <p:cNvCxnSpPr/>
          <p:nvPr/>
        </p:nvCxnSpPr>
        <p:spPr>
          <a:xfrm>
            <a:off x="715890" y="356812"/>
            <a:ext cx="0" cy="6492875"/>
          </a:xfrm>
          <a:prstGeom prst="straightConnector1">
            <a:avLst/>
          </a:prstGeom>
          <a:noFill/>
          <a:ln w="25400" cap="sq" cmpd="sng">
            <a:solidFill>
              <a:schemeClr val="accent1"/>
            </a:solidFill>
            <a:prstDash val="solid"/>
            <a:bevel/>
            <a:headEnd type="none" w="sm" len="sm"/>
            <a:tailEnd type="none" w="sm" len="sm"/>
          </a:ln>
        </p:spPr>
      </p:cxnSp>
      <p:sp>
        <p:nvSpPr>
          <p:cNvPr id="436" name="Google Shape;436;p36"/>
          <p:cNvSpPr/>
          <p:nvPr/>
        </p:nvSpPr>
        <p:spPr>
          <a:xfrm>
            <a:off x="11433111" y="591829"/>
            <a:ext cx="139039" cy="139039"/>
          </a:xfrm>
          <a:custGeom>
            <a:avLst/>
            <a:gdLst/>
            <a:ahLst/>
            <a:cxnLst/>
            <a:rect l="l" t="t" r="r" b="b"/>
            <a:pathLst>
              <a:path w="139039" h="139039" extrusionOk="0">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7" name="Google Shape;437;p36"/>
          <p:cNvSpPr/>
          <p:nvPr/>
        </p:nvSpPr>
        <p:spPr>
          <a:xfrm>
            <a:off x="11791891" y="821124"/>
            <a:ext cx="91138" cy="91138"/>
          </a:xfrm>
          <a:custGeom>
            <a:avLst/>
            <a:gdLst/>
            <a:ahLst/>
            <a:cxnLst/>
            <a:rect l="l" t="t" r="r" b="b"/>
            <a:pathLst>
              <a:path w="91138" h="91138" extrusionOk="0">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8" name="Google Shape;438;p36"/>
          <p:cNvSpPr/>
          <p:nvPr/>
        </p:nvSpPr>
        <p:spPr>
          <a:xfrm>
            <a:off x="11417571" y="1336268"/>
            <a:ext cx="127714" cy="127714"/>
          </a:xfrm>
          <a:custGeom>
            <a:avLst/>
            <a:gdLst/>
            <a:ahLst/>
            <a:cxnLst/>
            <a:rect l="l" t="t" r="r" b="b"/>
            <a:pathLst>
              <a:path w="127714" h="127714" extrusionOk="0">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439" name="Google Shape;439;p36"/>
          <p:cNvGrpSpPr/>
          <p:nvPr/>
        </p:nvGrpSpPr>
        <p:grpSpPr>
          <a:xfrm>
            <a:off x="3112951" y="442662"/>
            <a:ext cx="8878994" cy="5972674"/>
            <a:chOff x="0" y="7597"/>
            <a:chExt cx="8878994" cy="5972674"/>
          </a:xfrm>
        </p:grpSpPr>
        <p:sp>
          <p:nvSpPr>
            <p:cNvPr id="440" name="Google Shape;440;p36"/>
            <p:cNvSpPr/>
            <p:nvPr/>
          </p:nvSpPr>
          <p:spPr>
            <a:xfrm>
              <a:off x="0" y="7597"/>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6"/>
            <p:cNvSpPr/>
            <p:nvPr/>
          </p:nvSpPr>
          <p:spPr>
            <a:xfrm>
              <a:off x="301122" y="231572"/>
              <a:ext cx="547495" cy="547495"/>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6"/>
            <p:cNvSpPr/>
            <p:nvPr/>
          </p:nvSpPr>
          <p:spPr>
            <a:xfrm>
              <a:off x="1149740" y="7597"/>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6"/>
            <p:cNvSpPr txBox="1"/>
            <p:nvPr/>
          </p:nvSpPr>
          <p:spPr>
            <a:xfrm>
              <a:off x="1149740" y="7597"/>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Колку платформи за социјални медиуми активно користите редовно?</a:t>
              </a:r>
              <a:endParaRPr dirty="0">
                <a:latin typeface="Aptos" panose="020B0004020202020204" pitchFamily="34" charset="0"/>
              </a:endParaRPr>
            </a:p>
          </p:txBody>
        </p:sp>
        <p:sp>
          <p:nvSpPr>
            <p:cNvPr id="444" name="Google Shape;444;p36"/>
            <p:cNvSpPr/>
            <p:nvPr/>
          </p:nvSpPr>
          <p:spPr>
            <a:xfrm>
              <a:off x="5055263" y="7597"/>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6"/>
            <p:cNvSpPr txBox="1"/>
            <p:nvPr/>
          </p:nvSpPr>
          <p:spPr>
            <a:xfrm>
              <a:off x="5055263" y="7597"/>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1-2                                  б) 3-4</a:t>
              </a:r>
              <a:endParaRPr dirty="0">
                <a:latin typeface="Aptos" panose="020B0004020202020204" pitchFamily="34" charset="0"/>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5-6 г) 7-8             </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Повеќе од 8</a:t>
              </a:r>
              <a:endParaRPr sz="1400" dirty="0">
                <a:solidFill>
                  <a:schemeClr val="dk1"/>
                </a:solidFill>
                <a:latin typeface="Aptos" panose="020B0004020202020204" pitchFamily="34" charset="0"/>
                <a:sym typeface="Arial"/>
              </a:endParaRPr>
            </a:p>
          </p:txBody>
        </p:sp>
        <p:sp>
          <p:nvSpPr>
            <p:cNvPr id="446" name="Google Shape;446;p36"/>
            <p:cNvSpPr/>
            <p:nvPr/>
          </p:nvSpPr>
          <p:spPr>
            <a:xfrm>
              <a:off x="0" y="1251904"/>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6"/>
            <p:cNvSpPr/>
            <p:nvPr/>
          </p:nvSpPr>
          <p:spPr>
            <a:xfrm>
              <a:off x="301122" y="1475879"/>
              <a:ext cx="547495" cy="547495"/>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6"/>
            <p:cNvSpPr/>
            <p:nvPr/>
          </p:nvSpPr>
          <p:spPr>
            <a:xfrm>
              <a:off x="1149740" y="1251904"/>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6"/>
            <p:cNvSpPr txBox="1"/>
            <p:nvPr/>
          </p:nvSpPr>
          <p:spPr>
            <a:xfrm>
              <a:off x="1149740" y="1251904"/>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600"/>
                <a:buFont typeface="Arial"/>
                <a:buNone/>
              </a:pPr>
              <a:r>
                <a:rPr lang="mk" dirty="0">
                  <a:solidFill>
                    <a:schemeClr val="dk1"/>
                  </a:solidFill>
                  <a:latin typeface="Aptos" panose="020B0004020202020204" pitchFamily="34" charset="0"/>
                  <a:sym typeface="Arial"/>
                </a:rPr>
                <a:t>Колку време, во просек, поминувате на социјалните мрежи секој ден?</a:t>
              </a:r>
              <a:endParaRPr dirty="0">
                <a:latin typeface="Aptos" panose="020B0004020202020204" pitchFamily="34" charset="0"/>
              </a:endParaRPr>
            </a:p>
          </p:txBody>
        </p:sp>
        <p:sp>
          <p:nvSpPr>
            <p:cNvPr id="450" name="Google Shape;450;p36"/>
            <p:cNvSpPr/>
            <p:nvPr/>
          </p:nvSpPr>
          <p:spPr>
            <a:xfrm>
              <a:off x="5055263" y="1251904"/>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6"/>
            <p:cNvSpPr txBox="1"/>
            <p:nvPr/>
          </p:nvSpPr>
          <p:spPr>
            <a:xfrm>
              <a:off x="5256441" y="1251904"/>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Помалку од 30 минути</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б) 30 минути - 1 час     в) 1-2 часа       </a:t>
              </a:r>
              <a:endParaRPr dirty="0">
                <a:latin typeface="Aptos" panose="020B0004020202020204" pitchFamily="34" charset="0"/>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г) 2-4 часа                  д) Повеќе од 4 часа</a:t>
              </a:r>
              <a:endParaRPr dirty="0">
                <a:latin typeface="Aptos" panose="020B0004020202020204" pitchFamily="34" charset="0"/>
              </a:endParaRPr>
            </a:p>
          </p:txBody>
        </p:sp>
        <p:sp>
          <p:nvSpPr>
            <p:cNvPr id="452" name="Google Shape;452;p36"/>
            <p:cNvSpPr/>
            <p:nvPr/>
          </p:nvSpPr>
          <p:spPr>
            <a:xfrm>
              <a:off x="0" y="2496212"/>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6"/>
            <p:cNvSpPr/>
            <p:nvPr/>
          </p:nvSpPr>
          <p:spPr>
            <a:xfrm>
              <a:off x="301122" y="2720187"/>
              <a:ext cx="547495" cy="547495"/>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6"/>
            <p:cNvSpPr/>
            <p:nvPr/>
          </p:nvSpPr>
          <p:spPr>
            <a:xfrm>
              <a:off x="1149740" y="2496212"/>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6"/>
            <p:cNvSpPr txBox="1"/>
            <p:nvPr/>
          </p:nvSpPr>
          <p:spPr>
            <a:xfrm>
              <a:off x="1149740" y="2496212"/>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600"/>
                <a:buFont typeface="Arial"/>
                <a:buNone/>
              </a:pPr>
              <a:r>
                <a:rPr lang="ru-RU" dirty="0">
                  <a:latin typeface="Aptos" panose="020B0004020202020204" pitchFamily="34" charset="0"/>
                </a:rPr>
                <a:t>Дали некогаш се чувствувате под притисок да претставите уредена или идеализирана верзија на вашиот живот на социјалните медиуми?</a:t>
              </a:r>
              <a:endParaRPr dirty="0">
                <a:latin typeface="Aptos" panose="020B0004020202020204" pitchFamily="34" charset="0"/>
              </a:endParaRPr>
            </a:p>
          </p:txBody>
        </p:sp>
        <p:sp>
          <p:nvSpPr>
            <p:cNvPr id="456" name="Google Shape;456;p36"/>
            <p:cNvSpPr/>
            <p:nvPr/>
          </p:nvSpPr>
          <p:spPr>
            <a:xfrm>
              <a:off x="5055263" y="2496212"/>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6"/>
            <p:cNvSpPr txBox="1"/>
            <p:nvPr/>
          </p:nvSpPr>
          <p:spPr>
            <a:xfrm>
              <a:off x="5055263" y="2496212"/>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Никогаш                            б) Ретко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Повремено                        г) Често </a:t>
              </a: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Секогаш</a:t>
              </a:r>
              <a:endParaRPr dirty="0">
                <a:latin typeface="Aptos" panose="020B0004020202020204" pitchFamily="34" charset="0"/>
              </a:endParaRPr>
            </a:p>
          </p:txBody>
        </p:sp>
        <p:sp>
          <p:nvSpPr>
            <p:cNvPr id="458" name="Google Shape;458;p36"/>
            <p:cNvSpPr/>
            <p:nvPr/>
          </p:nvSpPr>
          <p:spPr>
            <a:xfrm>
              <a:off x="0" y="3740519"/>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6"/>
            <p:cNvSpPr/>
            <p:nvPr/>
          </p:nvSpPr>
          <p:spPr>
            <a:xfrm>
              <a:off x="301122" y="3964494"/>
              <a:ext cx="547495" cy="547495"/>
            </a:xfrm>
            <a:prstGeom prst="rect">
              <a:avLst/>
            </a:prstGeom>
            <a:blipFill rotWithShape="1">
              <a:blip r:embed="rId6">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6"/>
            <p:cNvSpPr/>
            <p:nvPr/>
          </p:nvSpPr>
          <p:spPr>
            <a:xfrm>
              <a:off x="1149740" y="3740519"/>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6"/>
            <p:cNvSpPr txBox="1"/>
            <p:nvPr/>
          </p:nvSpPr>
          <p:spPr>
            <a:xfrm>
              <a:off x="1149740" y="3740519"/>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Колку често ги проверувате известувањата или ажурирањата на социјалните мрежи за време на разговори или активности лице в лице?</a:t>
              </a:r>
              <a:endParaRPr dirty="0">
                <a:latin typeface="Aptos" panose="020B0004020202020204" pitchFamily="34" charset="0"/>
              </a:endParaRPr>
            </a:p>
          </p:txBody>
        </p:sp>
        <p:sp>
          <p:nvSpPr>
            <p:cNvPr id="462" name="Google Shape;462;p36"/>
            <p:cNvSpPr/>
            <p:nvPr/>
          </p:nvSpPr>
          <p:spPr>
            <a:xfrm>
              <a:off x="5055263" y="3740519"/>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6"/>
            <p:cNvSpPr txBox="1"/>
            <p:nvPr/>
          </p:nvSpPr>
          <p:spPr>
            <a:xfrm>
              <a:off x="5055263" y="3740519"/>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rial"/>
                  <a:ea typeface="Arial"/>
                  <a:cs typeface="Arial"/>
                  <a:sym typeface="Arial"/>
                </a:rPr>
                <a:t>а) Никогаш                     б) Ретко</a:t>
              </a:r>
              <a:endParaRPr sz="1400" dirty="0">
                <a:solidFill>
                  <a:schemeClr val="dk1"/>
                </a:solidFill>
                <a:latin typeface="Arial"/>
                <a:ea typeface="Arial"/>
                <a:cs typeface="Arial"/>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rial"/>
                  <a:ea typeface="Arial"/>
                  <a:cs typeface="Arial"/>
                  <a:sym typeface="Arial"/>
                </a:rPr>
                <a:t>в) Понекогаш                 г) Често</a:t>
              </a:r>
              <a:endParaRPr sz="1400" dirty="0">
                <a:solidFill>
                  <a:schemeClr val="dk1"/>
                </a:solidFill>
                <a:latin typeface="Arial"/>
                <a:ea typeface="Arial"/>
                <a:cs typeface="Arial"/>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rial"/>
                  <a:ea typeface="Arial"/>
                  <a:cs typeface="Arial"/>
                  <a:sym typeface="Arial"/>
                </a:rPr>
                <a:t>д) Постојано</a:t>
              </a:r>
              <a:endParaRPr sz="1400" dirty="0">
                <a:solidFill>
                  <a:schemeClr val="dk1"/>
                </a:solidFill>
                <a:latin typeface="Arial"/>
                <a:ea typeface="Arial"/>
                <a:cs typeface="Arial"/>
                <a:sym typeface="Arial"/>
              </a:endParaRPr>
            </a:p>
          </p:txBody>
        </p:sp>
        <p:sp>
          <p:nvSpPr>
            <p:cNvPr id="464" name="Google Shape;464;p36"/>
            <p:cNvSpPr/>
            <p:nvPr/>
          </p:nvSpPr>
          <p:spPr>
            <a:xfrm>
              <a:off x="0" y="4984826"/>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6"/>
            <p:cNvSpPr/>
            <p:nvPr/>
          </p:nvSpPr>
          <p:spPr>
            <a:xfrm>
              <a:off x="301122" y="5208802"/>
              <a:ext cx="547495" cy="547495"/>
            </a:xfrm>
            <a:prstGeom prst="rect">
              <a:avLst/>
            </a:prstGeom>
            <a:blipFill rotWithShape="1">
              <a:blip r:embed="rId7">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6"/>
            <p:cNvSpPr/>
            <p:nvPr/>
          </p:nvSpPr>
          <p:spPr>
            <a:xfrm>
              <a:off x="1149740" y="4984826"/>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6"/>
            <p:cNvSpPr txBox="1"/>
            <p:nvPr/>
          </p:nvSpPr>
          <p:spPr>
            <a:xfrm>
              <a:off x="1149740" y="4984826"/>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rial"/>
                  <a:ea typeface="Arial"/>
                  <a:cs typeface="Arial"/>
                  <a:sym typeface="Arial"/>
                </a:rPr>
                <a:t>Дали некогаш сте доживеале негативни емоции (на пример, анксиозност, љубомора) по користењето на социјалните мрежи?</a:t>
              </a:r>
              <a:endParaRPr dirty="0"/>
            </a:p>
          </p:txBody>
        </p:sp>
        <p:sp>
          <p:nvSpPr>
            <p:cNvPr id="468" name="Google Shape;468;p36"/>
            <p:cNvSpPr/>
            <p:nvPr/>
          </p:nvSpPr>
          <p:spPr>
            <a:xfrm>
              <a:off x="5055263" y="4984826"/>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6"/>
            <p:cNvSpPr txBox="1"/>
            <p:nvPr/>
          </p:nvSpPr>
          <p:spPr>
            <a:xfrm>
              <a:off x="5055263" y="4984826"/>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rial"/>
                  <a:ea typeface="Arial"/>
                  <a:cs typeface="Arial"/>
                  <a:sym typeface="Arial"/>
                </a:rPr>
                <a:t>а) Никогаш                       б) Ретко</a:t>
              </a:r>
              <a:endParaRPr sz="1400" dirty="0">
                <a:solidFill>
                  <a:schemeClr val="dk1"/>
                </a:solidFill>
                <a:latin typeface="Arial"/>
                <a:ea typeface="Arial"/>
                <a:cs typeface="Arial"/>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rial"/>
                  <a:ea typeface="Arial"/>
                  <a:cs typeface="Arial"/>
                  <a:sym typeface="Arial"/>
                </a:rPr>
                <a:t>в) Повремено                    г) Често </a:t>
              </a: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rial"/>
                  <a:ea typeface="Arial"/>
                  <a:cs typeface="Arial"/>
                  <a:sym typeface="Arial"/>
                </a:rPr>
                <a:t>д) Секогаш</a:t>
              </a:r>
              <a:endParaRPr sz="1400" dirty="0">
                <a:solidFill>
                  <a:schemeClr val="dk1"/>
                </a:solidFill>
                <a:latin typeface="Arial"/>
                <a:ea typeface="Arial"/>
                <a:cs typeface="Arial"/>
                <a:sym typeface="Aria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73"/>
        <p:cNvGrpSpPr/>
        <p:nvPr/>
      </p:nvGrpSpPr>
      <p:grpSpPr>
        <a:xfrm>
          <a:off x="0" y="0"/>
          <a:ext cx="0" cy="0"/>
          <a:chOff x="0" y="0"/>
          <a:chExt cx="0" cy="0"/>
        </a:xfrm>
      </p:grpSpPr>
      <p:sp>
        <p:nvSpPr>
          <p:cNvPr id="474" name="Google Shape;474;p3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75" name="Google Shape;475;p37"/>
          <p:cNvSpPr txBox="1">
            <a:spLocks noGrp="1"/>
          </p:cNvSpPr>
          <p:nvPr>
            <p:ph type="title"/>
          </p:nvPr>
        </p:nvSpPr>
        <p:spPr>
          <a:xfrm>
            <a:off x="753675" y="591825"/>
            <a:ext cx="2359500" cy="55830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400"/>
              <a:buFont typeface="Arial"/>
              <a:buNone/>
            </a:pPr>
            <a:r>
              <a:rPr lang="mk" sz="3300">
                <a:latin typeface="Arial"/>
                <a:ea typeface="Arial"/>
                <a:cs typeface="Arial"/>
                <a:sym typeface="Arial"/>
              </a:rPr>
              <a:t>Квиз за дигитални нивоа на стрес:</a:t>
            </a:r>
            <a:endParaRPr sz="3300">
              <a:latin typeface="Arial"/>
              <a:ea typeface="Arial"/>
              <a:cs typeface="Arial"/>
              <a:sym typeface="Arial"/>
            </a:endParaRPr>
          </a:p>
        </p:txBody>
      </p:sp>
      <p:cxnSp>
        <p:nvCxnSpPr>
          <p:cNvPr id="476" name="Google Shape;476;p37"/>
          <p:cNvCxnSpPr/>
          <p:nvPr/>
        </p:nvCxnSpPr>
        <p:spPr>
          <a:xfrm>
            <a:off x="715890" y="356812"/>
            <a:ext cx="0" cy="6492875"/>
          </a:xfrm>
          <a:prstGeom prst="straightConnector1">
            <a:avLst/>
          </a:prstGeom>
          <a:noFill/>
          <a:ln w="25400" cap="sq" cmpd="sng">
            <a:solidFill>
              <a:schemeClr val="accent1"/>
            </a:solidFill>
            <a:prstDash val="solid"/>
            <a:bevel/>
            <a:headEnd type="none" w="sm" len="sm"/>
            <a:tailEnd type="none" w="sm" len="sm"/>
          </a:ln>
        </p:spPr>
      </p:cxnSp>
      <p:sp>
        <p:nvSpPr>
          <p:cNvPr id="477" name="Google Shape;477;p37"/>
          <p:cNvSpPr/>
          <p:nvPr/>
        </p:nvSpPr>
        <p:spPr>
          <a:xfrm>
            <a:off x="11433111" y="591829"/>
            <a:ext cx="139039" cy="139039"/>
          </a:xfrm>
          <a:custGeom>
            <a:avLst/>
            <a:gdLst/>
            <a:ahLst/>
            <a:cxnLst/>
            <a:rect l="l" t="t" r="r" b="b"/>
            <a:pathLst>
              <a:path w="139039" h="139039" extrusionOk="0">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8" name="Google Shape;478;p37"/>
          <p:cNvSpPr/>
          <p:nvPr/>
        </p:nvSpPr>
        <p:spPr>
          <a:xfrm>
            <a:off x="11791891" y="821124"/>
            <a:ext cx="91138" cy="91138"/>
          </a:xfrm>
          <a:custGeom>
            <a:avLst/>
            <a:gdLst/>
            <a:ahLst/>
            <a:cxnLst/>
            <a:rect l="l" t="t" r="r" b="b"/>
            <a:pathLst>
              <a:path w="91138" h="91138" extrusionOk="0">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9" name="Google Shape;479;p37"/>
          <p:cNvSpPr/>
          <p:nvPr/>
        </p:nvSpPr>
        <p:spPr>
          <a:xfrm>
            <a:off x="11417571" y="1336268"/>
            <a:ext cx="127714" cy="127714"/>
          </a:xfrm>
          <a:custGeom>
            <a:avLst/>
            <a:gdLst/>
            <a:ahLst/>
            <a:cxnLst/>
            <a:rect l="l" t="t" r="r" b="b"/>
            <a:pathLst>
              <a:path w="127714" h="127714" extrusionOk="0">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480" name="Google Shape;480;p37"/>
          <p:cNvGrpSpPr/>
          <p:nvPr/>
        </p:nvGrpSpPr>
        <p:grpSpPr>
          <a:xfrm>
            <a:off x="3112951" y="442662"/>
            <a:ext cx="8678940" cy="5972674"/>
            <a:chOff x="0" y="7597"/>
            <a:chExt cx="8678940" cy="5972674"/>
          </a:xfrm>
        </p:grpSpPr>
        <p:sp>
          <p:nvSpPr>
            <p:cNvPr id="481" name="Google Shape;481;p37"/>
            <p:cNvSpPr/>
            <p:nvPr/>
          </p:nvSpPr>
          <p:spPr>
            <a:xfrm>
              <a:off x="0" y="7597"/>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7"/>
            <p:cNvSpPr/>
            <p:nvPr/>
          </p:nvSpPr>
          <p:spPr>
            <a:xfrm>
              <a:off x="301122" y="231572"/>
              <a:ext cx="547495" cy="547495"/>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7"/>
            <p:cNvSpPr/>
            <p:nvPr/>
          </p:nvSpPr>
          <p:spPr>
            <a:xfrm>
              <a:off x="1149740" y="7597"/>
              <a:ext cx="7528076"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7"/>
            <p:cNvSpPr txBox="1"/>
            <p:nvPr/>
          </p:nvSpPr>
          <p:spPr>
            <a:xfrm>
              <a:off x="1149740" y="7597"/>
              <a:ext cx="7528076"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На скала од 1 до 10, при што 1 е многу ниско, а 10 е многу високо, како би го оцениле целокупното ниво на стрес поврзано со дигиталните активности?</a:t>
              </a:r>
              <a:endParaRPr dirty="0">
                <a:latin typeface="Aptos" panose="020B0004020202020204" pitchFamily="34" charset="0"/>
              </a:endParaRPr>
            </a:p>
          </p:txBody>
        </p:sp>
        <p:sp>
          <p:nvSpPr>
            <p:cNvPr id="485" name="Google Shape;485;p37"/>
            <p:cNvSpPr/>
            <p:nvPr/>
          </p:nvSpPr>
          <p:spPr>
            <a:xfrm>
              <a:off x="0" y="1251904"/>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7"/>
            <p:cNvSpPr/>
            <p:nvPr/>
          </p:nvSpPr>
          <p:spPr>
            <a:xfrm>
              <a:off x="301122" y="1475879"/>
              <a:ext cx="547495" cy="547495"/>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7"/>
            <p:cNvSpPr/>
            <p:nvPr/>
          </p:nvSpPr>
          <p:spPr>
            <a:xfrm>
              <a:off x="1149740" y="1251904"/>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7"/>
            <p:cNvSpPr txBox="1"/>
            <p:nvPr/>
          </p:nvSpPr>
          <p:spPr>
            <a:xfrm>
              <a:off x="1149740" y="1251904"/>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Дали се чувствувате обземени од постојаниот проток на информации и известувања од вашите дигитални уреди?</a:t>
              </a:r>
              <a:endParaRPr dirty="0">
                <a:latin typeface="Aptos" panose="020B0004020202020204" pitchFamily="34" charset="0"/>
              </a:endParaRPr>
            </a:p>
          </p:txBody>
        </p:sp>
        <p:sp>
          <p:nvSpPr>
            <p:cNvPr id="489" name="Google Shape;489;p37"/>
            <p:cNvSpPr/>
            <p:nvPr/>
          </p:nvSpPr>
          <p:spPr>
            <a:xfrm>
              <a:off x="5055263" y="1251904"/>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7"/>
            <p:cNvSpPr txBox="1"/>
            <p:nvPr/>
          </p:nvSpPr>
          <p:spPr>
            <a:xfrm>
              <a:off x="5055263" y="1251904"/>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Воопшто не   б) Повремено  </a:t>
              </a:r>
              <a:r>
                <a:rPr lang="mk" sz="1400" dirty="0">
                  <a:solidFill>
                    <a:schemeClr val="dk1"/>
                  </a:solidFill>
                  <a:latin typeface="Aptos" panose="020B0004020202020204" pitchFamily="34" charset="0"/>
                  <a:ea typeface="Calibri"/>
                  <a:cs typeface="Calibri"/>
                  <a:sym typeface="Calibri"/>
                </a:rPr>
                <a:t>   </a:t>
              </a:r>
              <a:endParaRPr dirty="0">
                <a:latin typeface="Aptos" panose="020B0004020202020204" pitchFamily="34" charset="0"/>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Понекогаш      г) Често         </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Секогаш</a:t>
              </a:r>
              <a:endParaRPr sz="1400" dirty="0">
                <a:solidFill>
                  <a:schemeClr val="dk1"/>
                </a:solidFill>
                <a:latin typeface="Aptos" panose="020B0004020202020204" pitchFamily="34" charset="0"/>
                <a:sym typeface="Arial"/>
              </a:endParaRPr>
            </a:p>
          </p:txBody>
        </p:sp>
        <p:sp>
          <p:nvSpPr>
            <p:cNvPr id="491" name="Google Shape;491;p37"/>
            <p:cNvSpPr/>
            <p:nvPr/>
          </p:nvSpPr>
          <p:spPr>
            <a:xfrm>
              <a:off x="0" y="2496212"/>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7"/>
            <p:cNvSpPr/>
            <p:nvPr/>
          </p:nvSpPr>
          <p:spPr>
            <a:xfrm>
              <a:off x="301122" y="2720187"/>
              <a:ext cx="547495" cy="547495"/>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7"/>
            <p:cNvSpPr/>
            <p:nvPr/>
          </p:nvSpPr>
          <p:spPr>
            <a:xfrm>
              <a:off x="1149740" y="2496212"/>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7"/>
            <p:cNvSpPr txBox="1"/>
            <p:nvPr/>
          </p:nvSpPr>
          <p:spPr>
            <a:xfrm>
              <a:off x="1149740" y="2496212"/>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Колку често ви е предизвик да се исклучите од работа или дигитална комуникација за време на неработно време?</a:t>
              </a:r>
              <a:endParaRPr dirty="0">
                <a:latin typeface="Aptos" panose="020B0004020202020204" pitchFamily="34" charset="0"/>
              </a:endParaRPr>
            </a:p>
          </p:txBody>
        </p:sp>
        <p:sp>
          <p:nvSpPr>
            <p:cNvPr id="495" name="Google Shape;495;p37"/>
            <p:cNvSpPr/>
            <p:nvPr/>
          </p:nvSpPr>
          <p:spPr>
            <a:xfrm>
              <a:off x="5055263" y="2496212"/>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7"/>
            <p:cNvSpPr txBox="1"/>
            <p:nvPr/>
          </p:nvSpPr>
          <p:spPr>
            <a:xfrm>
              <a:off x="5055263" y="2496212"/>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Никогаш                   б) Ретко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Повремено               г) Често </a:t>
              </a: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Секогаш</a:t>
              </a:r>
              <a:endParaRPr dirty="0">
                <a:latin typeface="Aptos" panose="020B0004020202020204" pitchFamily="34" charset="0"/>
              </a:endParaRPr>
            </a:p>
          </p:txBody>
        </p:sp>
        <p:sp>
          <p:nvSpPr>
            <p:cNvPr id="497" name="Google Shape;497;p37"/>
            <p:cNvSpPr/>
            <p:nvPr/>
          </p:nvSpPr>
          <p:spPr>
            <a:xfrm>
              <a:off x="0" y="3740519"/>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7"/>
            <p:cNvSpPr/>
            <p:nvPr/>
          </p:nvSpPr>
          <p:spPr>
            <a:xfrm>
              <a:off x="301122" y="3964494"/>
              <a:ext cx="547495" cy="547495"/>
            </a:xfrm>
            <a:prstGeom prst="rect">
              <a:avLst/>
            </a:prstGeom>
            <a:blipFill rotWithShape="1">
              <a:blip r:embed="rId6">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7"/>
            <p:cNvSpPr/>
            <p:nvPr/>
          </p:nvSpPr>
          <p:spPr>
            <a:xfrm>
              <a:off x="1149740" y="3740519"/>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7"/>
            <p:cNvSpPr txBox="1"/>
            <p:nvPr/>
          </p:nvSpPr>
          <p:spPr>
            <a:xfrm>
              <a:off x="1149740" y="3740519"/>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Дали сте забележале некои физички симптоми како напнатост, главоболки или замор поврзани со вашите дигитални активности?</a:t>
              </a:r>
              <a:endParaRPr dirty="0">
                <a:latin typeface="Aptos" panose="020B0004020202020204" pitchFamily="34" charset="0"/>
              </a:endParaRPr>
            </a:p>
          </p:txBody>
        </p:sp>
        <p:sp>
          <p:nvSpPr>
            <p:cNvPr id="501" name="Google Shape;501;p37"/>
            <p:cNvSpPr/>
            <p:nvPr/>
          </p:nvSpPr>
          <p:spPr>
            <a:xfrm>
              <a:off x="5055263" y="3740519"/>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7"/>
            <p:cNvSpPr txBox="1"/>
            <p:nvPr/>
          </p:nvSpPr>
          <p:spPr>
            <a:xfrm>
              <a:off x="5055263" y="3740519"/>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Никогаш                  б) Ретко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Повремено              г) Често</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Постојана ly</a:t>
              </a:r>
              <a:endParaRPr sz="1400" dirty="0">
                <a:solidFill>
                  <a:schemeClr val="dk1"/>
                </a:solidFill>
                <a:latin typeface="Aptos" panose="020B0004020202020204" pitchFamily="34" charset="0"/>
                <a:sym typeface="Arial"/>
              </a:endParaRPr>
            </a:p>
          </p:txBody>
        </p:sp>
        <p:sp>
          <p:nvSpPr>
            <p:cNvPr id="503" name="Google Shape;503;p37"/>
            <p:cNvSpPr/>
            <p:nvPr/>
          </p:nvSpPr>
          <p:spPr>
            <a:xfrm>
              <a:off x="0" y="4984826"/>
              <a:ext cx="8678940" cy="995445"/>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7"/>
            <p:cNvSpPr/>
            <p:nvPr/>
          </p:nvSpPr>
          <p:spPr>
            <a:xfrm>
              <a:off x="301122" y="5208802"/>
              <a:ext cx="547495" cy="547495"/>
            </a:xfrm>
            <a:prstGeom prst="rect">
              <a:avLst/>
            </a:prstGeom>
            <a:blipFill rotWithShape="1">
              <a:blip r:embed="rId7">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7"/>
            <p:cNvSpPr/>
            <p:nvPr/>
          </p:nvSpPr>
          <p:spPr>
            <a:xfrm>
              <a:off x="1149740" y="4984826"/>
              <a:ext cx="390552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7"/>
            <p:cNvSpPr txBox="1"/>
            <p:nvPr/>
          </p:nvSpPr>
          <p:spPr>
            <a:xfrm>
              <a:off x="1149740" y="4984826"/>
              <a:ext cx="390552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Дали активно практикувате дигитална детоксикација или поставувате одредени временски периоди за пауза од дигиталните уреди?</a:t>
              </a:r>
              <a:endParaRPr dirty="0">
                <a:latin typeface="Aptos" panose="020B0004020202020204" pitchFamily="34" charset="0"/>
              </a:endParaRPr>
            </a:p>
          </p:txBody>
        </p:sp>
        <p:sp>
          <p:nvSpPr>
            <p:cNvPr id="507" name="Google Shape;507;p37"/>
            <p:cNvSpPr/>
            <p:nvPr/>
          </p:nvSpPr>
          <p:spPr>
            <a:xfrm>
              <a:off x="5055263" y="4984826"/>
              <a:ext cx="3622553" cy="99544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7"/>
            <p:cNvSpPr txBox="1"/>
            <p:nvPr/>
          </p:nvSpPr>
          <p:spPr>
            <a:xfrm>
              <a:off x="5055263" y="4984826"/>
              <a:ext cx="3622553" cy="995445"/>
            </a:xfrm>
            <a:prstGeom prst="rect">
              <a:avLst/>
            </a:prstGeom>
            <a:noFill/>
            <a:ln>
              <a:noFill/>
            </a:ln>
          </p:spPr>
          <p:txBody>
            <a:bodyPr spcFirstLastPara="1" wrap="square" lIns="105350" tIns="105350" rIns="105350" bIns="105350" anchor="ctr" anchorCtr="0">
              <a:noAutofit/>
            </a:bodyPr>
            <a:lstStyle/>
            <a:p>
              <a:pPr marL="0" marR="0" lvl="0" indent="0" algn="l" rtl="0">
                <a:lnSpc>
                  <a:spcPct val="100000"/>
                </a:lnSpc>
                <a:spcBef>
                  <a:spcPts val="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а) Секогаш                   б) Често </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в) Повремено               г) Ретко </a:t>
              </a:r>
              <a:endParaRPr sz="1400" dirty="0">
                <a:solidFill>
                  <a:schemeClr val="dk1"/>
                </a:solidFill>
                <a:latin typeface="Aptos" panose="020B0004020202020204" pitchFamily="34" charset="0"/>
                <a:sym typeface="Arial"/>
              </a:endParaRPr>
            </a:p>
            <a:p>
              <a:pPr marL="0" marR="0" lvl="0" indent="0" algn="l" rtl="0">
                <a:lnSpc>
                  <a:spcPct val="100000"/>
                </a:lnSpc>
                <a:spcBef>
                  <a:spcPts val="490"/>
                </a:spcBef>
                <a:spcAft>
                  <a:spcPts val="0"/>
                </a:spcAft>
                <a:buClr>
                  <a:schemeClr val="dk1"/>
                </a:buClr>
                <a:buSzPts val="1400"/>
                <a:buFont typeface="Arial"/>
                <a:buNone/>
              </a:pPr>
              <a:r>
                <a:rPr lang="mk" sz="1400" dirty="0">
                  <a:solidFill>
                    <a:schemeClr val="dk1"/>
                  </a:solidFill>
                  <a:latin typeface="Aptos" panose="020B0004020202020204" pitchFamily="34" charset="0"/>
                  <a:sym typeface="Arial"/>
                </a:rPr>
                <a:t>д) Никогаш</a:t>
              </a:r>
              <a:endParaRPr sz="1400" dirty="0">
                <a:solidFill>
                  <a:schemeClr val="dk1"/>
                </a:solidFill>
                <a:latin typeface="Aptos" panose="020B0004020202020204" pitchFamily="34" charset="0"/>
                <a:sym typeface="Arial"/>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2"/>
        <p:cNvGrpSpPr/>
        <p:nvPr/>
      </p:nvGrpSpPr>
      <p:grpSpPr>
        <a:xfrm>
          <a:off x="0" y="0"/>
          <a:ext cx="0" cy="0"/>
          <a:chOff x="0" y="0"/>
          <a:chExt cx="0" cy="0"/>
        </a:xfrm>
      </p:grpSpPr>
      <p:sp>
        <p:nvSpPr>
          <p:cNvPr id="513" name="Google Shape;513;p38"/>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14" name="Google Shape;514;p38"/>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15" name="Google Shape;515;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92BAB5"/>
              </a:buClr>
              <a:buSzPts val="4800"/>
              <a:buFont typeface="Arial"/>
              <a:buNone/>
            </a:pPr>
            <a:r>
              <a:rPr lang="mk" dirty="0">
                <a:latin typeface="Aptos" panose="020B0004020202020204" pitchFamily="34" charset="0"/>
                <a:ea typeface="Arial"/>
                <a:cs typeface="Arial"/>
                <a:sym typeface="Arial"/>
              </a:rPr>
              <a:t>Пресметајте го резултатот за секој квиз</a:t>
            </a:r>
            <a:endParaRPr dirty="0">
              <a:latin typeface="Aptos" panose="020B0004020202020204" pitchFamily="34" charset="0"/>
              <a:ea typeface="Arial"/>
              <a:cs typeface="Arial"/>
              <a:sym typeface="Arial"/>
            </a:endParaRPr>
          </a:p>
        </p:txBody>
      </p:sp>
      <p:sp>
        <p:nvSpPr>
          <p:cNvPr id="516" name="Google Shape;516;p38"/>
          <p:cNvSpPr/>
          <p:nvPr/>
        </p:nvSpPr>
        <p:spPr>
          <a:xfrm rot="-5400000" flipH="1">
            <a:off x="230725" y="2598859"/>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517" name="Google Shape;517;p38"/>
          <p:cNvSpPr txBox="1">
            <a:spLocks noGrp="1"/>
          </p:cNvSpPr>
          <p:nvPr>
            <p:ph type="body" idx="1"/>
          </p:nvPr>
        </p:nvSpPr>
        <p:spPr>
          <a:xfrm>
            <a:off x="394162" y="2051844"/>
            <a:ext cx="11094720" cy="4441031"/>
          </a:xfrm>
          <a:prstGeom prst="rect">
            <a:avLst/>
          </a:prstGeom>
          <a:noFill/>
          <a:ln>
            <a:noFill/>
          </a:ln>
        </p:spPr>
        <p:txBody>
          <a:bodyPr spcFirstLastPara="1" wrap="square" lIns="91425" tIns="45700" rIns="91425" bIns="45700" anchor="t" anchorCtr="0">
            <a:noAutofit/>
          </a:bodyPr>
          <a:lstStyle/>
          <a:p>
            <a:pPr marL="228600" lvl="0" indent="-209550" algn="l" rtl="0">
              <a:lnSpc>
                <a:spcPct val="90000"/>
              </a:lnSpc>
              <a:spcBef>
                <a:spcPts val="0"/>
              </a:spcBef>
              <a:spcAft>
                <a:spcPts val="0"/>
              </a:spcAft>
              <a:buSzPts val="1920"/>
              <a:buChar char="❑"/>
            </a:pPr>
            <a:r>
              <a:rPr lang="mk" sz="1800" dirty="0">
                <a:latin typeface="Aptos" panose="020B0004020202020204" pitchFamily="34" charset="0"/>
                <a:ea typeface="Arial"/>
                <a:cs typeface="Arial"/>
                <a:sym typeface="Arial"/>
              </a:rPr>
              <a:t>Резултат на квизот за навики за време поминато пред екран:</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1, б) 2, в) 3, г) 4, д) 5</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1, б) 2, в) 3, г) 4, д) 5</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1, б) 2, в) 3, г) 4, д) 5</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1, б) 2, в) 3, г) 4, д) 5</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5, б) 4, в) 3, г) 2, д) 1</a:t>
            </a:r>
            <a:endParaRPr sz="1800" dirty="0">
              <a:latin typeface="Aptos" panose="020B0004020202020204" pitchFamily="34" charset="0"/>
              <a:ea typeface="Arial"/>
              <a:cs typeface="Arial"/>
              <a:sym typeface="Arial"/>
            </a:endParaRPr>
          </a:p>
          <a:p>
            <a:pPr marL="228600" lvl="0" indent="-209550" algn="l" rtl="0">
              <a:lnSpc>
                <a:spcPct val="90000"/>
              </a:lnSpc>
              <a:spcBef>
                <a:spcPts val="1000"/>
              </a:spcBef>
              <a:spcAft>
                <a:spcPts val="0"/>
              </a:spcAft>
              <a:buSzPts val="1920"/>
              <a:buChar char="❑"/>
            </a:pPr>
            <a:r>
              <a:rPr lang="mk" sz="1800" dirty="0">
                <a:latin typeface="Aptos" panose="020B0004020202020204" pitchFamily="34" charset="0"/>
                <a:ea typeface="Arial"/>
                <a:cs typeface="Arial"/>
                <a:sym typeface="Arial"/>
              </a:rPr>
              <a:t>Резултат на квизот за користење на социјалните мрежи:</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1, б) 2, в) 3, г) 4, д) 5</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1, б) 2, в) 3, г) 4, д) 5</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1, б) 2, в) 3, г) 4, д) 5</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5, б) 4, в) 3, г) 2, д) 1</a:t>
            </a:r>
            <a:endParaRPr sz="1800" dirty="0">
              <a:latin typeface="Aptos" panose="020B0004020202020204" pitchFamily="34" charset="0"/>
            </a:endParaRPr>
          </a:p>
          <a:p>
            <a:pPr marL="685800" lvl="1" indent="-209550" algn="l" rtl="0">
              <a:lnSpc>
                <a:spcPct val="90000"/>
              </a:lnSpc>
              <a:spcBef>
                <a:spcPts val="500"/>
              </a:spcBef>
              <a:spcAft>
                <a:spcPts val="0"/>
              </a:spcAft>
              <a:buClr>
                <a:schemeClr val="dk1"/>
              </a:buClr>
              <a:buSzPts val="1920"/>
              <a:buChar char="•"/>
            </a:pPr>
            <a:r>
              <a:rPr lang="mk" sz="1800" dirty="0">
                <a:latin typeface="Aptos" panose="020B0004020202020204" pitchFamily="34" charset="0"/>
                <a:ea typeface="Arial"/>
                <a:cs typeface="Arial"/>
                <a:sym typeface="Arial"/>
              </a:rPr>
              <a:t>а) 5, б) 4, в) 3, г) 2, д) 1</a:t>
            </a:r>
            <a:endParaRPr sz="1800" dirty="0">
              <a:latin typeface="Aptos" panose="020B0004020202020204" pitchFamily="34" charset="0"/>
              <a:ea typeface="Arial"/>
              <a:cs typeface="Arial"/>
              <a:sym typeface="Arial"/>
            </a:endParaRPr>
          </a:p>
          <a:p>
            <a:pPr marL="228600" lvl="0" indent="0" algn="l" rtl="0">
              <a:lnSpc>
                <a:spcPct val="90000"/>
              </a:lnSpc>
              <a:spcBef>
                <a:spcPts val="1000"/>
              </a:spcBef>
              <a:spcAft>
                <a:spcPts val="0"/>
              </a:spcAft>
              <a:buNone/>
            </a:pPr>
            <a:endParaRPr sz="1920" dirty="0">
              <a:latin typeface="Arial"/>
              <a:ea typeface="Arial"/>
              <a:cs typeface="Arial"/>
              <a:sym typeface="Arial"/>
            </a:endParaRPr>
          </a:p>
        </p:txBody>
      </p:sp>
      <p:sp>
        <p:nvSpPr>
          <p:cNvPr id="518" name="Google Shape;518;p38"/>
          <p:cNvSpPr txBox="1"/>
          <p:nvPr/>
        </p:nvSpPr>
        <p:spPr>
          <a:xfrm>
            <a:off x="7949075" y="1892800"/>
            <a:ext cx="4012200" cy="4320300"/>
          </a:xfrm>
          <a:prstGeom prst="rect">
            <a:avLst/>
          </a:prstGeom>
          <a:noFill/>
          <a:ln>
            <a:noFill/>
          </a:ln>
        </p:spPr>
        <p:txBody>
          <a:bodyPr spcFirstLastPara="1" wrap="square" lIns="91425" tIns="91425" rIns="91425" bIns="91425" anchor="t" anchorCtr="0">
            <a:noAutofit/>
          </a:bodyPr>
          <a:lstStyle/>
          <a:p>
            <a:pPr marL="228600" lvl="0" indent="-209550" algn="l" rtl="0">
              <a:lnSpc>
                <a:spcPct val="90000"/>
              </a:lnSpc>
              <a:spcBef>
                <a:spcPts val="1000"/>
              </a:spcBef>
              <a:spcAft>
                <a:spcPts val="0"/>
              </a:spcAft>
              <a:buClr>
                <a:srgbClr val="FFAA5A"/>
              </a:buClr>
              <a:buSzPts val="1920"/>
              <a:buFont typeface="Noto Sans Symbols"/>
              <a:buChar char="❑"/>
            </a:pPr>
            <a:r>
              <a:rPr lang="mk" sz="1800" dirty="0">
                <a:solidFill>
                  <a:schemeClr val="dk1"/>
                </a:solidFill>
                <a:latin typeface="Aptos" panose="020B0004020202020204" pitchFamily="34" charset="0"/>
              </a:rPr>
              <a:t>Резултат на квизот за нивоа на дигитален стрес:</a:t>
            </a:r>
            <a:endParaRPr sz="1800" dirty="0">
              <a:solidFill>
                <a:schemeClr val="dk1"/>
              </a:solidFill>
              <a:latin typeface="Aptos" panose="020B0004020202020204" pitchFamily="34" charset="0"/>
              <a:ea typeface="Cambria"/>
              <a:cs typeface="Cambria"/>
              <a:sym typeface="Cambria"/>
            </a:endParaRPr>
          </a:p>
          <a:p>
            <a:pPr marL="685800" lvl="1" indent="-209550" algn="l" rtl="0">
              <a:lnSpc>
                <a:spcPct val="90000"/>
              </a:lnSpc>
              <a:spcBef>
                <a:spcPts val="500"/>
              </a:spcBef>
              <a:spcAft>
                <a:spcPts val="0"/>
              </a:spcAft>
              <a:buClr>
                <a:schemeClr val="dk1"/>
              </a:buClr>
              <a:buSzPts val="1920"/>
              <a:buChar char="•"/>
            </a:pPr>
            <a:r>
              <a:rPr lang="mk" sz="1800" dirty="0">
                <a:solidFill>
                  <a:schemeClr val="dk1"/>
                </a:solidFill>
                <a:latin typeface="Aptos" panose="020B0004020202020204" pitchFamily="34" charset="0"/>
              </a:rPr>
              <a:t>Одговор: Доделете поени на скала од 1 до 10.</a:t>
            </a:r>
            <a:endParaRPr sz="1800" dirty="0">
              <a:solidFill>
                <a:schemeClr val="dk1"/>
              </a:solidFill>
              <a:latin typeface="Aptos" panose="020B0004020202020204" pitchFamily="34" charset="0"/>
              <a:ea typeface="Calibri"/>
              <a:cs typeface="Calibri"/>
              <a:sym typeface="Calibri"/>
            </a:endParaRPr>
          </a:p>
          <a:p>
            <a:pPr marL="685800" lvl="1" indent="-209550" algn="l" rtl="0">
              <a:lnSpc>
                <a:spcPct val="90000"/>
              </a:lnSpc>
              <a:spcBef>
                <a:spcPts val="500"/>
              </a:spcBef>
              <a:spcAft>
                <a:spcPts val="0"/>
              </a:spcAft>
              <a:buClr>
                <a:schemeClr val="dk1"/>
              </a:buClr>
              <a:buSzPts val="1920"/>
              <a:buChar char="•"/>
            </a:pPr>
            <a:r>
              <a:rPr lang="mk" sz="1800" dirty="0">
                <a:solidFill>
                  <a:schemeClr val="dk1"/>
                </a:solidFill>
                <a:latin typeface="Aptos" panose="020B0004020202020204" pitchFamily="34" charset="0"/>
              </a:rPr>
              <a:t>а) 1, б) 2, в) 3, г) 4, д) 5</a:t>
            </a:r>
            <a:endParaRPr sz="1800" dirty="0">
              <a:solidFill>
                <a:schemeClr val="dk1"/>
              </a:solidFill>
              <a:latin typeface="Aptos" panose="020B0004020202020204" pitchFamily="34" charset="0"/>
              <a:ea typeface="Calibri"/>
              <a:cs typeface="Calibri"/>
              <a:sym typeface="Calibri"/>
            </a:endParaRPr>
          </a:p>
          <a:p>
            <a:pPr marL="685800" lvl="1" indent="-209550" algn="l" rtl="0">
              <a:lnSpc>
                <a:spcPct val="90000"/>
              </a:lnSpc>
              <a:spcBef>
                <a:spcPts val="500"/>
              </a:spcBef>
              <a:spcAft>
                <a:spcPts val="0"/>
              </a:spcAft>
              <a:buClr>
                <a:schemeClr val="dk1"/>
              </a:buClr>
              <a:buSzPts val="1920"/>
              <a:buChar char="•"/>
            </a:pPr>
            <a:r>
              <a:rPr lang="mk" sz="1800" dirty="0">
                <a:solidFill>
                  <a:schemeClr val="dk1"/>
                </a:solidFill>
                <a:latin typeface="Aptos" panose="020B0004020202020204" pitchFamily="34" charset="0"/>
              </a:rPr>
              <a:t>а) 1, б) 2, в) 3, г) 4, д) 5</a:t>
            </a:r>
            <a:endParaRPr sz="1800" dirty="0">
              <a:solidFill>
                <a:schemeClr val="dk1"/>
              </a:solidFill>
              <a:latin typeface="Aptos" panose="020B0004020202020204" pitchFamily="34" charset="0"/>
              <a:ea typeface="Calibri"/>
              <a:cs typeface="Calibri"/>
              <a:sym typeface="Calibri"/>
            </a:endParaRPr>
          </a:p>
          <a:p>
            <a:pPr marL="685800" lvl="1" indent="-209550" algn="l" rtl="0">
              <a:lnSpc>
                <a:spcPct val="90000"/>
              </a:lnSpc>
              <a:spcBef>
                <a:spcPts val="500"/>
              </a:spcBef>
              <a:spcAft>
                <a:spcPts val="0"/>
              </a:spcAft>
              <a:buClr>
                <a:schemeClr val="dk1"/>
              </a:buClr>
              <a:buSzPts val="1920"/>
              <a:buChar char="•"/>
            </a:pPr>
            <a:r>
              <a:rPr lang="mk" sz="1800" dirty="0">
                <a:solidFill>
                  <a:schemeClr val="dk1"/>
                </a:solidFill>
                <a:latin typeface="Aptos" panose="020B0004020202020204" pitchFamily="34" charset="0"/>
              </a:rPr>
              <a:t>а) 1, б) 2, в) 3, г) 4, д) 5</a:t>
            </a:r>
            <a:endParaRPr sz="1800" dirty="0">
              <a:solidFill>
                <a:schemeClr val="dk1"/>
              </a:solidFill>
              <a:latin typeface="Aptos" panose="020B0004020202020204" pitchFamily="34" charset="0"/>
              <a:ea typeface="Calibri"/>
              <a:cs typeface="Calibri"/>
              <a:sym typeface="Calibri"/>
            </a:endParaRPr>
          </a:p>
          <a:p>
            <a:pPr marL="685800" lvl="1" indent="-209550" algn="l" rtl="0">
              <a:lnSpc>
                <a:spcPct val="90000"/>
              </a:lnSpc>
              <a:spcBef>
                <a:spcPts val="500"/>
              </a:spcBef>
              <a:spcAft>
                <a:spcPts val="0"/>
              </a:spcAft>
              <a:buClr>
                <a:schemeClr val="dk1"/>
              </a:buClr>
              <a:buSzPts val="1920"/>
              <a:buChar char="•"/>
            </a:pPr>
            <a:r>
              <a:rPr lang="mk" sz="1800" dirty="0">
                <a:solidFill>
                  <a:schemeClr val="dk1"/>
                </a:solidFill>
                <a:latin typeface="Aptos" panose="020B0004020202020204" pitchFamily="34" charset="0"/>
              </a:rPr>
              <a:t>а) 5, б) 4, в) 3, г) 2, д) 1</a:t>
            </a:r>
            <a:endParaRPr sz="1800" dirty="0">
              <a:solidFill>
                <a:schemeClr val="dk1"/>
              </a:solidFill>
              <a:latin typeface="Aptos" panose="020B00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5"/>
        <p:cNvGrpSpPr/>
        <p:nvPr/>
      </p:nvGrpSpPr>
      <p:grpSpPr>
        <a:xfrm>
          <a:off x="0" y="0"/>
          <a:ext cx="0" cy="0"/>
          <a:chOff x="0" y="0"/>
          <a:chExt cx="0" cy="0"/>
        </a:xfrm>
      </p:grpSpPr>
      <p:sp>
        <p:nvSpPr>
          <p:cNvPr id="106" name="Google Shape;106;p12"/>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12"/>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12"/>
          <p:cNvSpPr txBox="1">
            <a:spLocks noGrp="1"/>
          </p:cNvSpPr>
          <p:nvPr>
            <p:ph type="title"/>
          </p:nvPr>
        </p:nvSpPr>
        <p:spPr>
          <a:xfrm>
            <a:off x="426720" y="15573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400"/>
              <a:buFont typeface="Arial"/>
              <a:buNone/>
            </a:pPr>
            <a:r>
              <a:rPr lang="mk" sz="4000" dirty="0">
                <a:latin typeface="Aptos" panose="020B0004020202020204" pitchFamily="34" charset="0"/>
                <a:ea typeface="Arial"/>
                <a:cs typeface="Arial"/>
                <a:sym typeface="Arial"/>
              </a:rPr>
              <a:t>Како да се концептуализира  дигиталната благосостојба?</a:t>
            </a:r>
            <a:endParaRPr sz="4000" dirty="0">
              <a:latin typeface="Aptos" panose="020B0004020202020204" pitchFamily="34" charset="0"/>
            </a:endParaRPr>
          </a:p>
        </p:txBody>
      </p:sp>
      <p:sp>
        <p:nvSpPr>
          <p:cNvPr id="109" name="Google Shape;109;p12"/>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110" name="Google Shape;110;p12"/>
          <p:cNvSpPr txBox="1">
            <a:spLocks noGrp="1"/>
          </p:cNvSpPr>
          <p:nvPr>
            <p:ph type="body" idx="1"/>
          </p:nvPr>
        </p:nvSpPr>
        <p:spPr>
          <a:xfrm>
            <a:off x="979382" y="1404143"/>
            <a:ext cx="10515600" cy="486251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mk" sz="2900" b="1" dirty="0">
                <a:solidFill>
                  <a:srgbClr val="FFAA5A"/>
                </a:solidFill>
                <a:latin typeface="Aptos" panose="020B0004020202020204" pitchFamily="34" charset="0"/>
                <a:ea typeface="Arial"/>
                <a:cs typeface="Arial"/>
                <a:sym typeface="Arial"/>
              </a:rPr>
              <a:t>Рамка за дигитална благодостојба</a:t>
            </a:r>
          </a:p>
          <a:p>
            <a:pPr marL="0" lvl="0" indent="0" algn="l" rtl="0">
              <a:lnSpc>
                <a:spcPct val="90000"/>
              </a:lnSpc>
              <a:spcBef>
                <a:spcPts val="0"/>
              </a:spcBef>
              <a:spcAft>
                <a:spcPts val="0"/>
              </a:spcAft>
              <a:buSzPts val="3200"/>
              <a:buNone/>
            </a:pPr>
            <a:r>
              <a:rPr lang="mk" sz="2100" dirty="0">
                <a:latin typeface="Aptos" panose="020B0004020202020204" pitchFamily="34" charset="0"/>
                <a:ea typeface="Arial"/>
                <a:cs typeface="Arial"/>
                <a:sym typeface="Arial"/>
              </a:rPr>
              <a:t>NUS-CTIC и </a:t>
            </a:r>
            <a:r>
              <a:rPr lang="mk" sz="2100" u="sng" dirty="0">
                <a:solidFill>
                  <a:schemeClr val="hlink"/>
                </a:solidFill>
                <a:latin typeface="Aptos" panose="020B0004020202020204" pitchFamily="34" charset="0"/>
                <a:ea typeface="Arial"/>
                <a:cs typeface="Arial"/>
                <a:sym typeface="Arial"/>
                <a:hlinkClick r:id="rId3"/>
              </a:rPr>
              <a:t>Институтот DQ </a:t>
            </a:r>
            <a:r>
              <a:rPr lang="mk" sz="2100" dirty="0">
                <a:latin typeface="Aptos" panose="020B0004020202020204" pitchFamily="34" charset="0"/>
                <a:ea typeface="Arial"/>
                <a:cs typeface="Arial"/>
                <a:sym typeface="Arial"/>
              </a:rPr>
              <a:t>соработуваа за да развијат национална рамка и алатки за проценка за дигитална благосостојба. Тие ги идентификуваа клучните димензии и се усогласија со глобалните стандарди, како што се Глобалните стандарди DQ. Оваа соработка има за цел да обезбеди структуриран пристап за разбирање и промовирање на дигиталната благосостојба.</a:t>
            </a:r>
            <a:endParaRPr sz="2500" dirty="0">
              <a:latin typeface="Aptos" panose="020B0004020202020204" pitchFamily="34" charset="0"/>
            </a:endParaRPr>
          </a:p>
          <a:p>
            <a:pPr marL="228600" lvl="0" indent="-209550" algn="just" rtl="0">
              <a:lnSpc>
                <a:spcPct val="90000"/>
              </a:lnSpc>
              <a:spcBef>
                <a:spcPts val="1600"/>
              </a:spcBef>
              <a:spcAft>
                <a:spcPts val="0"/>
              </a:spcAft>
              <a:buSzPts val="2100"/>
              <a:buChar char="❑"/>
            </a:pPr>
            <a:r>
              <a:rPr lang="mk" sz="2100" dirty="0">
                <a:latin typeface="Aptos" panose="020B0004020202020204" pitchFamily="34" charset="0"/>
                <a:ea typeface="Arial"/>
                <a:cs typeface="Arial"/>
                <a:sym typeface="Arial"/>
              </a:rPr>
              <a:t>Деветте димензии на дигиталната благосостојба ги покриваат клучните аспекти за напредување во дигиталниот свет. Тие вклучуваат </a:t>
            </a:r>
            <a:r>
              <a:rPr lang="mk" sz="2100" b="1" i="1" dirty="0">
                <a:latin typeface="Aptos" panose="020B0004020202020204" pitchFamily="34" charset="0"/>
                <a:ea typeface="Arial"/>
                <a:cs typeface="Arial"/>
                <a:sym typeface="Arial"/>
              </a:rPr>
              <a:t>управување со безбедноста на интернет, почитување на правата, ефективна комуникација, емоционална интелигенција, поттикнување на креативноста, одржување на здравјето, правење информирани  потрошувачи избори, следење можности за кариера и ангажирање во активизам </a:t>
            </a:r>
            <a:r>
              <a:rPr lang="mk" sz="2100" dirty="0">
                <a:latin typeface="Aptos" panose="020B0004020202020204" pitchFamily="34" charset="0"/>
                <a:ea typeface="Arial"/>
                <a:cs typeface="Arial"/>
                <a:sym typeface="Arial"/>
              </a:rPr>
              <a:t>.</a:t>
            </a:r>
            <a:endParaRPr sz="2100" dirty="0">
              <a:latin typeface="Aptos" panose="020B0004020202020204" pitchFamily="34" charset="0"/>
              <a:ea typeface="Arial"/>
              <a:cs typeface="Arial"/>
              <a:sym typeface="Arial"/>
            </a:endParaRPr>
          </a:p>
          <a:p>
            <a:pPr marL="0" lvl="0" indent="0" algn="l" rtl="0">
              <a:lnSpc>
                <a:spcPct val="90000"/>
              </a:lnSpc>
              <a:spcBef>
                <a:spcPts val="1600"/>
              </a:spcBef>
              <a:spcAft>
                <a:spcPts val="0"/>
              </a:spcAft>
              <a:buSzPts val="2400"/>
              <a:buNone/>
            </a:pPr>
            <a:endParaRPr sz="2100" dirty="0">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2"/>
        <p:cNvGrpSpPr/>
        <p:nvPr/>
      </p:nvGrpSpPr>
      <p:grpSpPr>
        <a:xfrm>
          <a:off x="0" y="0"/>
          <a:ext cx="0" cy="0"/>
          <a:chOff x="0" y="0"/>
          <a:chExt cx="0" cy="0"/>
        </a:xfrm>
      </p:grpSpPr>
      <p:sp>
        <p:nvSpPr>
          <p:cNvPr id="523" name="Google Shape;523;p39"/>
          <p:cNvSpPr/>
          <p:nvPr/>
        </p:nvSpPr>
        <p:spPr>
          <a:xfrm>
            <a:off x="3048" y="176645"/>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24" name="Google Shape;524;p39"/>
          <p:cNvSpPr/>
          <p:nvPr/>
        </p:nvSpPr>
        <p:spPr>
          <a:xfrm>
            <a:off x="1" y="0"/>
            <a:ext cx="4167271" cy="6858000"/>
          </a:xfrm>
          <a:custGeom>
            <a:avLst/>
            <a:gdLst/>
            <a:ahLst/>
            <a:cxnLst/>
            <a:rect l="l" t="t" r="r" b="b"/>
            <a:pathLst>
              <a:path w="4167271" h="6858000" extrusionOk="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25" name="Google Shape;525;p39"/>
          <p:cNvSpPr txBox="1">
            <a:spLocks noGrp="1"/>
          </p:cNvSpPr>
          <p:nvPr>
            <p:ph type="title"/>
          </p:nvPr>
        </p:nvSpPr>
        <p:spPr>
          <a:xfrm>
            <a:off x="218204" y="1198418"/>
            <a:ext cx="3200400" cy="44611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3600"/>
              <a:buFont typeface="Arial"/>
              <a:buNone/>
            </a:pPr>
            <a:r>
              <a:rPr lang="mk" sz="3600" dirty="0">
                <a:solidFill>
                  <a:srgbClr val="FFFFFF"/>
                </a:solidFill>
                <a:latin typeface="Aptos" panose="020B0004020202020204" pitchFamily="34" charset="0"/>
                <a:ea typeface="Arial"/>
                <a:cs typeface="Arial"/>
                <a:sym typeface="Arial"/>
              </a:rPr>
              <a:t>Резиме</a:t>
            </a:r>
            <a:endParaRPr sz="3600" dirty="0">
              <a:solidFill>
                <a:srgbClr val="FFFFFF"/>
              </a:solidFill>
              <a:latin typeface="Aptos" panose="020B0004020202020204" pitchFamily="34" charset="0"/>
              <a:ea typeface="Arial"/>
              <a:cs typeface="Arial"/>
              <a:sym typeface="Arial"/>
            </a:endParaRPr>
          </a:p>
        </p:txBody>
      </p:sp>
      <p:sp>
        <p:nvSpPr>
          <p:cNvPr id="526" name="Google Shape;526;p39"/>
          <p:cNvSpPr/>
          <p:nvPr/>
        </p:nvSpPr>
        <p:spPr>
          <a:xfrm rot="10800000" flipH="1">
            <a:off x="7931827" y="2704987"/>
            <a:ext cx="4083300" cy="4083300"/>
          </a:xfrm>
          <a:prstGeom prst="arc">
            <a:avLst>
              <a:gd name="adj1" fmla="val 16200000"/>
              <a:gd name="adj2" fmla="val 21428686"/>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527" name="Google Shape;527;p39"/>
          <p:cNvSpPr txBox="1">
            <a:spLocks noGrp="1"/>
          </p:cNvSpPr>
          <p:nvPr>
            <p:ph type="body" idx="1"/>
          </p:nvPr>
        </p:nvSpPr>
        <p:spPr>
          <a:xfrm>
            <a:off x="4142352" y="552899"/>
            <a:ext cx="8046600" cy="5752200"/>
          </a:xfrm>
          <a:prstGeom prst="rect">
            <a:avLst/>
          </a:prstGeom>
          <a:noFill/>
          <a:ln>
            <a:noFill/>
          </a:ln>
        </p:spPr>
        <p:txBody>
          <a:bodyPr spcFirstLastPara="1" wrap="square" lIns="91425" tIns="45700" rIns="91425" bIns="45700" anchor="ctr" anchorCtr="0">
            <a:noAutofit/>
          </a:bodyPr>
          <a:lstStyle/>
          <a:p>
            <a:pPr marL="228600" lvl="0" indent="-215900">
              <a:lnSpc>
                <a:spcPct val="80000"/>
              </a:lnSpc>
              <a:spcBef>
                <a:spcPts val="0"/>
              </a:spcBef>
              <a:buSzPts val="1280"/>
            </a:pPr>
            <a:r>
              <a:rPr lang="mk" sz="1400" dirty="0">
                <a:latin typeface="Aptos" panose="020B0004020202020204" pitchFamily="34" charset="0"/>
                <a:ea typeface="Arial"/>
                <a:cs typeface="Arial"/>
                <a:sym typeface="Arial"/>
              </a:rPr>
              <a:t>Резултати од квизот за </a:t>
            </a:r>
            <a:r>
              <a:rPr lang="ru-RU" sz="1400" dirty="0">
                <a:latin typeface="Aptos" panose="020B0004020202020204" pitchFamily="34" charset="0"/>
                <a:ea typeface="Arial"/>
                <a:cs typeface="Arial"/>
                <a:sym typeface="Arial"/>
              </a:rPr>
              <a:t>време поминато пред екранот:</a:t>
            </a:r>
            <a:endParaRPr lang="ru-RU" sz="1400" dirty="0">
              <a:latin typeface="Aptos" panose="020B0004020202020204" pitchFamily="34" charset="0"/>
            </a:endParaRPr>
          </a:p>
          <a:p>
            <a:pPr marL="228600" lvl="0" indent="-215900">
              <a:lnSpc>
                <a:spcPct val="80000"/>
              </a:lnSpc>
              <a:buSzPts val="1280"/>
            </a:pPr>
            <a:r>
              <a:rPr lang="ru-RU" sz="1400" dirty="0">
                <a:latin typeface="Aptos" panose="020B0004020202020204" pitchFamily="34" charset="0"/>
                <a:ea typeface="Arial"/>
                <a:cs typeface="Arial"/>
                <a:sym typeface="Arial"/>
              </a:rPr>
              <a:t>Толкување на опсегот по бодови</a:t>
            </a:r>
            <a:endParaRPr lang="ru-RU" sz="1400" dirty="0">
              <a:latin typeface="Aptos" panose="020B0004020202020204" pitchFamily="34" charset="0"/>
            </a:endParaRPr>
          </a:p>
          <a:p>
            <a:pPr marL="12700" lvl="0" indent="0" algn="l" rtl="0">
              <a:lnSpc>
                <a:spcPct val="80000"/>
              </a:lnSpc>
              <a:spcBef>
                <a:spcPts val="0"/>
              </a:spcBef>
              <a:spcAft>
                <a:spcPts val="0"/>
              </a:spcAft>
              <a:buSzPts val="1280"/>
              <a:buNone/>
            </a:pPr>
            <a:endParaRPr lang="mk" sz="1400" dirty="0">
              <a:latin typeface="Aptos" panose="020B0004020202020204" pitchFamily="34" charset="0"/>
              <a:ea typeface="Arial"/>
              <a:cs typeface="Arial"/>
              <a:sym typeface="Arial"/>
            </a:endParaRPr>
          </a:p>
          <a:p>
            <a:pPr marL="755650" lvl="1" indent="-285750">
              <a:lnSpc>
                <a:spcPct val="80000"/>
              </a:lnSpc>
              <a:spcBef>
                <a:spcPts val="0"/>
              </a:spcBef>
              <a:buSzPts val="1280"/>
              <a:buFont typeface="Arial" panose="020B0604020202020204" pitchFamily="34" charset="0"/>
              <a:buChar char="•"/>
            </a:pPr>
            <a:r>
              <a:rPr lang="mk" sz="1400" dirty="0">
                <a:latin typeface="Aptos" panose="020B0004020202020204" pitchFamily="34" charset="0"/>
                <a:ea typeface="Arial"/>
                <a:cs typeface="Arial"/>
                <a:sym typeface="Arial"/>
              </a:rPr>
              <a:t>5-8 Ниски навики за поминување на време пред екран, добро избалансирано користење.</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9-12 Умерени навики за време поминато пред екран, некои области за подобрување.</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13-16 Зголемени навики за време поминато пред екран, размислете за поставување ограничувања.</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17-20 Големи навики за време поминато пред екран, можеби ќе треба да се преиспита користењето за благосостојба.</a:t>
            </a:r>
            <a:endParaRPr sz="1400" dirty="0">
              <a:latin typeface="Aptos" panose="020B0004020202020204" pitchFamily="34" charset="0"/>
              <a:ea typeface="Arial"/>
              <a:cs typeface="Arial"/>
              <a:sym typeface="Arial"/>
            </a:endParaRPr>
          </a:p>
          <a:p>
            <a:pPr marL="228600" lvl="0" indent="-215900" algn="l" rtl="0">
              <a:lnSpc>
                <a:spcPct val="80000"/>
              </a:lnSpc>
              <a:spcBef>
                <a:spcPts val="1000"/>
              </a:spcBef>
              <a:spcAft>
                <a:spcPts val="0"/>
              </a:spcAft>
              <a:buSzPts val="1280"/>
              <a:buChar char="❑"/>
            </a:pPr>
            <a:r>
              <a:rPr lang="mk" sz="1400" dirty="0">
                <a:latin typeface="Aptos" panose="020B0004020202020204" pitchFamily="34" charset="0"/>
                <a:ea typeface="Arial"/>
                <a:cs typeface="Arial"/>
                <a:sym typeface="Arial"/>
              </a:rPr>
              <a:t>Резултати од квизот за користење на социјалните мрежи:</a:t>
            </a:r>
            <a:endParaRPr sz="1400" dirty="0">
              <a:latin typeface="Aptos" panose="020B0004020202020204" pitchFamily="34" charset="0"/>
            </a:endParaRPr>
          </a:p>
          <a:p>
            <a:pPr marL="228600" lvl="0" indent="-215900" algn="l" rtl="0">
              <a:lnSpc>
                <a:spcPct val="80000"/>
              </a:lnSpc>
              <a:spcBef>
                <a:spcPts val="1000"/>
              </a:spcBef>
              <a:spcAft>
                <a:spcPts val="0"/>
              </a:spcAft>
              <a:buSzPts val="1280"/>
              <a:buChar char="❑"/>
            </a:pPr>
            <a:r>
              <a:rPr lang="mk" sz="1400" dirty="0">
                <a:latin typeface="Aptos" panose="020B0004020202020204" pitchFamily="34" charset="0"/>
                <a:ea typeface="Arial"/>
                <a:cs typeface="Arial"/>
                <a:sym typeface="Arial"/>
              </a:rPr>
              <a:t>Толкување на опсегот по бодови</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5-8 Здраво користење на социјалните медиуми, внимателен ангажман.</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9-12 Умерено користење на социјалните медиуми, бидете внимателни на потрошеното време.</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13-16 Зголемено користење на социјалните мрежи, размислете за поставување граници.</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17-20 Висока употреба на социјалните медиуми, потенцијал за негативно влијание врз благосостојбата.</a:t>
            </a:r>
            <a:endParaRPr sz="1400" dirty="0">
              <a:latin typeface="Aptos" panose="020B0004020202020204" pitchFamily="34" charset="0"/>
              <a:ea typeface="Arial"/>
              <a:cs typeface="Arial"/>
              <a:sym typeface="Arial"/>
            </a:endParaRPr>
          </a:p>
          <a:p>
            <a:pPr marL="228600" lvl="0" indent="-215900" algn="l" rtl="0">
              <a:lnSpc>
                <a:spcPct val="80000"/>
              </a:lnSpc>
              <a:spcBef>
                <a:spcPts val="1000"/>
              </a:spcBef>
              <a:spcAft>
                <a:spcPts val="0"/>
              </a:spcAft>
              <a:buSzPts val="1280"/>
              <a:buChar char="❑"/>
            </a:pPr>
            <a:r>
              <a:rPr lang="mk" sz="1400" dirty="0">
                <a:latin typeface="Aptos" panose="020B0004020202020204" pitchFamily="34" charset="0"/>
                <a:ea typeface="Arial"/>
                <a:cs typeface="Arial"/>
                <a:sym typeface="Arial"/>
              </a:rPr>
              <a:t>Резултати од квизот за нивоа на дигитален стрес:</a:t>
            </a:r>
            <a:endParaRPr sz="1400" dirty="0">
              <a:latin typeface="Aptos" panose="020B0004020202020204" pitchFamily="34" charset="0"/>
            </a:endParaRPr>
          </a:p>
          <a:p>
            <a:pPr marL="228600" lvl="0" indent="-215900" algn="l" rtl="0">
              <a:lnSpc>
                <a:spcPct val="80000"/>
              </a:lnSpc>
              <a:spcBef>
                <a:spcPts val="1000"/>
              </a:spcBef>
              <a:spcAft>
                <a:spcPts val="0"/>
              </a:spcAft>
              <a:buSzPts val="1280"/>
              <a:buChar char="❑"/>
            </a:pPr>
            <a:r>
              <a:rPr lang="mk" sz="1400" dirty="0">
                <a:latin typeface="Aptos" panose="020B0004020202020204" pitchFamily="34" charset="0"/>
                <a:ea typeface="Arial"/>
                <a:cs typeface="Arial"/>
                <a:sym typeface="Arial"/>
              </a:rPr>
              <a:t>Толкување на опсегот по бодови</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5-8 Ниски нивоа на дигитален стрес, добро менаџирање.</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9-12 Умерени нивоа на дигитален стрес, некои области за подобрување.</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13-16 Зголемени дигитални нивоа на стрес, разгледајте ги стратегиите за управување со стресот.</a:t>
            </a:r>
            <a:endParaRPr sz="1400" dirty="0">
              <a:latin typeface="Aptos" panose="020B0004020202020204" pitchFamily="34" charset="0"/>
            </a:endParaRPr>
          </a:p>
          <a:p>
            <a:pPr marL="685800" lvl="1" indent="-215900" algn="l" rtl="0">
              <a:lnSpc>
                <a:spcPct val="80000"/>
              </a:lnSpc>
              <a:spcBef>
                <a:spcPts val="500"/>
              </a:spcBef>
              <a:spcAft>
                <a:spcPts val="0"/>
              </a:spcAft>
              <a:buClr>
                <a:schemeClr val="dk1"/>
              </a:buClr>
              <a:buSzPts val="1280"/>
              <a:buChar char="•"/>
            </a:pPr>
            <a:r>
              <a:rPr lang="mk" sz="1400" dirty="0">
                <a:latin typeface="Aptos" panose="020B0004020202020204" pitchFamily="34" charset="0"/>
                <a:ea typeface="Arial"/>
                <a:cs typeface="Arial"/>
                <a:sym typeface="Arial"/>
              </a:rPr>
              <a:t>17-20 Високи дигитални нивоа на стрес, итна потреба од техники за намалување на стресот</a:t>
            </a:r>
            <a:r>
              <a:rPr lang="mk" sz="1280" dirty="0">
                <a:latin typeface="Arial"/>
                <a:ea typeface="Arial"/>
                <a:cs typeface="Arial"/>
                <a:sym typeface="Arial"/>
              </a:rPr>
              <a:t>.</a:t>
            </a:r>
            <a:endParaRPr sz="1280" dirty="0">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31"/>
        <p:cNvGrpSpPr/>
        <p:nvPr/>
      </p:nvGrpSpPr>
      <p:grpSpPr>
        <a:xfrm>
          <a:off x="0" y="0"/>
          <a:ext cx="0" cy="0"/>
          <a:chOff x="0" y="0"/>
          <a:chExt cx="0" cy="0"/>
        </a:xfrm>
      </p:grpSpPr>
      <p:sp>
        <p:nvSpPr>
          <p:cNvPr id="532" name="Google Shape;532;p40"/>
          <p:cNvSpPr txBox="1">
            <a:spLocks noGrp="1"/>
          </p:cNvSpPr>
          <p:nvPr>
            <p:ph type="title"/>
          </p:nvPr>
        </p:nvSpPr>
        <p:spPr>
          <a:xfrm>
            <a:off x="691116" y="365126"/>
            <a:ext cx="10662684" cy="105836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92BAB5"/>
              </a:buClr>
              <a:buSzPts val="4800"/>
              <a:buFont typeface="Arial"/>
              <a:buNone/>
            </a:pPr>
            <a:r>
              <a:rPr lang="mk" dirty="0">
                <a:latin typeface="Aptos" panose="020B0004020202020204" pitchFamily="34" charset="0"/>
                <a:ea typeface="Arial"/>
                <a:cs typeface="Arial"/>
                <a:sym typeface="Arial"/>
              </a:rPr>
              <a:t>Референци</a:t>
            </a:r>
            <a:endParaRPr dirty="0">
              <a:latin typeface="Aptos" panose="020B0004020202020204" pitchFamily="34" charset="0"/>
            </a:endParaRPr>
          </a:p>
        </p:txBody>
      </p:sp>
      <p:sp>
        <p:nvSpPr>
          <p:cNvPr id="533" name="Google Shape;533;p40"/>
          <p:cNvSpPr txBox="1">
            <a:spLocks noGrp="1"/>
          </p:cNvSpPr>
          <p:nvPr>
            <p:ph type="body" idx="1"/>
          </p:nvPr>
        </p:nvSpPr>
        <p:spPr>
          <a:xfrm>
            <a:off x="838200" y="1423491"/>
            <a:ext cx="10515600" cy="475347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SzPts val="3200"/>
              <a:buChar char="❑"/>
            </a:pPr>
            <a:r>
              <a:rPr lang="mk" sz="3200" b="1" u="sng" dirty="0">
                <a:solidFill>
                  <a:schemeClr val="hlink"/>
                </a:solidFill>
                <a:latin typeface="Aptos" panose="020B0004020202020204" pitchFamily="34" charset="0"/>
                <a:ea typeface="Arial"/>
                <a:cs typeface="Arial"/>
                <a:sym typeface="Arial"/>
                <a:hlinkClick r:id="rId3"/>
              </a:rPr>
              <a:t>Yue, A., Pang, N., &amp; Mambra </a:t>
            </a:r>
            <a:r>
              <a:rPr lang="mk" sz="3200" u="sng" dirty="0">
                <a:solidFill>
                  <a:schemeClr val="hlink"/>
                </a:solidFill>
                <a:latin typeface="Aptos" panose="020B0004020202020204" pitchFamily="34" charset="0"/>
                <a:ea typeface="Arial"/>
                <a:cs typeface="Arial"/>
                <a:sym typeface="Arial"/>
                <a:hlinkClick r:id="rId3"/>
              </a:rPr>
              <a:t>, S. (2021). Развивање рамка на индикатори за дигитална благосостојба: Перспективи од дигиталното државјанство (NUS-CTIC Working Paper Series No. 1).</a:t>
            </a:r>
            <a:endParaRPr sz="3200" dirty="0">
              <a:latin typeface="Aptos" panose="020B0004020202020204" pitchFamily="34" charset="0"/>
              <a:ea typeface="Arial"/>
              <a:cs typeface="Arial"/>
              <a:sym typeface="Arial"/>
            </a:endParaRPr>
          </a:p>
          <a:p>
            <a:pPr marL="228600" lvl="0" indent="-25400" algn="l" rtl="0">
              <a:lnSpc>
                <a:spcPct val="90000"/>
              </a:lnSpc>
              <a:spcBef>
                <a:spcPts val="1600"/>
              </a:spcBef>
              <a:spcAft>
                <a:spcPts val="0"/>
              </a:spcAft>
              <a:buSzPts val="3200"/>
              <a:buNone/>
            </a:pPr>
            <a:endParaRPr sz="3200" dirty="0">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41"/>
          <p:cNvSpPr txBox="1"/>
          <p:nvPr/>
        </p:nvSpPr>
        <p:spPr>
          <a:xfrm>
            <a:off x="312298" y="654050"/>
            <a:ext cx="11567400" cy="6041400"/>
          </a:xfrm>
          <a:prstGeom prst="rect">
            <a:avLst/>
          </a:prstGeom>
          <a:noFill/>
          <a:ln>
            <a:noFill/>
          </a:ln>
        </p:spPr>
        <p:txBody>
          <a:bodyPr spcFirstLastPara="1" wrap="square" lIns="0" tIns="0" rIns="0" bIns="0" anchor="t" anchorCtr="0">
            <a:spAutoFit/>
          </a:bodyPr>
          <a:lstStyle/>
          <a:p>
            <a:pPr marL="0" marR="0" lvl="0" indent="0" algn="just" rtl="0">
              <a:lnSpc>
                <a:spcPct val="67604"/>
              </a:lnSpc>
              <a:spcBef>
                <a:spcPts val="0"/>
              </a:spcBef>
              <a:spcAft>
                <a:spcPts val="0"/>
              </a:spcAft>
              <a:buNone/>
            </a:pPr>
            <a:r>
              <a:rPr lang="mk" sz="2467" b="1" dirty="0">
                <a:solidFill>
                  <a:srgbClr val="92BAB5"/>
                </a:solidFill>
                <a:latin typeface="Aptos" panose="020B0004020202020204" pitchFamily="34" charset="0"/>
                <a:sym typeface="Arial"/>
              </a:rPr>
              <a:t>Бесплатна лиценца </a:t>
            </a:r>
            <a:endParaRPr sz="1200" dirty="0">
              <a:latin typeface="Aptos" panose="020B0004020202020204" pitchFamily="34" charset="0"/>
            </a:endParaRPr>
          </a:p>
          <a:p>
            <a:pPr marL="0" marR="0" lvl="0" indent="0" algn="just" rtl="0">
              <a:lnSpc>
                <a:spcPct val="84528"/>
              </a:lnSpc>
              <a:spcBef>
                <a:spcPts val="0"/>
              </a:spcBef>
              <a:spcAft>
                <a:spcPts val="0"/>
              </a:spcAft>
              <a:buNone/>
            </a:pPr>
            <a:r>
              <a:rPr lang="mk" sz="1933" dirty="0">
                <a:solidFill>
                  <a:schemeClr val="dk1"/>
                </a:solidFill>
                <a:latin typeface="Aptos" panose="020B0004020202020204" pitchFamily="34" charset="0"/>
                <a:sym typeface="Arial"/>
              </a:rPr>
              <a:t> </a:t>
            </a:r>
            <a:endParaRPr sz="1200" dirty="0">
              <a:latin typeface="Aptos" panose="020B0004020202020204" pitchFamily="34" charset="0"/>
            </a:endParaRPr>
          </a:p>
          <a:p>
            <a:pPr marL="0" marR="0" lvl="0" indent="0" algn="just" rtl="0">
              <a:lnSpc>
                <a:spcPct val="84528"/>
              </a:lnSpc>
              <a:spcBef>
                <a:spcPts val="0"/>
              </a:spcBef>
              <a:spcAft>
                <a:spcPts val="0"/>
              </a:spcAft>
              <a:buNone/>
            </a:pPr>
            <a:r>
              <a:rPr lang="mk" sz="1933" dirty="0">
                <a:solidFill>
                  <a:schemeClr val="dk1"/>
                </a:solidFill>
                <a:latin typeface="Aptos" panose="020B0004020202020204" pitchFamily="34" charset="0"/>
                <a:sym typeface="Arial"/>
              </a:rPr>
              <a:t>Производот </a:t>
            </a:r>
            <a:r>
              <a:rPr lang="mk" sz="1933" dirty="0">
                <a:solidFill>
                  <a:schemeClr val="dk1"/>
                </a:solidFill>
                <a:latin typeface="Aptos" panose="020B0004020202020204" pitchFamily="34" charset="0"/>
              </a:rPr>
              <a:t>е креиран од</a:t>
            </a:r>
            <a:r>
              <a:rPr lang="mk" sz="1933" dirty="0">
                <a:solidFill>
                  <a:schemeClr val="dk1"/>
                </a:solidFill>
                <a:latin typeface="Aptos" panose="020B0004020202020204" pitchFamily="34" charset="0"/>
                <a:sym typeface="Arial"/>
              </a:rPr>
              <a:t> проектот „Градење дигитална отпорност преку овозможување дигитална благосостојба и безбедност достапна за сите 2022-2-SK01-KA220-ADU-000096888“ е развиен со поддршка на Европската комисија и го одразува исклучиво мислењето на автор. Европската комисија не е одговорна за содржината на документите</a:t>
            </a:r>
            <a:endParaRPr sz="1200" dirty="0">
              <a:latin typeface="Aptos" panose="020B0004020202020204" pitchFamily="34" charset="0"/>
            </a:endParaRPr>
          </a:p>
          <a:p>
            <a:pPr marL="0" marR="0" lvl="0" indent="0" algn="just" rtl="0">
              <a:lnSpc>
                <a:spcPct val="84528"/>
              </a:lnSpc>
              <a:spcBef>
                <a:spcPts val="0"/>
              </a:spcBef>
              <a:spcAft>
                <a:spcPts val="0"/>
              </a:spcAft>
              <a:buNone/>
            </a:pPr>
            <a:r>
              <a:rPr lang="mk" sz="1933" dirty="0">
                <a:solidFill>
                  <a:schemeClr val="dk1"/>
                </a:solidFill>
                <a:latin typeface="Aptos" panose="020B0004020202020204" pitchFamily="34" charset="0"/>
                <a:sym typeface="Arial"/>
              </a:rPr>
              <a:t>Публикацијата ја добива лиценцата Creative Commons CC BY-NC SA.</a:t>
            </a:r>
            <a:endParaRPr sz="1200" dirty="0">
              <a:latin typeface="Aptos" panose="020B0004020202020204" pitchFamily="34" charset="0"/>
            </a:endParaRPr>
          </a:p>
          <a:p>
            <a:pPr marL="0" marR="0" lvl="0" indent="0" algn="just" rtl="0">
              <a:lnSpc>
                <a:spcPct val="84528"/>
              </a:lnSpc>
              <a:spcBef>
                <a:spcPts val="0"/>
              </a:spcBef>
              <a:spcAft>
                <a:spcPts val="0"/>
              </a:spcAft>
              <a:buNone/>
            </a:pPr>
            <a:endParaRPr sz="1933" dirty="0">
              <a:solidFill>
                <a:schemeClr val="dk1"/>
              </a:solidFill>
              <a:sym typeface="Arial"/>
            </a:endParaRPr>
          </a:p>
          <a:p>
            <a:pPr marL="0" marR="0" lvl="0" indent="0" algn="just" rtl="0">
              <a:lnSpc>
                <a:spcPct val="84528"/>
              </a:lnSpc>
              <a:spcBef>
                <a:spcPts val="0"/>
              </a:spcBef>
              <a:spcAft>
                <a:spcPts val="0"/>
              </a:spcAft>
              <a:buNone/>
            </a:pPr>
            <a:r>
              <a:rPr lang="mk" sz="1933" dirty="0">
                <a:solidFill>
                  <a:schemeClr val="dk1"/>
                </a:solidFill>
                <a:sym typeface="Arial"/>
              </a:rPr>
              <a:t> </a:t>
            </a:r>
            <a:endParaRPr sz="1200" dirty="0"/>
          </a:p>
          <a:p>
            <a:pPr marL="0" marR="0" lvl="0" indent="0" algn="just" rtl="0">
              <a:lnSpc>
                <a:spcPct val="84528"/>
              </a:lnSpc>
              <a:spcBef>
                <a:spcPts val="0"/>
              </a:spcBef>
              <a:spcAft>
                <a:spcPts val="0"/>
              </a:spcAft>
              <a:buNone/>
            </a:pPr>
            <a:endParaRPr sz="1933" dirty="0">
              <a:solidFill>
                <a:schemeClr val="dk1"/>
              </a:solidFill>
              <a:latin typeface="Aptos" panose="020B0004020202020204" pitchFamily="34" charset="0"/>
              <a:sym typeface="Arial"/>
            </a:endParaRPr>
          </a:p>
          <a:p>
            <a:pPr marL="0" marR="0" lvl="0" indent="0" algn="just" rtl="0">
              <a:lnSpc>
                <a:spcPct val="84528"/>
              </a:lnSpc>
              <a:spcBef>
                <a:spcPts val="0"/>
              </a:spcBef>
              <a:spcAft>
                <a:spcPts val="0"/>
              </a:spcAft>
              <a:buNone/>
            </a:pPr>
            <a:endParaRPr sz="1933" dirty="0">
              <a:solidFill>
                <a:schemeClr val="dk1"/>
              </a:solidFill>
              <a:latin typeface="Aptos" panose="020B0004020202020204" pitchFamily="34" charset="0"/>
              <a:sym typeface="Arial"/>
            </a:endParaRPr>
          </a:p>
          <a:p>
            <a:pPr marL="0" marR="0" lvl="0" indent="0" algn="just" rtl="0">
              <a:lnSpc>
                <a:spcPct val="84528"/>
              </a:lnSpc>
              <a:spcBef>
                <a:spcPts val="0"/>
              </a:spcBef>
              <a:spcAft>
                <a:spcPts val="0"/>
              </a:spcAft>
              <a:buNone/>
            </a:pPr>
            <a:r>
              <a:rPr lang="mk" sz="1933" dirty="0">
                <a:solidFill>
                  <a:schemeClr val="dk1"/>
                </a:solidFill>
                <a:latin typeface="Aptos" panose="020B0004020202020204" pitchFamily="34" charset="0"/>
                <a:sym typeface="Arial"/>
              </a:rPr>
              <a:t>Оваа лиценца ви овозможува да ја дистрибуирате, </a:t>
            </a:r>
            <a:r>
              <a:rPr lang="mk" sz="1933" dirty="0">
                <a:solidFill>
                  <a:schemeClr val="dk1"/>
                </a:solidFill>
                <a:latin typeface="Aptos" panose="020B0004020202020204" pitchFamily="34" charset="0"/>
              </a:rPr>
              <a:t>преработувате</a:t>
            </a:r>
            <a:r>
              <a:rPr lang="mk" sz="1933" dirty="0">
                <a:solidFill>
                  <a:schemeClr val="dk1"/>
                </a:solidFill>
                <a:latin typeface="Aptos" panose="020B0004020202020204" pitchFamily="34" charset="0"/>
                <a:sym typeface="Arial"/>
              </a:rPr>
              <a:t>, подобрувате и надградувате работата, но само неформално. При користење на делото, како и извадоците од ова мора : </a:t>
            </a:r>
            <a:endParaRPr sz="1200" dirty="0">
              <a:latin typeface="Aptos" panose="020B0004020202020204" pitchFamily="34" charset="0"/>
            </a:endParaRPr>
          </a:p>
          <a:p>
            <a:pPr marL="647732" marR="0" lvl="1" indent="-330217" algn="just" rtl="0">
              <a:lnSpc>
                <a:spcPct val="84528"/>
              </a:lnSpc>
              <a:spcBef>
                <a:spcPts val="0"/>
              </a:spcBef>
              <a:spcAft>
                <a:spcPts val="0"/>
              </a:spcAft>
              <a:buClr>
                <a:schemeClr val="dk1"/>
              </a:buClr>
              <a:buSzPts val="1933"/>
              <a:buFont typeface="Calibri"/>
              <a:buAutoNum type="arabicPeriod"/>
            </a:pPr>
            <a:r>
              <a:rPr lang="mk" sz="1933" b="0" i="0" u="none" strike="noStrike" cap="none" dirty="0">
                <a:solidFill>
                  <a:schemeClr val="dk1"/>
                </a:solidFill>
                <a:latin typeface="Aptos" panose="020B0004020202020204" pitchFamily="34" charset="0"/>
                <a:sym typeface="Arial"/>
              </a:rPr>
              <a:t>да се спомене изворот и мора да се даде линк до лиценцата и да се наведат можни промени. Авторските права остануваат кај авторите на документите.</a:t>
            </a:r>
            <a:endParaRPr sz="1200" dirty="0">
              <a:latin typeface="Aptos" panose="020B0004020202020204" pitchFamily="34" charset="0"/>
            </a:endParaRPr>
          </a:p>
          <a:p>
            <a:pPr marL="647732" marR="0" lvl="1" indent="-330217" algn="just" rtl="0">
              <a:lnSpc>
                <a:spcPct val="84528"/>
              </a:lnSpc>
              <a:spcBef>
                <a:spcPts val="0"/>
              </a:spcBef>
              <a:spcAft>
                <a:spcPts val="0"/>
              </a:spcAft>
              <a:buClr>
                <a:schemeClr val="dk1"/>
              </a:buClr>
              <a:buSzPts val="1933"/>
              <a:buFont typeface="Calibri"/>
              <a:buAutoNum type="arabicPeriod"/>
            </a:pPr>
            <a:r>
              <a:rPr lang="mk" sz="1933" b="0" i="0" u="none" strike="noStrike" cap="none" dirty="0">
                <a:solidFill>
                  <a:schemeClr val="dk1"/>
                </a:solidFill>
                <a:latin typeface="Aptos" panose="020B0004020202020204" pitchFamily="34" charset="0"/>
                <a:sym typeface="Arial"/>
              </a:rPr>
              <a:t>делото не смее да се користи за комерцијални цели.</a:t>
            </a:r>
            <a:endParaRPr sz="1200" dirty="0">
              <a:latin typeface="Aptos" panose="020B0004020202020204" pitchFamily="34" charset="0"/>
            </a:endParaRPr>
          </a:p>
          <a:p>
            <a:pPr marL="647732" marR="0" lvl="1" indent="-330217" algn="just" rtl="0">
              <a:lnSpc>
                <a:spcPct val="84528"/>
              </a:lnSpc>
              <a:spcBef>
                <a:spcPts val="0"/>
              </a:spcBef>
              <a:spcAft>
                <a:spcPts val="0"/>
              </a:spcAft>
              <a:buClr>
                <a:schemeClr val="dk1"/>
              </a:buClr>
              <a:buSzPts val="1933"/>
              <a:buFont typeface="Calibri"/>
              <a:buAutoNum type="arabicPeriod"/>
            </a:pPr>
            <a:r>
              <a:rPr lang="mk" sz="1933" b="0" i="0" u="none" strike="noStrike" cap="none" dirty="0">
                <a:solidFill>
                  <a:schemeClr val="dk1"/>
                </a:solidFill>
                <a:latin typeface="Aptos" panose="020B0004020202020204" pitchFamily="34" charset="0"/>
                <a:sym typeface="Arial"/>
              </a:rPr>
              <a:t>Ако го прекомпонирате, конвертирате или надградите на делото, вашите придонеси мора да бидат објавени под истата лиценца како и оригиналот.</a:t>
            </a:r>
            <a:endParaRPr sz="1200" dirty="0">
              <a:latin typeface="Aptos" panose="020B0004020202020204" pitchFamily="34" charset="0"/>
            </a:endParaRPr>
          </a:p>
          <a:p>
            <a:pPr marL="0" marR="0" lvl="0" indent="0" algn="just" rtl="0">
              <a:lnSpc>
                <a:spcPct val="84528"/>
              </a:lnSpc>
              <a:spcBef>
                <a:spcPts val="0"/>
              </a:spcBef>
              <a:spcAft>
                <a:spcPts val="0"/>
              </a:spcAft>
              <a:buNone/>
            </a:pPr>
            <a:r>
              <a:rPr lang="mk" sz="1933" b="1" dirty="0">
                <a:solidFill>
                  <a:srgbClr val="FFAA5A"/>
                </a:solidFill>
                <a:latin typeface="Aptos" panose="020B0004020202020204" pitchFamily="34" charset="0"/>
                <a:sym typeface="Arial"/>
              </a:rPr>
              <a:t>Одрекување на одговорност:</a:t>
            </a:r>
            <a:endParaRPr sz="1200" dirty="0">
              <a:latin typeface="Aptos" panose="020B0004020202020204" pitchFamily="34" charset="0"/>
            </a:endParaRPr>
          </a:p>
          <a:p>
            <a:pPr marL="0" marR="0" lvl="0" indent="0" algn="just" rtl="0">
              <a:lnSpc>
                <a:spcPct val="84528"/>
              </a:lnSpc>
              <a:spcBef>
                <a:spcPts val="0"/>
              </a:spcBef>
              <a:spcAft>
                <a:spcPts val="0"/>
              </a:spcAft>
              <a:buNone/>
            </a:pPr>
            <a:r>
              <a:rPr lang="mk" sz="1933" dirty="0">
                <a:solidFill>
                  <a:schemeClr val="dk1"/>
                </a:solidFill>
                <a:latin typeface="Aptos" panose="020B0004020202020204" pitchFamily="34" charset="0"/>
                <a:sym typeface="Arial"/>
              </a:rPr>
              <a:t>Проектот е финансиран од Европската Унија. Сепак, искажаните ставови и мислења се само на авторот(ите) и не мора да ги одразуваат ставовите на Европската унија или Европската извршна агенција за образование и култура (EACEA). Ниту Европската Унија, ниту EACEA не можат да бидат одговорни за нив.</a:t>
            </a:r>
            <a:endParaRPr sz="1200" dirty="0">
              <a:latin typeface="Aptos" panose="020B0004020202020204" pitchFamily="34" charset="0"/>
            </a:endParaRPr>
          </a:p>
          <a:p>
            <a:pPr marL="0" marR="0" lvl="0" indent="0" algn="just" rtl="0">
              <a:lnSpc>
                <a:spcPct val="84528"/>
              </a:lnSpc>
              <a:spcBef>
                <a:spcPts val="0"/>
              </a:spcBef>
              <a:spcAft>
                <a:spcPts val="0"/>
              </a:spcAft>
              <a:buNone/>
            </a:pPr>
            <a:r>
              <a:rPr lang="mk" sz="1933" dirty="0">
                <a:solidFill>
                  <a:schemeClr val="dk1"/>
                </a:solidFill>
                <a:latin typeface="Aptos" panose="020B0004020202020204" pitchFamily="34" charset="0"/>
                <a:sym typeface="Arial"/>
              </a:rPr>
              <a:t> </a:t>
            </a:r>
            <a:endParaRPr sz="1200" dirty="0">
              <a:latin typeface="Aptos" panose="020B0004020202020204" pitchFamily="34" charset="0"/>
            </a:endParaRPr>
          </a:p>
        </p:txBody>
      </p:sp>
      <p:sp>
        <p:nvSpPr>
          <p:cNvPr id="539" name="Google Shape;539;p41"/>
          <p:cNvSpPr/>
          <p:nvPr/>
        </p:nvSpPr>
        <p:spPr>
          <a:xfrm>
            <a:off x="685100" y="2604250"/>
            <a:ext cx="1564701" cy="539822"/>
          </a:xfrm>
          <a:custGeom>
            <a:avLst/>
            <a:gdLst/>
            <a:ahLst/>
            <a:cxnLst/>
            <a:rect l="l" t="t" r="r" b="b"/>
            <a:pathLst>
              <a:path w="2344122" h="808722" extrusionOk="0">
                <a:moveTo>
                  <a:pt x="0" y="0"/>
                </a:moveTo>
                <a:lnTo>
                  <a:pt x="2344122" y="0"/>
                </a:lnTo>
                <a:lnTo>
                  <a:pt x="2344122" y="808722"/>
                </a:lnTo>
                <a:lnTo>
                  <a:pt x="0" y="808722"/>
                </a:lnTo>
                <a:lnTo>
                  <a:pt x="0" y="0"/>
                </a:lnTo>
                <a:close/>
              </a:path>
            </a:pathLst>
          </a:custGeom>
          <a:blipFill rotWithShape="1">
            <a:blip r:embed="rId3">
              <a:alphaModFix/>
            </a:blip>
            <a:stretch>
              <a:fillRect/>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3"/>
          <p:cNvSpPr txBox="1">
            <a:spLocks noGrp="1"/>
          </p:cNvSpPr>
          <p:nvPr>
            <p:ph type="title"/>
          </p:nvPr>
        </p:nvSpPr>
        <p:spPr>
          <a:xfrm>
            <a:off x="659684" y="183227"/>
            <a:ext cx="10662684" cy="83755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92BAB5"/>
              </a:buClr>
              <a:buSzPts val="4800"/>
              <a:buFont typeface="Arial"/>
              <a:buNone/>
            </a:pPr>
            <a:r>
              <a:rPr lang="mk">
                <a:latin typeface="Arial"/>
                <a:ea typeface="Arial"/>
                <a:cs typeface="Arial"/>
                <a:sym typeface="Arial"/>
              </a:rPr>
              <a:t>Рамка за дигитална благосостојба</a:t>
            </a:r>
            <a:endParaRPr/>
          </a:p>
        </p:txBody>
      </p:sp>
      <p:grpSp>
        <p:nvGrpSpPr>
          <p:cNvPr id="116" name="Google Shape;116;p13"/>
          <p:cNvGrpSpPr/>
          <p:nvPr/>
        </p:nvGrpSpPr>
        <p:grpSpPr>
          <a:xfrm>
            <a:off x="765810" y="1020778"/>
            <a:ext cx="10504170" cy="5220002"/>
            <a:chOff x="0" y="0"/>
            <a:chExt cx="8658694" cy="3587488"/>
          </a:xfrm>
        </p:grpSpPr>
        <p:pic>
          <p:nvPicPr>
            <p:cNvPr id="117" name="Google Shape;117;p13"/>
            <p:cNvPicPr preferRelativeResize="0"/>
            <p:nvPr/>
          </p:nvPicPr>
          <p:blipFill rotWithShape="1">
            <a:blip r:embed="rId3">
              <a:alphaModFix/>
            </a:blip>
            <a:srcRect/>
            <a:stretch/>
          </p:blipFill>
          <p:spPr>
            <a:xfrm>
              <a:off x="0" y="0"/>
              <a:ext cx="8658694" cy="3587488"/>
            </a:xfrm>
            <a:prstGeom prst="rect">
              <a:avLst/>
            </a:prstGeom>
            <a:noFill/>
            <a:ln>
              <a:noFill/>
            </a:ln>
          </p:spPr>
        </p:pic>
        <p:sp>
          <p:nvSpPr>
            <p:cNvPr id="118" name="Google Shape;118;p13"/>
            <p:cNvSpPr txBox="1"/>
            <p:nvPr/>
          </p:nvSpPr>
          <p:spPr>
            <a:xfrm>
              <a:off x="4200473" y="121550"/>
              <a:ext cx="1057275" cy="155575"/>
            </a:xfrm>
            <a:prstGeom prst="rect">
              <a:avLst/>
            </a:prstGeom>
            <a:noFill/>
            <a:ln>
              <a:noFill/>
            </a:ln>
          </p:spPr>
          <p:txBody>
            <a:bodyPr spcFirstLastPara="1" wrap="square" lIns="0" tIns="0" rIns="0" bIns="0" anchor="t" anchorCtr="0">
              <a:noAutofit/>
            </a:bodyPr>
            <a:lstStyle/>
            <a:p>
              <a:pPr marL="0" marR="0" lvl="0" indent="0" algn="l" rtl="0">
                <a:lnSpc>
                  <a:spcPct val="101666"/>
                </a:lnSpc>
                <a:spcBef>
                  <a:spcPts val="0"/>
                </a:spcBef>
                <a:spcAft>
                  <a:spcPts val="0"/>
                </a:spcAft>
                <a:buNone/>
              </a:pPr>
              <a:r>
                <a:rPr lang="mk" sz="1200" b="1" i="0" u="none" strike="noStrike" cap="none" dirty="0">
                  <a:solidFill>
                    <a:srgbClr val="FFFFFF"/>
                  </a:solidFill>
                  <a:latin typeface="Arial"/>
                  <a:ea typeface="Arial"/>
                  <a:cs typeface="Arial"/>
                  <a:sym typeface="Arial"/>
                </a:rPr>
                <a:t>Дигитална Благосостојба</a:t>
              </a:r>
              <a:endParaRPr sz="1200" b="0" i="0" u="none" strike="noStrike" cap="none" dirty="0">
                <a:solidFill>
                  <a:schemeClr val="dk1"/>
                </a:solidFill>
                <a:latin typeface="Arial"/>
                <a:ea typeface="Arial"/>
                <a:cs typeface="Arial"/>
                <a:sym typeface="Arial"/>
              </a:endParaRPr>
            </a:p>
          </p:txBody>
        </p:sp>
        <p:sp>
          <p:nvSpPr>
            <p:cNvPr id="119" name="Google Shape;119;p13"/>
            <p:cNvSpPr txBox="1"/>
            <p:nvPr/>
          </p:nvSpPr>
          <p:spPr>
            <a:xfrm>
              <a:off x="1261592" y="675019"/>
              <a:ext cx="2373214" cy="321945"/>
            </a:xfrm>
            <a:prstGeom prst="rect">
              <a:avLst/>
            </a:prstGeom>
            <a:noFill/>
            <a:ln>
              <a:noFill/>
            </a:ln>
          </p:spPr>
          <p:txBody>
            <a:bodyPr spcFirstLastPara="1" wrap="square" lIns="0" tIns="0" rIns="0" bIns="0" anchor="t" anchorCtr="0">
              <a:noAutofit/>
            </a:bodyPr>
            <a:lstStyle/>
            <a:p>
              <a:pPr marL="0" marR="0" lvl="0" indent="0" algn="l" rtl="0">
                <a:lnSpc>
                  <a:spcPct val="97777"/>
                </a:lnSpc>
                <a:spcBef>
                  <a:spcPts val="0"/>
                </a:spcBef>
                <a:spcAft>
                  <a:spcPts val="0"/>
                </a:spcAft>
                <a:buNone/>
              </a:pPr>
              <a:r>
                <a:rPr lang="mk" sz="900" b="0" i="0" u="none" strike="noStrike" cap="none">
                  <a:solidFill>
                    <a:srgbClr val="FFFFFF"/>
                  </a:solidFill>
                  <a:latin typeface="Arial"/>
                  <a:ea typeface="Arial"/>
                  <a:cs typeface="Arial"/>
                  <a:sym typeface="Arial"/>
                </a:rPr>
                <a:t>Дигитален Безбедност                 Дигитален Права &amp;             Дигитален</a:t>
              </a:r>
              <a:endParaRPr sz="1200" b="0" i="0" u="none" strike="noStrike" cap="none">
                <a:solidFill>
                  <a:schemeClr val="dk1"/>
                </a:solidFill>
                <a:latin typeface="Arial"/>
                <a:ea typeface="Arial"/>
                <a:cs typeface="Arial"/>
                <a:sym typeface="Arial"/>
              </a:endParaRPr>
            </a:p>
            <a:p>
              <a:pPr marL="61595" marR="0" lvl="0" indent="0" algn="l" rtl="0">
                <a:lnSpc>
                  <a:spcPct val="102222"/>
                </a:lnSpc>
                <a:spcBef>
                  <a:spcPts val="135"/>
                </a:spcBef>
                <a:spcAft>
                  <a:spcPts val="0"/>
                </a:spcAft>
                <a:buNone/>
              </a:pPr>
              <a:r>
                <a:rPr lang="mk" sz="900" b="0" i="0" u="none" strike="noStrike" cap="none">
                  <a:solidFill>
                    <a:srgbClr val="FFFFFF"/>
                  </a:solidFill>
                  <a:latin typeface="Arial"/>
                  <a:ea typeface="Arial"/>
                  <a:cs typeface="Arial"/>
                  <a:sym typeface="Arial"/>
                </a:rPr>
                <a:t>&amp; Безбедност               Одговорности              Комуникација</a:t>
              </a:r>
              <a:endParaRPr sz="1200" b="0" i="0" u="none" strike="noStrike" cap="none">
                <a:solidFill>
                  <a:schemeClr val="dk1"/>
                </a:solidFill>
                <a:latin typeface="Arial"/>
                <a:ea typeface="Arial"/>
                <a:cs typeface="Arial"/>
                <a:sym typeface="Arial"/>
              </a:endParaRPr>
            </a:p>
          </p:txBody>
        </p:sp>
        <p:sp>
          <p:nvSpPr>
            <p:cNvPr id="120" name="Google Shape;120;p13"/>
            <p:cNvSpPr txBox="1"/>
            <p:nvPr/>
          </p:nvSpPr>
          <p:spPr>
            <a:xfrm>
              <a:off x="3908323" y="604915"/>
              <a:ext cx="492125" cy="379730"/>
            </a:xfrm>
            <a:prstGeom prst="rect">
              <a:avLst/>
            </a:prstGeom>
            <a:noFill/>
            <a:ln>
              <a:noFill/>
            </a:ln>
          </p:spPr>
          <p:txBody>
            <a:bodyPr spcFirstLastPara="1" wrap="square" lIns="0" tIns="0" rIns="0" bIns="0" anchor="t" anchorCtr="0">
              <a:noAutofit/>
            </a:bodyPr>
            <a:lstStyle/>
            <a:p>
              <a:pPr marL="0" marR="11430" lvl="0" indent="0" algn="ctr" rtl="0">
                <a:lnSpc>
                  <a:spcPct val="115000"/>
                </a:lnSpc>
                <a:spcBef>
                  <a:spcPts val="0"/>
                </a:spcBef>
                <a:spcAft>
                  <a:spcPts val="0"/>
                </a:spcAft>
                <a:buNone/>
              </a:pPr>
              <a:r>
                <a:rPr lang="mk" sz="900" b="0" i="0" u="none" strike="noStrike" cap="none">
                  <a:solidFill>
                    <a:srgbClr val="FFFFFF"/>
                  </a:solidFill>
                  <a:latin typeface="Arial"/>
                  <a:ea typeface="Arial"/>
                  <a:cs typeface="Arial"/>
                  <a:sym typeface="Arial"/>
                </a:rPr>
                <a:t>Дигитален Емотивен Интелигенција</a:t>
              </a:r>
              <a:endParaRPr sz="1200" b="0" i="0" u="none" strike="noStrike" cap="none">
                <a:solidFill>
                  <a:schemeClr val="dk1"/>
                </a:solidFill>
                <a:latin typeface="Arial"/>
                <a:ea typeface="Arial"/>
                <a:cs typeface="Arial"/>
                <a:sym typeface="Arial"/>
              </a:endParaRPr>
            </a:p>
          </p:txBody>
        </p:sp>
        <p:sp>
          <p:nvSpPr>
            <p:cNvPr id="121" name="Google Shape;121;p13"/>
            <p:cNvSpPr txBox="1"/>
            <p:nvPr/>
          </p:nvSpPr>
          <p:spPr>
            <a:xfrm>
              <a:off x="4611953" y="684163"/>
              <a:ext cx="1459230" cy="245745"/>
            </a:xfrm>
            <a:prstGeom prst="rect">
              <a:avLst/>
            </a:prstGeom>
            <a:noFill/>
            <a:ln>
              <a:noFill/>
            </a:ln>
          </p:spPr>
          <p:txBody>
            <a:bodyPr spcFirstLastPara="1" wrap="square" lIns="0" tIns="0" rIns="0" bIns="0" anchor="t" anchorCtr="0">
              <a:noAutofit/>
            </a:bodyPr>
            <a:lstStyle/>
            <a:p>
              <a:pPr marL="0" marR="0" lvl="0" indent="0" algn="l" rtl="0">
                <a:lnSpc>
                  <a:spcPct val="137222"/>
                </a:lnSpc>
                <a:spcBef>
                  <a:spcPts val="0"/>
                </a:spcBef>
                <a:spcAft>
                  <a:spcPts val="0"/>
                </a:spcAft>
                <a:buNone/>
              </a:pPr>
              <a:r>
                <a:rPr lang="mk" sz="900" b="0" i="0" u="none" strike="noStrike" cap="none">
                  <a:solidFill>
                    <a:srgbClr val="FFFFFF"/>
                  </a:solidFill>
                  <a:latin typeface="Arial"/>
                  <a:ea typeface="Arial"/>
                  <a:cs typeface="Arial"/>
                  <a:sym typeface="Arial"/>
                </a:rPr>
                <a:t>Дигитален Креативност       Дигитален Здравје</a:t>
              </a:r>
              <a:endParaRPr sz="1200" b="0" i="0" u="none" strike="noStrike" cap="none">
                <a:solidFill>
                  <a:schemeClr val="dk1"/>
                </a:solidFill>
                <a:latin typeface="Arial"/>
                <a:ea typeface="Arial"/>
                <a:cs typeface="Arial"/>
                <a:sym typeface="Arial"/>
              </a:endParaRPr>
            </a:p>
            <a:p>
              <a:pPr marL="922020" marR="0" lvl="0" indent="0" algn="l" rtl="0">
                <a:lnSpc>
                  <a:spcPct val="77777"/>
                </a:lnSpc>
                <a:spcBef>
                  <a:spcPts val="0"/>
                </a:spcBef>
                <a:spcAft>
                  <a:spcPts val="0"/>
                </a:spcAft>
                <a:buNone/>
              </a:pPr>
              <a:r>
                <a:rPr lang="mk" sz="900" b="0" i="0" u="none" strike="noStrike" cap="none">
                  <a:solidFill>
                    <a:srgbClr val="FFFFFF"/>
                  </a:solidFill>
                  <a:latin typeface="Arial"/>
                  <a:ea typeface="Arial"/>
                  <a:cs typeface="Arial"/>
                  <a:sym typeface="Arial"/>
                </a:rPr>
                <a:t>       &amp; Грижа за себе</a:t>
              </a:r>
              <a:endParaRPr sz="1200" b="0" i="0" u="none" strike="noStrike" cap="none">
                <a:solidFill>
                  <a:schemeClr val="dk1"/>
                </a:solidFill>
                <a:latin typeface="Arial"/>
                <a:ea typeface="Arial"/>
                <a:cs typeface="Arial"/>
                <a:sym typeface="Arial"/>
              </a:endParaRPr>
            </a:p>
          </p:txBody>
        </p:sp>
        <p:sp>
          <p:nvSpPr>
            <p:cNvPr id="122" name="Google Shape;122;p13"/>
            <p:cNvSpPr txBox="1"/>
            <p:nvPr/>
          </p:nvSpPr>
          <p:spPr>
            <a:xfrm>
              <a:off x="6241521" y="684159"/>
              <a:ext cx="636300" cy="358800"/>
            </a:xfrm>
            <a:prstGeom prst="rect">
              <a:avLst/>
            </a:prstGeom>
            <a:noFill/>
            <a:ln>
              <a:noFill/>
            </a:ln>
          </p:spPr>
          <p:txBody>
            <a:bodyPr spcFirstLastPara="1" wrap="square" lIns="0" tIns="0" rIns="0" bIns="0" anchor="t" anchorCtr="0">
              <a:noAutofit/>
            </a:bodyPr>
            <a:lstStyle/>
            <a:p>
              <a:pPr marL="0" marR="11430" lvl="0" indent="140970" algn="l" rtl="0">
                <a:lnSpc>
                  <a:spcPct val="115000"/>
                </a:lnSpc>
                <a:spcBef>
                  <a:spcPts val="0"/>
                </a:spcBef>
                <a:spcAft>
                  <a:spcPts val="0"/>
                </a:spcAft>
                <a:buNone/>
              </a:pPr>
              <a:r>
                <a:rPr lang="mk" sz="900" b="0" i="0" u="none" strike="noStrike" cap="none">
                  <a:solidFill>
                    <a:srgbClr val="FFFFFF"/>
                  </a:solidFill>
                  <a:latin typeface="Arial"/>
                  <a:ea typeface="Arial"/>
                  <a:cs typeface="Arial"/>
                  <a:sym typeface="Arial"/>
                </a:rPr>
                <a:t>Дигитален Консумеризам</a:t>
              </a:r>
              <a:endParaRPr sz="1200" b="0" i="0" u="none" strike="noStrike" cap="none">
                <a:solidFill>
                  <a:schemeClr val="dk1"/>
                </a:solidFill>
                <a:latin typeface="Arial"/>
                <a:ea typeface="Arial"/>
                <a:cs typeface="Arial"/>
                <a:sym typeface="Arial"/>
              </a:endParaRPr>
            </a:p>
          </p:txBody>
        </p:sp>
        <p:sp>
          <p:nvSpPr>
            <p:cNvPr id="123" name="Google Shape;123;p13"/>
            <p:cNvSpPr txBox="1"/>
            <p:nvPr/>
          </p:nvSpPr>
          <p:spPr>
            <a:xfrm>
              <a:off x="7047180" y="614059"/>
              <a:ext cx="1535430" cy="386080"/>
            </a:xfrm>
            <a:prstGeom prst="rect">
              <a:avLst/>
            </a:prstGeom>
            <a:noFill/>
            <a:ln>
              <a:noFill/>
            </a:ln>
          </p:spPr>
          <p:txBody>
            <a:bodyPr spcFirstLastPara="1" wrap="square" lIns="0" tIns="0" rIns="0" bIns="0" anchor="t" anchorCtr="0">
              <a:noAutofit/>
            </a:bodyPr>
            <a:lstStyle/>
            <a:p>
              <a:pPr marL="0" marR="0" lvl="0" indent="0" algn="l" rtl="0">
                <a:lnSpc>
                  <a:spcPct val="102777"/>
                </a:lnSpc>
                <a:spcBef>
                  <a:spcPts val="0"/>
                </a:spcBef>
                <a:spcAft>
                  <a:spcPts val="0"/>
                </a:spcAft>
                <a:buNone/>
              </a:pPr>
              <a:r>
                <a:rPr lang="mk" sz="900" b="0" i="0" u="none" strike="noStrike" cap="none">
                  <a:solidFill>
                    <a:srgbClr val="FFFFFF"/>
                  </a:solidFill>
                  <a:latin typeface="Arial"/>
                  <a:ea typeface="Arial"/>
                  <a:cs typeface="Arial"/>
                  <a:sym typeface="Arial"/>
                </a:rPr>
                <a:t>Дигитален Дигитален</a:t>
              </a:r>
              <a:endParaRPr sz="1200" b="0" i="0" u="none" strike="noStrike" cap="none">
                <a:solidFill>
                  <a:schemeClr val="dk1"/>
                </a:solidFill>
                <a:latin typeface="Arial"/>
                <a:ea typeface="Arial"/>
                <a:cs typeface="Arial"/>
                <a:sym typeface="Arial"/>
              </a:endParaRPr>
            </a:p>
            <a:p>
              <a:pPr marL="0" marR="11430" lvl="0" indent="34925" algn="l" rtl="0">
                <a:lnSpc>
                  <a:spcPct val="108000"/>
                </a:lnSpc>
                <a:spcBef>
                  <a:spcPts val="5"/>
                </a:spcBef>
                <a:spcAft>
                  <a:spcPts val="0"/>
                </a:spcAft>
                <a:buNone/>
              </a:pPr>
              <a:r>
                <a:rPr lang="mk" sz="900" b="0" i="0" u="none" strike="noStrike" cap="none">
                  <a:solidFill>
                    <a:srgbClr val="FFFFFF"/>
                  </a:solidFill>
                  <a:latin typeface="Arial"/>
                  <a:ea typeface="Arial"/>
                  <a:cs typeface="Arial"/>
                  <a:sym typeface="Arial"/>
                </a:rPr>
                <a:t>Вработување &amp;       Активизам/Граѓански претприемништво       Учество</a:t>
              </a:r>
              <a:endParaRPr sz="1200" b="0" i="0" u="none" strike="noStrike" cap="none">
                <a:solidFill>
                  <a:schemeClr val="dk1"/>
                </a:solidFill>
                <a:latin typeface="Arial"/>
                <a:ea typeface="Arial"/>
                <a:cs typeface="Arial"/>
                <a:sym typeface="Arial"/>
              </a:endParaRPr>
            </a:p>
          </p:txBody>
        </p:sp>
        <p:sp>
          <p:nvSpPr>
            <p:cNvPr id="124" name="Google Shape;124;p13"/>
            <p:cNvSpPr txBox="1"/>
            <p:nvPr/>
          </p:nvSpPr>
          <p:spPr>
            <a:xfrm>
              <a:off x="573081" y="1616851"/>
              <a:ext cx="551815" cy="111760"/>
            </a:xfrm>
            <a:prstGeom prst="rect">
              <a:avLst/>
            </a:prstGeom>
            <a:noFill/>
            <a:ln>
              <a:noFill/>
            </a:ln>
          </p:spPr>
          <p:txBody>
            <a:bodyPr spcFirstLastPara="1" wrap="square" lIns="0" tIns="0" rIns="0" bIns="0" anchor="t" anchorCtr="0">
              <a:noAutofit/>
            </a:bodyPr>
            <a:lstStyle/>
            <a:p>
              <a:pPr marL="0" marR="0" lvl="0" indent="0" algn="l" rtl="0">
                <a:lnSpc>
                  <a:spcPct val="97222"/>
                </a:lnSpc>
                <a:spcBef>
                  <a:spcPts val="0"/>
                </a:spcBef>
                <a:spcAft>
                  <a:spcPts val="0"/>
                </a:spcAft>
                <a:buNone/>
              </a:pPr>
              <a:r>
                <a:rPr lang="mk" sz="900" b="0" i="0" u="none" strike="noStrike" cap="none" dirty="0">
                  <a:solidFill>
                    <a:srgbClr val="FFFFFF"/>
                  </a:solidFill>
                  <a:latin typeface="Arial"/>
                  <a:ea typeface="Arial"/>
                  <a:cs typeface="Arial"/>
                  <a:sym typeface="Arial"/>
                </a:rPr>
                <a:t>Дигитални Вештини</a:t>
              </a:r>
              <a:endParaRPr sz="1200" b="0" i="0" u="none" strike="noStrike" cap="none" dirty="0">
                <a:solidFill>
                  <a:schemeClr val="dk1"/>
                </a:solidFill>
                <a:latin typeface="Arial"/>
                <a:ea typeface="Arial"/>
                <a:cs typeface="Arial"/>
                <a:sym typeface="Arial"/>
              </a:endParaRPr>
            </a:p>
          </p:txBody>
        </p:sp>
        <p:sp>
          <p:nvSpPr>
            <p:cNvPr id="125" name="Google Shape;125;p13"/>
            <p:cNvSpPr txBox="1"/>
            <p:nvPr/>
          </p:nvSpPr>
          <p:spPr>
            <a:xfrm>
              <a:off x="1397474" y="1507123"/>
              <a:ext cx="473075" cy="245745"/>
            </a:xfrm>
            <a:prstGeom prst="rect">
              <a:avLst/>
            </a:prstGeom>
            <a:noFill/>
            <a:ln>
              <a:noFill/>
            </a:ln>
          </p:spPr>
          <p:txBody>
            <a:bodyPr spcFirstLastPara="1" wrap="square" lIns="0" tIns="0" rIns="0" bIns="0" anchor="t" anchorCtr="0">
              <a:noAutofit/>
            </a:bodyPr>
            <a:lstStyle/>
            <a:p>
              <a:pPr marL="0" marR="11430" lvl="0" indent="85090" algn="l" rtl="0">
                <a:lnSpc>
                  <a:spcPct val="115000"/>
                </a:lnSpc>
                <a:spcBef>
                  <a:spcPts val="0"/>
                </a:spcBef>
                <a:spcAft>
                  <a:spcPts val="0"/>
                </a:spcAft>
                <a:buNone/>
              </a:pPr>
              <a:r>
                <a:rPr lang="mk" sz="900" b="0" i="0" u="none" strike="noStrike" cap="none" dirty="0">
                  <a:solidFill>
                    <a:schemeClr val="dk1"/>
                  </a:solidFill>
                  <a:latin typeface="Arial"/>
                  <a:ea typeface="Arial"/>
                  <a:cs typeface="Arial"/>
                  <a:sym typeface="Arial"/>
                </a:rPr>
                <a:t>Безбедност Безбедна употреба</a:t>
              </a:r>
              <a:endParaRPr sz="1200" b="0" i="0" u="none" strike="noStrike" cap="none" dirty="0">
                <a:solidFill>
                  <a:schemeClr val="dk1"/>
                </a:solidFill>
                <a:latin typeface="Arial"/>
                <a:ea typeface="Arial"/>
                <a:cs typeface="Arial"/>
                <a:sym typeface="Arial"/>
              </a:endParaRPr>
            </a:p>
          </p:txBody>
        </p:sp>
        <p:sp>
          <p:nvSpPr>
            <p:cNvPr id="126" name="Google Shape;126;p13"/>
            <p:cNvSpPr txBox="1"/>
            <p:nvPr/>
          </p:nvSpPr>
          <p:spPr>
            <a:xfrm>
              <a:off x="2162547" y="1449211"/>
              <a:ext cx="661670" cy="379730"/>
            </a:xfrm>
            <a:prstGeom prst="rect">
              <a:avLst/>
            </a:prstGeom>
            <a:noFill/>
            <a:ln>
              <a:noFill/>
            </a:ln>
          </p:spPr>
          <p:txBody>
            <a:bodyPr spcFirstLastPara="1" wrap="square" lIns="0" tIns="0" rIns="0" bIns="0" anchor="t" anchorCtr="0">
              <a:noAutofit/>
            </a:bodyPr>
            <a:lstStyle/>
            <a:p>
              <a:pPr marL="0" marR="0" lvl="0" indent="137795" algn="l" rtl="0">
                <a:lnSpc>
                  <a:spcPct val="115000"/>
                </a:lnSpc>
                <a:spcBef>
                  <a:spcPts val="0"/>
                </a:spcBef>
                <a:spcAft>
                  <a:spcPts val="0"/>
                </a:spcAft>
                <a:buNone/>
              </a:pPr>
              <a:r>
                <a:rPr lang="mk" sz="900" b="0" i="0" u="none" strike="noStrike" cap="none" dirty="0">
                  <a:solidFill>
                    <a:schemeClr val="dk1"/>
                  </a:solidFill>
                  <a:latin typeface="Arial"/>
                  <a:ea typeface="Arial"/>
                  <a:cs typeface="Arial"/>
                  <a:sym typeface="Arial"/>
                </a:rPr>
                <a:t>Права и онлајн одговорности</a:t>
              </a:r>
              <a:endParaRPr sz="1200" b="0" i="0" u="none" strike="noStrike" cap="none" dirty="0">
                <a:solidFill>
                  <a:schemeClr val="dk1"/>
                </a:solidFill>
                <a:latin typeface="Arial"/>
                <a:ea typeface="Arial"/>
                <a:cs typeface="Arial"/>
                <a:sym typeface="Arial"/>
              </a:endParaRPr>
            </a:p>
          </p:txBody>
        </p:sp>
        <p:sp>
          <p:nvSpPr>
            <p:cNvPr id="127" name="Google Shape;127;p13"/>
            <p:cNvSpPr txBox="1"/>
            <p:nvPr/>
          </p:nvSpPr>
          <p:spPr>
            <a:xfrm>
              <a:off x="2973135" y="1507123"/>
              <a:ext cx="661670" cy="248920"/>
            </a:xfrm>
            <a:prstGeom prst="rect">
              <a:avLst/>
            </a:prstGeom>
            <a:noFill/>
            <a:ln>
              <a:noFill/>
            </a:ln>
          </p:spPr>
          <p:txBody>
            <a:bodyPr spcFirstLastPara="1" wrap="square" lIns="0" tIns="0" rIns="0" bIns="0" anchor="t" anchorCtr="0">
              <a:noAutofit/>
            </a:bodyPr>
            <a:lstStyle/>
            <a:p>
              <a:pPr marL="0" marR="11430" lvl="0" indent="0" algn="ctr" rtl="0">
                <a:lnSpc>
                  <a:spcPct val="97777"/>
                </a:lnSpc>
                <a:spcBef>
                  <a:spcPts val="0"/>
                </a:spcBef>
                <a:spcAft>
                  <a:spcPts val="0"/>
                </a:spcAft>
                <a:buNone/>
              </a:pPr>
              <a:r>
                <a:rPr lang="mk" sz="900" b="0" i="0" u="none" strike="noStrike" cap="none" dirty="0">
                  <a:solidFill>
                    <a:schemeClr val="dk1"/>
                  </a:solidFill>
                  <a:latin typeface="Arial"/>
                  <a:ea typeface="Arial"/>
                  <a:cs typeface="Arial"/>
                  <a:sym typeface="Arial"/>
                </a:rPr>
                <a:t>Комуникативна писменост</a:t>
              </a:r>
              <a:endParaRPr sz="1200" b="0" i="0" u="none" strike="noStrike" cap="none" dirty="0">
                <a:solidFill>
                  <a:schemeClr val="dk1"/>
                </a:solidFill>
                <a:latin typeface="Arial"/>
                <a:ea typeface="Arial"/>
                <a:cs typeface="Arial"/>
                <a:sym typeface="Arial"/>
              </a:endParaRPr>
            </a:p>
          </p:txBody>
        </p:sp>
        <p:sp>
          <p:nvSpPr>
            <p:cNvPr id="128" name="Google Shape;128;p13"/>
            <p:cNvSpPr txBox="1"/>
            <p:nvPr/>
          </p:nvSpPr>
          <p:spPr>
            <a:xfrm>
              <a:off x="3936452" y="1528459"/>
              <a:ext cx="436245" cy="245745"/>
            </a:xfrm>
            <a:prstGeom prst="rect">
              <a:avLst/>
            </a:prstGeom>
            <a:noFill/>
            <a:ln>
              <a:noFill/>
            </a:ln>
          </p:spPr>
          <p:txBody>
            <a:bodyPr spcFirstLastPara="1" wrap="square" lIns="0" tIns="0" rIns="0" bIns="0" anchor="t" anchorCtr="0">
              <a:noAutofit/>
            </a:bodyPr>
            <a:lstStyle/>
            <a:p>
              <a:pPr marL="41910" marR="11430" lvl="0" indent="-41910" algn="l" rtl="0">
                <a:lnSpc>
                  <a:spcPct val="115000"/>
                </a:lnSpc>
                <a:spcBef>
                  <a:spcPts val="0"/>
                </a:spcBef>
                <a:spcAft>
                  <a:spcPts val="0"/>
                </a:spcAft>
                <a:buNone/>
              </a:pPr>
              <a:r>
                <a:rPr lang="mk-MK" sz="1200" b="0" i="0" u="none" strike="noStrike" cap="none" dirty="0">
                  <a:solidFill>
                    <a:schemeClr val="dk1"/>
                  </a:solidFill>
                  <a:latin typeface="Arial"/>
                  <a:ea typeface="Arial"/>
                  <a:cs typeface="Arial"/>
                  <a:sym typeface="Arial"/>
                </a:rPr>
                <a:t>Емотивна писменост</a:t>
              </a:r>
              <a:endParaRPr sz="1200" b="0" i="0" u="none" strike="noStrike" cap="none" dirty="0">
                <a:solidFill>
                  <a:schemeClr val="dk1"/>
                </a:solidFill>
                <a:latin typeface="Arial"/>
                <a:ea typeface="Arial"/>
                <a:cs typeface="Arial"/>
                <a:sym typeface="Arial"/>
              </a:endParaRPr>
            </a:p>
          </p:txBody>
        </p:sp>
        <p:sp>
          <p:nvSpPr>
            <p:cNvPr id="129" name="Google Shape;129;p13"/>
            <p:cNvSpPr txBox="1"/>
            <p:nvPr/>
          </p:nvSpPr>
          <p:spPr>
            <a:xfrm>
              <a:off x="4628464" y="1510171"/>
              <a:ext cx="720725" cy="245745"/>
            </a:xfrm>
            <a:prstGeom prst="rect">
              <a:avLst/>
            </a:prstGeom>
            <a:noFill/>
            <a:ln>
              <a:noFill/>
            </a:ln>
          </p:spPr>
          <p:txBody>
            <a:bodyPr spcFirstLastPara="1" wrap="square" lIns="0" tIns="0" rIns="0" bIns="0" anchor="t" anchorCtr="0">
              <a:noAutofit/>
            </a:bodyPr>
            <a:lstStyle/>
            <a:p>
              <a:pPr marL="9525" marR="11430" lvl="0" indent="-9525" algn="l" rtl="0">
                <a:lnSpc>
                  <a:spcPct val="115000"/>
                </a:lnSpc>
                <a:spcBef>
                  <a:spcPts val="0"/>
                </a:spcBef>
                <a:spcAft>
                  <a:spcPts val="0"/>
                </a:spcAft>
                <a:buNone/>
              </a:pPr>
              <a:r>
                <a:rPr lang="mk" sz="900" b="0" i="0" u="none" strike="noStrike" cap="none" dirty="0">
                  <a:solidFill>
                    <a:schemeClr val="dk1"/>
                  </a:solidFill>
                  <a:latin typeface="Arial"/>
                  <a:ea typeface="Arial"/>
                  <a:cs typeface="Arial"/>
                  <a:sym typeface="Arial"/>
                </a:rPr>
                <a:t>Креативна Писменост и Изразување</a:t>
              </a:r>
              <a:endParaRPr sz="1200" b="0" i="0" u="none" strike="noStrike" cap="none" dirty="0">
                <a:solidFill>
                  <a:schemeClr val="dk1"/>
                </a:solidFill>
                <a:latin typeface="Arial"/>
                <a:ea typeface="Arial"/>
                <a:cs typeface="Arial"/>
                <a:sym typeface="Arial"/>
              </a:endParaRPr>
            </a:p>
          </p:txBody>
        </p:sp>
        <p:sp>
          <p:nvSpPr>
            <p:cNvPr id="130" name="Google Shape;130;p13"/>
            <p:cNvSpPr txBox="1"/>
            <p:nvPr/>
          </p:nvSpPr>
          <p:spPr>
            <a:xfrm>
              <a:off x="5411687" y="1589419"/>
              <a:ext cx="726440" cy="111760"/>
            </a:xfrm>
            <a:prstGeom prst="rect">
              <a:avLst/>
            </a:prstGeom>
            <a:noFill/>
            <a:ln>
              <a:noFill/>
            </a:ln>
          </p:spPr>
          <p:txBody>
            <a:bodyPr spcFirstLastPara="1" wrap="square" lIns="0" tIns="0" rIns="0" bIns="0" anchor="t" anchorCtr="0">
              <a:noAutofit/>
            </a:bodyPr>
            <a:lstStyle/>
            <a:p>
              <a:pPr marL="0" marR="0" lvl="0" indent="0" algn="l" rtl="0">
                <a:lnSpc>
                  <a:spcPct val="97222"/>
                </a:lnSpc>
                <a:spcBef>
                  <a:spcPts val="0"/>
                </a:spcBef>
                <a:spcAft>
                  <a:spcPts val="0"/>
                </a:spcAft>
                <a:buNone/>
              </a:pPr>
              <a:r>
                <a:rPr lang="mk" sz="900" b="0" i="0" u="none" strike="noStrike" cap="none">
                  <a:solidFill>
                    <a:schemeClr val="dk1"/>
                  </a:solidFill>
                  <a:latin typeface="Arial"/>
                  <a:ea typeface="Arial"/>
                  <a:cs typeface="Arial"/>
                  <a:sym typeface="Arial"/>
                </a:rPr>
                <a:t>е-Здравје Писменост</a:t>
              </a:r>
              <a:endParaRPr sz="1200" b="0" i="0" u="none" strike="noStrike" cap="none">
                <a:solidFill>
                  <a:schemeClr val="dk1"/>
                </a:solidFill>
                <a:latin typeface="Arial"/>
                <a:ea typeface="Arial"/>
                <a:cs typeface="Arial"/>
                <a:sym typeface="Arial"/>
              </a:endParaRPr>
            </a:p>
          </p:txBody>
        </p:sp>
        <p:sp>
          <p:nvSpPr>
            <p:cNvPr id="131" name="Google Shape;131;p13"/>
            <p:cNvSpPr txBox="1"/>
            <p:nvPr/>
          </p:nvSpPr>
          <p:spPr>
            <a:xfrm>
              <a:off x="6298905" y="1458355"/>
              <a:ext cx="630555" cy="379730"/>
            </a:xfrm>
            <a:prstGeom prst="rect">
              <a:avLst/>
            </a:prstGeom>
            <a:noFill/>
            <a:ln>
              <a:noFill/>
            </a:ln>
          </p:spPr>
          <p:txBody>
            <a:bodyPr spcFirstLastPara="1" wrap="square" lIns="0" tIns="0" rIns="0" bIns="0" anchor="t" anchorCtr="0">
              <a:noAutofit/>
            </a:bodyPr>
            <a:lstStyle/>
            <a:p>
              <a:pPr marL="0" marR="11430" lvl="0" indent="0" algn="ctr"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Потрошувач Свесност и Писменост</a:t>
              </a:r>
              <a:endParaRPr sz="1200" b="0" i="0" u="none" strike="noStrike" cap="none">
                <a:solidFill>
                  <a:schemeClr val="dk1"/>
                </a:solidFill>
                <a:latin typeface="Arial"/>
                <a:ea typeface="Arial"/>
                <a:cs typeface="Arial"/>
                <a:sym typeface="Arial"/>
              </a:endParaRPr>
            </a:p>
          </p:txBody>
        </p:sp>
        <p:sp>
          <p:nvSpPr>
            <p:cNvPr id="132" name="Google Shape;132;p13"/>
            <p:cNvSpPr txBox="1"/>
            <p:nvPr/>
          </p:nvSpPr>
          <p:spPr>
            <a:xfrm>
              <a:off x="7078609" y="1616851"/>
              <a:ext cx="709930" cy="111760"/>
            </a:xfrm>
            <a:prstGeom prst="rect">
              <a:avLst/>
            </a:prstGeom>
            <a:noFill/>
            <a:ln>
              <a:noFill/>
            </a:ln>
          </p:spPr>
          <p:txBody>
            <a:bodyPr spcFirstLastPara="1" wrap="square" lIns="0" tIns="0" rIns="0" bIns="0" anchor="t" anchorCtr="0">
              <a:noAutofit/>
            </a:bodyPr>
            <a:lstStyle/>
            <a:p>
              <a:pPr marL="0" marR="0" lvl="0" indent="0" algn="l" rtl="0">
                <a:lnSpc>
                  <a:spcPct val="97222"/>
                </a:lnSpc>
                <a:spcBef>
                  <a:spcPts val="0"/>
                </a:spcBef>
                <a:spcAft>
                  <a:spcPts val="0"/>
                </a:spcAft>
                <a:buNone/>
              </a:pPr>
              <a:r>
                <a:rPr lang="mk" sz="900" dirty="0">
                  <a:solidFill>
                    <a:schemeClr val="dk1"/>
                  </a:solidFill>
                </a:rPr>
                <a:t>Продиктивни вештини</a:t>
              </a:r>
              <a:endParaRPr sz="1200" b="0" i="0" u="none" strike="noStrike" cap="none" dirty="0">
                <a:solidFill>
                  <a:schemeClr val="dk1"/>
                </a:solidFill>
                <a:latin typeface="Arial"/>
                <a:ea typeface="Arial"/>
                <a:cs typeface="Arial"/>
                <a:sym typeface="Arial"/>
              </a:endParaRPr>
            </a:p>
          </p:txBody>
        </p:sp>
        <p:sp>
          <p:nvSpPr>
            <p:cNvPr id="133" name="Google Shape;133;p13"/>
            <p:cNvSpPr txBox="1"/>
            <p:nvPr/>
          </p:nvSpPr>
          <p:spPr>
            <a:xfrm>
              <a:off x="7892829" y="1510171"/>
              <a:ext cx="659130" cy="245745"/>
            </a:xfrm>
            <a:prstGeom prst="rect">
              <a:avLst/>
            </a:prstGeom>
            <a:noFill/>
            <a:ln>
              <a:noFill/>
            </a:ln>
          </p:spPr>
          <p:txBody>
            <a:bodyPr spcFirstLastPara="1" wrap="square" lIns="0" tIns="0" rIns="0" bIns="0" anchor="t" anchorCtr="0">
              <a:noAutofit/>
            </a:bodyPr>
            <a:lstStyle/>
            <a:p>
              <a:pPr marL="121285" marR="11430" lvl="0" indent="-121285" algn="l" rtl="0">
                <a:lnSpc>
                  <a:spcPct val="115000"/>
                </a:lnSpc>
                <a:spcBef>
                  <a:spcPts val="0"/>
                </a:spcBef>
                <a:spcAft>
                  <a:spcPts val="0"/>
                </a:spcAft>
                <a:buNone/>
              </a:pPr>
              <a:r>
                <a:rPr lang="mk" sz="900" b="0" i="0" u="none" strike="noStrike" cap="none" dirty="0">
                  <a:solidFill>
                    <a:schemeClr val="dk1"/>
                  </a:solidFill>
                  <a:latin typeface="Arial"/>
                  <a:ea typeface="Arial"/>
                  <a:cs typeface="Arial"/>
                  <a:sym typeface="Arial"/>
                </a:rPr>
                <a:t>Дигитална Политички Писменост</a:t>
              </a:r>
              <a:endParaRPr sz="1200" b="0" i="0" u="none" strike="noStrike" cap="none" dirty="0">
                <a:solidFill>
                  <a:schemeClr val="dk1"/>
                </a:solidFill>
                <a:latin typeface="Arial"/>
                <a:ea typeface="Arial"/>
                <a:cs typeface="Arial"/>
                <a:sym typeface="Arial"/>
              </a:endParaRPr>
            </a:p>
          </p:txBody>
        </p:sp>
        <p:sp>
          <p:nvSpPr>
            <p:cNvPr id="134" name="Google Shape;134;p13"/>
            <p:cNvSpPr txBox="1"/>
            <p:nvPr/>
          </p:nvSpPr>
          <p:spPr>
            <a:xfrm>
              <a:off x="539307" y="2384947"/>
              <a:ext cx="636270" cy="111760"/>
            </a:xfrm>
            <a:prstGeom prst="rect">
              <a:avLst/>
            </a:prstGeom>
            <a:noFill/>
            <a:ln>
              <a:noFill/>
            </a:ln>
          </p:spPr>
          <p:txBody>
            <a:bodyPr spcFirstLastPara="1" wrap="square" lIns="0" tIns="0" rIns="0" bIns="0" anchor="t" anchorCtr="0">
              <a:noAutofit/>
            </a:bodyPr>
            <a:lstStyle/>
            <a:p>
              <a:pPr marL="0" marR="0" lvl="0" indent="0" algn="l" rtl="0">
                <a:lnSpc>
                  <a:spcPct val="97222"/>
                </a:lnSpc>
                <a:spcBef>
                  <a:spcPts val="0"/>
                </a:spcBef>
                <a:spcAft>
                  <a:spcPts val="0"/>
                </a:spcAft>
                <a:buNone/>
              </a:pPr>
              <a:r>
                <a:rPr lang="mk" sz="900" b="0" i="0" u="none" strike="noStrike" cap="none">
                  <a:solidFill>
                    <a:srgbClr val="FFFFFF"/>
                  </a:solidFill>
                  <a:latin typeface="Arial"/>
                  <a:ea typeface="Arial"/>
                  <a:cs typeface="Arial"/>
                  <a:sym typeface="Arial"/>
                </a:rPr>
                <a:t>Дигитален Идентитетот</a:t>
              </a:r>
              <a:endParaRPr sz="1200" b="0" i="0" u="none" strike="noStrike" cap="none">
                <a:solidFill>
                  <a:schemeClr val="dk1"/>
                </a:solidFill>
                <a:latin typeface="Arial"/>
                <a:ea typeface="Arial"/>
                <a:cs typeface="Arial"/>
                <a:sym typeface="Arial"/>
              </a:endParaRPr>
            </a:p>
          </p:txBody>
        </p:sp>
        <p:sp>
          <p:nvSpPr>
            <p:cNvPr id="135" name="Google Shape;135;p13"/>
            <p:cNvSpPr txBox="1"/>
            <p:nvPr/>
          </p:nvSpPr>
          <p:spPr>
            <a:xfrm>
              <a:off x="1394672" y="2330083"/>
              <a:ext cx="630555" cy="245745"/>
            </a:xfrm>
            <a:prstGeom prst="rect">
              <a:avLst/>
            </a:prstGeom>
            <a:noFill/>
            <a:ln>
              <a:noFill/>
            </a:ln>
          </p:spPr>
          <p:txBody>
            <a:bodyPr spcFirstLastPara="1" wrap="square" lIns="0" tIns="0" rIns="0" bIns="0" anchor="t" anchorCtr="0">
              <a:noAutofit/>
            </a:bodyPr>
            <a:lstStyle/>
            <a:p>
              <a:pPr marL="43180" marR="11430" lvl="0" indent="-43180" algn="l" rtl="0">
                <a:lnSpc>
                  <a:spcPct val="115000"/>
                </a:lnSpc>
                <a:spcBef>
                  <a:spcPts val="0"/>
                </a:spcBef>
                <a:spcAft>
                  <a:spcPts val="0"/>
                </a:spcAft>
                <a:buNone/>
              </a:pPr>
              <a:r>
                <a:rPr lang="mk" sz="900" b="0" i="0" u="none" strike="noStrike" cap="none" dirty="0">
                  <a:solidFill>
                    <a:schemeClr val="dk1"/>
                  </a:solidFill>
                  <a:latin typeface="Arial"/>
                  <a:ea typeface="Arial"/>
                  <a:cs typeface="Arial"/>
                  <a:sym typeface="Arial"/>
                </a:rPr>
                <a:t>Безбедно управување со идентитетот</a:t>
              </a:r>
              <a:endParaRPr sz="1200" b="0" i="0" u="none" strike="noStrike" cap="none" dirty="0">
                <a:solidFill>
                  <a:schemeClr val="dk1"/>
                </a:solidFill>
                <a:latin typeface="Arial"/>
                <a:ea typeface="Arial"/>
                <a:cs typeface="Arial"/>
                <a:sym typeface="Arial"/>
              </a:endParaRPr>
            </a:p>
          </p:txBody>
        </p:sp>
        <p:sp>
          <p:nvSpPr>
            <p:cNvPr id="136" name="Google Shape;136;p13"/>
            <p:cNvSpPr txBox="1"/>
            <p:nvPr/>
          </p:nvSpPr>
          <p:spPr>
            <a:xfrm>
              <a:off x="2151152" y="2333131"/>
              <a:ext cx="669925" cy="245745"/>
            </a:xfrm>
            <a:prstGeom prst="rect">
              <a:avLst/>
            </a:prstGeom>
            <a:noFill/>
            <a:ln>
              <a:noFill/>
            </a:ln>
          </p:spPr>
          <p:txBody>
            <a:bodyPr spcFirstLastPara="1" wrap="square" lIns="0" tIns="0" rIns="0" bIns="0" anchor="t" anchorCtr="0">
              <a:noAutofit/>
            </a:bodyPr>
            <a:lstStyle/>
            <a:p>
              <a:pPr marL="0" marR="11430" lvl="0" indent="80010" algn="l"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Одговорен Нетизен Идентитетот</a:t>
              </a:r>
              <a:endParaRPr sz="1200" b="0" i="0" u="none" strike="noStrike" cap="none">
                <a:solidFill>
                  <a:schemeClr val="dk1"/>
                </a:solidFill>
                <a:latin typeface="Arial"/>
                <a:ea typeface="Arial"/>
                <a:cs typeface="Arial"/>
                <a:sym typeface="Arial"/>
              </a:endParaRPr>
            </a:p>
          </p:txBody>
        </p:sp>
        <p:sp>
          <p:nvSpPr>
            <p:cNvPr id="137" name="Google Shape;137;p13"/>
            <p:cNvSpPr txBox="1"/>
            <p:nvPr/>
          </p:nvSpPr>
          <p:spPr>
            <a:xfrm>
              <a:off x="2925809" y="2330083"/>
              <a:ext cx="777240" cy="245745"/>
            </a:xfrm>
            <a:prstGeom prst="rect">
              <a:avLst/>
            </a:prstGeom>
            <a:noFill/>
            <a:ln>
              <a:noFill/>
            </a:ln>
          </p:spPr>
          <p:txBody>
            <a:bodyPr spcFirstLastPara="1" wrap="square" lIns="0" tIns="0" rIns="0" bIns="0" anchor="t" anchorCtr="0">
              <a:noAutofit/>
            </a:bodyPr>
            <a:lstStyle/>
            <a:p>
              <a:pPr marL="0" marR="11430" lvl="0" indent="36195" algn="l"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Учество и Идентитетот Формирање</a:t>
              </a:r>
              <a:endParaRPr sz="1200" b="0" i="0" u="none" strike="noStrike" cap="none">
                <a:solidFill>
                  <a:schemeClr val="dk1"/>
                </a:solidFill>
                <a:latin typeface="Arial"/>
                <a:ea typeface="Arial"/>
                <a:cs typeface="Arial"/>
                <a:sym typeface="Arial"/>
              </a:endParaRPr>
            </a:p>
          </p:txBody>
        </p:sp>
        <p:sp>
          <p:nvSpPr>
            <p:cNvPr id="138" name="Google Shape;138;p13"/>
            <p:cNvSpPr txBox="1"/>
            <p:nvPr/>
          </p:nvSpPr>
          <p:spPr>
            <a:xfrm>
              <a:off x="3964680" y="2384947"/>
              <a:ext cx="379095" cy="111760"/>
            </a:xfrm>
            <a:prstGeom prst="rect">
              <a:avLst/>
            </a:prstGeom>
            <a:noFill/>
            <a:ln>
              <a:noFill/>
            </a:ln>
          </p:spPr>
          <p:txBody>
            <a:bodyPr spcFirstLastPara="1" wrap="square" lIns="0" tIns="0" rIns="0" bIns="0" anchor="t" anchorCtr="0">
              <a:noAutofit/>
            </a:bodyPr>
            <a:lstStyle/>
            <a:p>
              <a:pPr marL="0" marR="0" lvl="0" indent="0" algn="l" rtl="0">
                <a:lnSpc>
                  <a:spcPct val="97222"/>
                </a:lnSpc>
                <a:spcBef>
                  <a:spcPts val="0"/>
                </a:spcBef>
                <a:spcAft>
                  <a:spcPts val="0"/>
                </a:spcAft>
                <a:buNone/>
              </a:pPr>
              <a:r>
                <a:rPr lang="mk" sz="900" b="0" i="0" u="none" strike="noStrike" cap="none">
                  <a:solidFill>
                    <a:schemeClr val="dk1"/>
                  </a:solidFill>
                  <a:latin typeface="Arial"/>
                  <a:ea typeface="Arial"/>
                  <a:cs typeface="Arial"/>
                  <a:sym typeface="Arial"/>
                </a:rPr>
                <a:t>Емпатијата</a:t>
              </a:r>
              <a:endParaRPr sz="1200" b="0" i="0" u="none" strike="noStrike" cap="none">
                <a:solidFill>
                  <a:schemeClr val="dk1"/>
                </a:solidFill>
                <a:latin typeface="Arial"/>
                <a:ea typeface="Arial"/>
                <a:cs typeface="Arial"/>
                <a:sym typeface="Arial"/>
              </a:endParaRPr>
            </a:p>
          </p:txBody>
        </p:sp>
        <p:sp>
          <p:nvSpPr>
            <p:cNvPr id="139" name="Google Shape;139;p13"/>
            <p:cNvSpPr txBox="1"/>
            <p:nvPr/>
          </p:nvSpPr>
          <p:spPr>
            <a:xfrm>
              <a:off x="4625230" y="2296555"/>
              <a:ext cx="1426210" cy="245745"/>
            </a:xfrm>
            <a:prstGeom prst="rect">
              <a:avLst/>
            </a:prstGeom>
            <a:noFill/>
            <a:ln>
              <a:noFill/>
            </a:ln>
          </p:spPr>
          <p:txBody>
            <a:bodyPr spcFirstLastPara="1" wrap="square" lIns="0" tIns="0" rIns="0" bIns="0" anchor="t" anchorCtr="0">
              <a:noAutofit/>
            </a:bodyPr>
            <a:lstStyle/>
            <a:p>
              <a:pPr marL="41910" marR="11430" lvl="0" indent="-41910" algn="l"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Содржина Создавање    Грижа за себе и и Евалуација  Репутација</a:t>
              </a:r>
              <a:endParaRPr sz="1200" b="0" i="0" u="none" strike="noStrike" cap="none">
                <a:solidFill>
                  <a:schemeClr val="dk1"/>
                </a:solidFill>
                <a:latin typeface="Arial"/>
                <a:ea typeface="Arial"/>
                <a:cs typeface="Arial"/>
                <a:sym typeface="Arial"/>
              </a:endParaRPr>
            </a:p>
          </p:txBody>
        </p:sp>
        <p:sp>
          <p:nvSpPr>
            <p:cNvPr id="140" name="Google Shape;140;p13"/>
            <p:cNvSpPr txBox="1"/>
            <p:nvPr/>
          </p:nvSpPr>
          <p:spPr>
            <a:xfrm>
              <a:off x="6225467" y="2296555"/>
              <a:ext cx="760095" cy="245745"/>
            </a:xfrm>
            <a:prstGeom prst="rect">
              <a:avLst/>
            </a:prstGeom>
            <a:noFill/>
            <a:ln>
              <a:noFill/>
            </a:ln>
          </p:spPr>
          <p:txBody>
            <a:bodyPr spcFirstLastPara="1" wrap="square" lIns="0" tIns="0" rIns="0" bIns="0" anchor="t" anchorCtr="0">
              <a:noAutofit/>
            </a:bodyPr>
            <a:lstStyle/>
            <a:p>
              <a:pPr marL="0" marR="11430" lvl="0" indent="69850" algn="l"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Автономија и Податоци Управување</a:t>
              </a:r>
              <a:endParaRPr sz="1200" b="0" i="0" u="none" strike="noStrike" cap="none">
                <a:solidFill>
                  <a:schemeClr val="dk1"/>
                </a:solidFill>
                <a:latin typeface="Arial"/>
                <a:ea typeface="Arial"/>
                <a:cs typeface="Arial"/>
                <a:sym typeface="Arial"/>
              </a:endParaRPr>
            </a:p>
          </p:txBody>
        </p:sp>
        <p:sp>
          <p:nvSpPr>
            <p:cNvPr id="141" name="Google Shape;141;p13"/>
            <p:cNvSpPr txBox="1"/>
            <p:nvPr/>
          </p:nvSpPr>
          <p:spPr>
            <a:xfrm>
              <a:off x="7161291" y="2366659"/>
              <a:ext cx="624840" cy="111760"/>
            </a:xfrm>
            <a:prstGeom prst="rect">
              <a:avLst/>
            </a:prstGeom>
            <a:noFill/>
            <a:ln>
              <a:noFill/>
            </a:ln>
          </p:spPr>
          <p:txBody>
            <a:bodyPr spcFirstLastPara="1" wrap="square" lIns="0" tIns="0" rIns="0" bIns="0" anchor="t" anchorCtr="0">
              <a:noAutofit/>
            </a:bodyPr>
            <a:lstStyle/>
            <a:p>
              <a:pPr marL="0" marR="0" lvl="0" indent="0" algn="l" rtl="0">
                <a:lnSpc>
                  <a:spcPct val="97222"/>
                </a:lnSpc>
                <a:spcBef>
                  <a:spcPts val="0"/>
                </a:spcBef>
                <a:spcAft>
                  <a:spcPts val="0"/>
                </a:spcAft>
                <a:buNone/>
              </a:pPr>
              <a:r>
                <a:rPr lang="mk" sz="900" b="0" i="0" u="none" strike="noStrike" cap="none">
                  <a:solidFill>
                    <a:schemeClr val="dk1"/>
                  </a:solidFill>
                  <a:latin typeface="Arial"/>
                  <a:ea typeface="Arial"/>
                  <a:cs typeface="Arial"/>
                  <a:sym typeface="Arial"/>
                </a:rPr>
                <a:t>Кариера Идентитетот</a:t>
              </a:r>
              <a:endParaRPr sz="1200" b="0" i="0" u="none" strike="noStrike" cap="none">
                <a:solidFill>
                  <a:schemeClr val="dk1"/>
                </a:solidFill>
                <a:latin typeface="Arial"/>
                <a:ea typeface="Arial"/>
                <a:cs typeface="Arial"/>
                <a:sym typeface="Arial"/>
              </a:endParaRPr>
            </a:p>
          </p:txBody>
        </p:sp>
        <p:sp>
          <p:nvSpPr>
            <p:cNvPr id="142" name="Google Shape;142;p13"/>
            <p:cNvSpPr txBox="1"/>
            <p:nvPr/>
          </p:nvSpPr>
          <p:spPr>
            <a:xfrm>
              <a:off x="7946066" y="2323987"/>
              <a:ext cx="659130" cy="245745"/>
            </a:xfrm>
            <a:prstGeom prst="rect">
              <a:avLst/>
            </a:prstGeom>
            <a:noFill/>
            <a:ln>
              <a:noFill/>
            </a:ln>
          </p:spPr>
          <p:txBody>
            <a:bodyPr spcFirstLastPara="1" wrap="square" lIns="0" tIns="0" rIns="0" bIns="0" anchor="t" anchorCtr="0">
              <a:noAutofit/>
            </a:bodyPr>
            <a:lstStyle/>
            <a:p>
              <a:pPr marL="165100" marR="11430" lvl="0" indent="-165100" algn="l"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Дигитален Политички Идентитетот</a:t>
              </a:r>
              <a:endParaRPr sz="1200" b="0" i="0" u="none" strike="noStrike" cap="none">
                <a:solidFill>
                  <a:schemeClr val="dk1"/>
                </a:solidFill>
                <a:latin typeface="Arial"/>
                <a:ea typeface="Arial"/>
                <a:cs typeface="Arial"/>
                <a:sym typeface="Arial"/>
              </a:endParaRPr>
            </a:p>
          </p:txBody>
        </p:sp>
        <p:sp>
          <p:nvSpPr>
            <p:cNvPr id="143" name="Google Shape;143;p13"/>
            <p:cNvSpPr txBox="1"/>
            <p:nvPr/>
          </p:nvSpPr>
          <p:spPr>
            <a:xfrm>
              <a:off x="511457" y="3000643"/>
              <a:ext cx="610870" cy="379730"/>
            </a:xfrm>
            <a:prstGeom prst="rect">
              <a:avLst/>
            </a:prstGeom>
            <a:noFill/>
            <a:ln>
              <a:noFill/>
            </a:ln>
          </p:spPr>
          <p:txBody>
            <a:bodyPr spcFirstLastPara="1" wrap="square" lIns="0" tIns="0" rIns="0" bIns="0" anchor="t" anchorCtr="0">
              <a:noAutofit/>
            </a:bodyPr>
            <a:lstStyle/>
            <a:p>
              <a:pPr marL="0" marR="11430" lvl="0" indent="0" algn="ctr" rtl="0">
                <a:lnSpc>
                  <a:spcPct val="115000"/>
                </a:lnSpc>
                <a:spcBef>
                  <a:spcPts val="0"/>
                </a:spcBef>
                <a:spcAft>
                  <a:spcPts val="0"/>
                </a:spcAft>
                <a:buNone/>
              </a:pPr>
              <a:r>
                <a:rPr lang="mk" sz="900" b="0" i="0" u="none" strike="noStrike" cap="none">
                  <a:solidFill>
                    <a:srgbClr val="FFFFFF"/>
                  </a:solidFill>
                  <a:latin typeface="Arial"/>
                  <a:ea typeface="Arial"/>
                  <a:cs typeface="Arial"/>
                  <a:sym typeface="Arial"/>
                </a:rPr>
                <a:t>Дигитален Овластување &amp; Агенција</a:t>
              </a:r>
              <a:endParaRPr sz="1200" b="0" i="0" u="none" strike="noStrike" cap="none">
                <a:solidFill>
                  <a:schemeClr val="dk1"/>
                </a:solidFill>
                <a:latin typeface="Arial"/>
                <a:ea typeface="Arial"/>
                <a:cs typeface="Arial"/>
                <a:sym typeface="Arial"/>
              </a:endParaRPr>
            </a:p>
          </p:txBody>
        </p:sp>
        <p:sp>
          <p:nvSpPr>
            <p:cNvPr id="144" name="Google Shape;144;p13"/>
            <p:cNvSpPr txBox="1"/>
            <p:nvPr/>
          </p:nvSpPr>
          <p:spPr>
            <a:xfrm>
              <a:off x="1404385" y="3058555"/>
              <a:ext cx="1423670" cy="264160"/>
            </a:xfrm>
            <a:prstGeom prst="rect">
              <a:avLst/>
            </a:prstGeom>
            <a:noFill/>
            <a:ln>
              <a:noFill/>
            </a:ln>
          </p:spPr>
          <p:txBody>
            <a:bodyPr spcFirstLastPara="1" wrap="square" lIns="0" tIns="0" rIns="0" bIns="0" anchor="t" anchorCtr="0">
              <a:noAutofit/>
            </a:bodyPr>
            <a:lstStyle/>
            <a:p>
              <a:pPr marL="0" marR="11430" lvl="0" indent="17780" algn="l" rtl="0">
                <a:lnSpc>
                  <a:spcPct val="98000"/>
                </a:lnSpc>
                <a:spcBef>
                  <a:spcPts val="0"/>
                </a:spcBef>
                <a:spcAft>
                  <a:spcPts val="0"/>
                </a:spcAft>
                <a:buNone/>
              </a:pPr>
              <a:r>
                <a:rPr lang="mk" sz="900" b="0" i="0" u="none" strike="noStrike" cap="none">
                  <a:solidFill>
                    <a:schemeClr val="dk1"/>
                  </a:solidFill>
                  <a:latin typeface="Arial"/>
                  <a:ea typeface="Arial"/>
                  <a:cs typeface="Arial"/>
                  <a:sym typeface="Arial"/>
                </a:rPr>
                <a:t>Безбедно Онлајн     Дигитален Стапало Учество     Управување</a:t>
              </a:r>
              <a:endParaRPr sz="1200" b="0" i="0" u="none" strike="noStrike" cap="none">
                <a:solidFill>
                  <a:schemeClr val="dk1"/>
                </a:solidFill>
                <a:latin typeface="Arial"/>
                <a:ea typeface="Arial"/>
                <a:cs typeface="Arial"/>
                <a:sym typeface="Arial"/>
              </a:endParaRPr>
            </a:p>
          </p:txBody>
        </p:sp>
        <p:sp>
          <p:nvSpPr>
            <p:cNvPr id="145" name="Google Shape;145;p13"/>
            <p:cNvSpPr txBox="1"/>
            <p:nvPr/>
          </p:nvSpPr>
          <p:spPr>
            <a:xfrm>
              <a:off x="2938772" y="3085987"/>
              <a:ext cx="743585" cy="248920"/>
            </a:xfrm>
            <a:prstGeom prst="rect">
              <a:avLst/>
            </a:prstGeom>
            <a:noFill/>
            <a:ln>
              <a:noFill/>
            </a:ln>
          </p:spPr>
          <p:txBody>
            <a:bodyPr spcFirstLastPara="1" wrap="square" lIns="0" tIns="0" rIns="0" bIns="0" anchor="t" anchorCtr="0">
              <a:noAutofit/>
            </a:bodyPr>
            <a:lstStyle/>
            <a:p>
              <a:pPr marL="0" marR="0" lvl="0" indent="0" algn="l" rtl="0">
                <a:lnSpc>
                  <a:spcPct val="97777"/>
                </a:lnSpc>
                <a:spcBef>
                  <a:spcPts val="0"/>
                </a:spcBef>
                <a:spcAft>
                  <a:spcPts val="0"/>
                </a:spcAft>
                <a:buNone/>
              </a:pPr>
              <a:r>
                <a:rPr lang="mk" sz="900" b="0" i="0" u="none" strike="noStrike" cap="none">
                  <a:solidFill>
                    <a:schemeClr val="dk1"/>
                  </a:solidFill>
                  <a:latin typeface="Arial"/>
                  <a:ea typeface="Arial"/>
                  <a:cs typeface="Arial"/>
                  <a:sym typeface="Arial"/>
                </a:rPr>
                <a:t>Соработка и</a:t>
              </a:r>
              <a:endParaRPr sz="1200" b="0" i="0" u="none" strike="noStrike" cap="none">
                <a:solidFill>
                  <a:schemeClr val="dk1"/>
                </a:solidFill>
                <a:latin typeface="Arial"/>
                <a:ea typeface="Arial"/>
                <a:cs typeface="Arial"/>
                <a:sym typeface="Arial"/>
              </a:endParaRPr>
            </a:p>
            <a:p>
              <a:pPr marL="37465" marR="0" lvl="0" indent="0" algn="l" rtl="0">
                <a:lnSpc>
                  <a:spcPct val="102222"/>
                </a:lnSpc>
                <a:spcBef>
                  <a:spcPts val="160"/>
                </a:spcBef>
                <a:spcAft>
                  <a:spcPts val="0"/>
                </a:spcAft>
                <a:buNone/>
              </a:pPr>
              <a:r>
                <a:rPr lang="mk" sz="900" b="0" i="0" u="none" strike="noStrike" cap="none">
                  <a:solidFill>
                    <a:schemeClr val="dk1"/>
                  </a:solidFill>
                  <a:latin typeface="Arial"/>
                  <a:ea typeface="Arial"/>
                  <a:cs typeface="Arial"/>
                  <a:sym typeface="Arial"/>
                </a:rPr>
                <a:t>Комуникација</a:t>
              </a:r>
              <a:endParaRPr sz="1200" b="0" i="0" u="none" strike="noStrike" cap="none">
                <a:solidFill>
                  <a:schemeClr val="dk1"/>
                </a:solidFill>
                <a:latin typeface="Arial"/>
                <a:ea typeface="Arial"/>
                <a:cs typeface="Arial"/>
                <a:sym typeface="Arial"/>
              </a:endParaRPr>
            </a:p>
          </p:txBody>
        </p:sp>
        <p:sp>
          <p:nvSpPr>
            <p:cNvPr id="146" name="Google Shape;146;p13"/>
            <p:cNvSpPr txBox="1"/>
            <p:nvPr/>
          </p:nvSpPr>
          <p:spPr>
            <a:xfrm>
              <a:off x="3882899" y="3043315"/>
              <a:ext cx="542925" cy="379730"/>
            </a:xfrm>
            <a:prstGeom prst="rect">
              <a:avLst/>
            </a:prstGeom>
            <a:noFill/>
            <a:ln>
              <a:noFill/>
            </a:ln>
          </p:spPr>
          <p:txBody>
            <a:bodyPr spcFirstLastPara="1" wrap="square" lIns="0" tIns="0" rIns="0" bIns="0" anchor="t" anchorCtr="0">
              <a:noAutofit/>
            </a:bodyPr>
            <a:lstStyle/>
            <a:p>
              <a:pPr marL="0" marR="11430" lvl="0" indent="17780" algn="just"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Осамен и Врска Управување</a:t>
              </a:r>
              <a:endParaRPr sz="1200" b="0" i="0" u="none" strike="noStrike" cap="none">
                <a:solidFill>
                  <a:schemeClr val="dk1"/>
                </a:solidFill>
                <a:latin typeface="Arial"/>
                <a:ea typeface="Arial"/>
                <a:cs typeface="Arial"/>
                <a:sym typeface="Arial"/>
              </a:endParaRPr>
            </a:p>
          </p:txBody>
        </p:sp>
        <p:sp>
          <p:nvSpPr>
            <p:cNvPr id="147" name="Google Shape;147;p13"/>
            <p:cNvSpPr txBox="1"/>
            <p:nvPr/>
          </p:nvSpPr>
          <p:spPr>
            <a:xfrm>
              <a:off x="4602169" y="3089035"/>
              <a:ext cx="726440" cy="245745"/>
            </a:xfrm>
            <a:prstGeom prst="rect">
              <a:avLst/>
            </a:prstGeom>
            <a:noFill/>
            <a:ln>
              <a:noFill/>
            </a:ln>
          </p:spPr>
          <p:txBody>
            <a:bodyPr spcFirstLastPara="1" wrap="square" lIns="0" tIns="0" rIns="0" bIns="0" anchor="t" anchorCtr="0">
              <a:noAutofit/>
            </a:bodyPr>
            <a:lstStyle/>
            <a:p>
              <a:pPr marL="50800" marR="5715" lvl="0" indent="-50800" algn="l"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Дигитален Креативност и Иновации</a:t>
              </a:r>
              <a:endParaRPr sz="1200" b="0" i="0" u="none" strike="noStrike" cap="none">
                <a:solidFill>
                  <a:schemeClr val="dk1"/>
                </a:solidFill>
                <a:latin typeface="Arial"/>
                <a:ea typeface="Arial"/>
                <a:cs typeface="Arial"/>
                <a:sym typeface="Arial"/>
              </a:endParaRPr>
            </a:p>
          </p:txBody>
        </p:sp>
      </p:grpSp>
      <p:sp>
        <p:nvSpPr>
          <p:cNvPr id="148" name="Google Shape;148;p13"/>
          <p:cNvSpPr txBox="1"/>
          <p:nvPr/>
        </p:nvSpPr>
        <p:spPr>
          <a:xfrm>
            <a:off x="7267450" y="5471152"/>
            <a:ext cx="922097" cy="480065"/>
          </a:xfrm>
          <a:prstGeom prst="rect">
            <a:avLst/>
          </a:prstGeom>
          <a:noFill/>
          <a:ln>
            <a:noFill/>
          </a:ln>
        </p:spPr>
        <p:txBody>
          <a:bodyPr spcFirstLastPara="1" wrap="square" lIns="0" tIns="0" rIns="0" bIns="0" anchor="t" anchorCtr="0">
            <a:noAutofit/>
          </a:bodyPr>
          <a:lstStyle/>
          <a:p>
            <a:pPr marL="50800" marR="5715" lvl="0" indent="-50800" algn="ctr"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Здравството и Социјални Благосостојба</a:t>
            </a:r>
            <a:endParaRPr sz="1200" b="0" i="0" u="none" strike="noStrike" cap="none">
              <a:solidFill>
                <a:schemeClr val="dk1"/>
              </a:solidFill>
              <a:latin typeface="Arial"/>
              <a:ea typeface="Arial"/>
              <a:cs typeface="Arial"/>
              <a:sym typeface="Arial"/>
            </a:endParaRPr>
          </a:p>
        </p:txBody>
      </p:sp>
      <p:sp>
        <p:nvSpPr>
          <p:cNvPr id="149" name="Google Shape;149;p13"/>
          <p:cNvSpPr txBox="1"/>
          <p:nvPr/>
        </p:nvSpPr>
        <p:spPr>
          <a:xfrm>
            <a:off x="8287380" y="5461163"/>
            <a:ext cx="922097" cy="480065"/>
          </a:xfrm>
          <a:prstGeom prst="rect">
            <a:avLst/>
          </a:prstGeom>
          <a:noFill/>
          <a:ln>
            <a:noFill/>
          </a:ln>
        </p:spPr>
        <p:txBody>
          <a:bodyPr spcFirstLastPara="1" wrap="square" lIns="0" tIns="0" rIns="0" bIns="0" anchor="t" anchorCtr="0">
            <a:noAutofit/>
          </a:bodyPr>
          <a:lstStyle/>
          <a:p>
            <a:pPr marL="50800" marR="5715" lvl="0" indent="-50800" algn="ctr"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Потрошувач Права и надлежности</a:t>
            </a:r>
            <a:endParaRPr sz="1200" b="0" i="0" u="none" strike="noStrike" cap="none">
              <a:solidFill>
                <a:schemeClr val="dk1"/>
              </a:solidFill>
              <a:latin typeface="Arial"/>
              <a:ea typeface="Arial"/>
              <a:cs typeface="Arial"/>
              <a:sym typeface="Arial"/>
            </a:endParaRPr>
          </a:p>
        </p:txBody>
      </p:sp>
      <p:sp>
        <p:nvSpPr>
          <p:cNvPr id="150" name="Google Shape;150;p13"/>
          <p:cNvSpPr txBox="1"/>
          <p:nvPr/>
        </p:nvSpPr>
        <p:spPr>
          <a:xfrm>
            <a:off x="9324240" y="5465707"/>
            <a:ext cx="922097" cy="480065"/>
          </a:xfrm>
          <a:prstGeom prst="rect">
            <a:avLst/>
          </a:prstGeom>
          <a:noFill/>
          <a:ln>
            <a:noFill/>
          </a:ln>
        </p:spPr>
        <p:txBody>
          <a:bodyPr spcFirstLastPara="1" wrap="square" lIns="0" tIns="0" rIns="0" bIns="0" anchor="t" anchorCtr="0">
            <a:noAutofit/>
          </a:bodyPr>
          <a:lstStyle/>
          <a:p>
            <a:pPr marL="50800" marR="5715" lvl="0" indent="-50800" algn="ctr"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Иновации и претприемништво </a:t>
            </a:r>
            <a:endParaRPr sz="1200" b="0" i="0" u="none" strike="noStrike" cap="none">
              <a:solidFill>
                <a:schemeClr val="dk1"/>
              </a:solidFill>
              <a:latin typeface="Arial"/>
              <a:ea typeface="Arial"/>
              <a:cs typeface="Arial"/>
              <a:sym typeface="Arial"/>
            </a:endParaRPr>
          </a:p>
        </p:txBody>
      </p:sp>
      <p:sp>
        <p:nvSpPr>
          <p:cNvPr id="151" name="Google Shape;151;p13"/>
          <p:cNvSpPr txBox="1"/>
          <p:nvPr/>
        </p:nvSpPr>
        <p:spPr>
          <a:xfrm>
            <a:off x="10285080" y="5459350"/>
            <a:ext cx="922097" cy="480065"/>
          </a:xfrm>
          <a:prstGeom prst="rect">
            <a:avLst/>
          </a:prstGeom>
          <a:noFill/>
          <a:ln>
            <a:noFill/>
          </a:ln>
        </p:spPr>
        <p:txBody>
          <a:bodyPr spcFirstLastPara="1" wrap="square" lIns="0" tIns="0" rIns="0" bIns="0" anchor="t" anchorCtr="0">
            <a:noAutofit/>
          </a:bodyPr>
          <a:lstStyle/>
          <a:p>
            <a:pPr marL="50800" marR="5715" lvl="0" indent="-50800" algn="ctr" rtl="0">
              <a:lnSpc>
                <a:spcPct val="115000"/>
              </a:lnSpc>
              <a:spcBef>
                <a:spcPts val="0"/>
              </a:spcBef>
              <a:spcAft>
                <a:spcPts val="0"/>
              </a:spcAft>
              <a:buNone/>
            </a:pPr>
            <a:r>
              <a:rPr lang="mk" sz="900" b="0" i="0" u="none" strike="noStrike" cap="none">
                <a:solidFill>
                  <a:schemeClr val="dk1"/>
                </a:solidFill>
                <a:latin typeface="Arial"/>
                <a:ea typeface="Arial"/>
                <a:cs typeface="Arial"/>
                <a:sym typeface="Arial"/>
              </a:rPr>
              <a:t>Дигитален Политика l Активизам </a:t>
            </a:r>
            <a:endParaRPr sz="12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14"/>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7" name="Google Shape;157;p14"/>
          <p:cNvSpPr/>
          <p:nvPr/>
        </p:nvSpPr>
        <p:spPr>
          <a:xfrm>
            <a:off x="1" y="0"/>
            <a:ext cx="4167271" cy="6858000"/>
          </a:xfrm>
          <a:custGeom>
            <a:avLst/>
            <a:gdLst/>
            <a:ahLst/>
            <a:cxnLst/>
            <a:rect l="l" t="t" r="r" b="b"/>
            <a:pathLst>
              <a:path w="4167271" h="6858000" extrusionOk="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8" name="Google Shape;158;p14"/>
          <p:cNvSpPr txBox="1">
            <a:spLocks noGrp="1"/>
          </p:cNvSpPr>
          <p:nvPr>
            <p:ph type="title"/>
          </p:nvPr>
        </p:nvSpPr>
        <p:spPr>
          <a:xfrm>
            <a:off x="0" y="643453"/>
            <a:ext cx="4022316" cy="502245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4400"/>
              <a:buFont typeface="Arial"/>
              <a:buNone/>
            </a:pPr>
            <a:r>
              <a:rPr lang="mk" sz="3200" dirty="0">
                <a:solidFill>
                  <a:srgbClr val="FFFFFF"/>
                </a:solidFill>
                <a:latin typeface="Aptos" panose="020B0004020202020204" pitchFamily="34" charset="0"/>
                <a:ea typeface="Arial"/>
                <a:cs typeface="Arial"/>
                <a:sym typeface="Arial"/>
              </a:rPr>
              <a:t>Рамка за дигитална благосостојба</a:t>
            </a:r>
            <a:endParaRPr sz="3200" dirty="0">
              <a:latin typeface="Aptos" panose="020B0004020202020204" pitchFamily="34" charset="0"/>
            </a:endParaRPr>
          </a:p>
        </p:txBody>
      </p:sp>
      <p:sp>
        <p:nvSpPr>
          <p:cNvPr id="159" name="Google Shape;159;p14"/>
          <p:cNvSpPr/>
          <p:nvPr/>
        </p:nvSpPr>
        <p:spPr>
          <a:xfrm rot="10800000" flipH="1">
            <a:off x="7550402" y="2455479"/>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160" name="Google Shape;160;p14"/>
          <p:cNvSpPr txBox="1">
            <a:spLocks noGrp="1"/>
          </p:cNvSpPr>
          <p:nvPr>
            <p:ph type="body" idx="1"/>
          </p:nvPr>
        </p:nvSpPr>
        <p:spPr>
          <a:xfrm>
            <a:off x="4167272" y="171450"/>
            <a:ext cx="7081756" cy="5966460"/>
          </a:xfrm>
          <a:prstGeom prst="rect">
            <a:avLst/>
          </a:prstGeom>
          <a:noFill/>
          <a:ln>
            <a:noFill/>
          </a:ln>
        </p:spPr>
        <p:txBody>
          <a:bodyPr spcFirstLastPara="1" wrap="square" lIns="91425" tIns="45700" rIns="91425" bIns="45700" anchor="ctr" anchorCtr="0">
            <a:noAutofit/>
          </a:bodyPr>
          <a:lstStyle/>
          <a:p>
            <a:pPr marL="228600" lvl="0" indent="-215900" algn="just" rtl="0">
              <a:lnSpc>
                <a:spcPct val="90000"/>
              </a:lnSpc>
              <a:spcBef>
                <a:spcPts val="0"/>
              </a:spcBef>
              <a:spcAft>
                <a:spcPts val="0"/>
              </a:spcAft>
              <a:buSzPts val="1800"/>
              <a:buChar char="❑"/>
            </a:pPr>
            <a:r>
              <a:rPr lang="mk" sz="1800" dirty="0">
                <a:latin typeface="Arial"/>
                <a:ea typeface="Arial"/>
                <a:cs typeface="Arial"/>
                <a:sym typeface="Arial"/>
              </a:rPr>
              <a:t>Меѓусебните односи помеѓу димензиите и компонентите помагаат да се идентификуваат компетенциите како што се </a:t>
            </a:r>
            <a:r>
              <a:rPr lang="mk" sz="1800" b="1" i="1" dirty="0">
                <a:latin typeface="Arial"/>
                <a:ea typeface="Arial"/>
                <a:cs typeface="Arial"/>
                <a:sym typeface="Arial"/>
              </a:rPr>
              <a:t>безбедност и безбедно користење, комуникативна писменост, емоционална писменост, креативна писменост и изразување, писменост за е-здравство, свест и писменост на потрошувачите, вештини за продуктивност, дигитална политичка писменост, безбедно управување со идентитетот, одговорно идентитет на нетизен, учество и формирање идентитет, емпатија, создавање и евалуација на содржина, грижа за себе и углед, автономија и управување со податоци, идентитет на кариера, дигитален политички идентитет, безбедно онлајн учество, управување со дигитален отпечаток, соработка и комуникација, управување со осаменост и врски, дигитална креативност и иновации, здравствена заштита и социјална благосостојба, права и компетенции на потрошувачите, иновации и претприемништво и дигитален политички активизам </a:t>
            </a:r>
            <a:r>
              <a:rPr lang="mk" sz="1800" dirty="0">
                <a:latin typeface="Arial"/>
                <a:ea typeface="Arial"/>
                <a:cs typeface="Arial"/>
                <a:sym typeface="Arial"/>
              </a:rPr>
              <a:t>.</a:t>
            </a:r>
            <a:endParaRPr sz="1800" dirty="0">
              <a:latin typeface="Arial"/>
              <a:ea typeface="Arial"/>
              <a:cs typeface="Arial"/>
              <a:sym typeface="Arial"/>
            </a:endParaRPr>
          </a:p>
          <a:p>
            <a:pPr marL="228600" lvl="0" indent="-215900" algn="just" rtl="0">
              <a:lnSpc>
                <a:spcPct val="90000"/>
              </a:lnSpc>
              <a:spcBef>
                <a:spcPts val="1600"/>
              </a:spcBef>
              <a:spcAft>
                <a:spcPts val="0"/>
              </a:spcAft>
              <a:buSzPts val="1800"/>
              <a:buChar char="❑"/>
            </a:pPr>
            <a:r>
              <a:rPr lang="mk" sz="1800" dirty="0">
                <a:latin typeface="Arial"/>
                <a:ea typeface="Arial"/>
                <a:cs typeface="Arial"/>
                <a:sym typeface="Arial"/>
              </a:rPr>
              <a:t>Овие компетенции опфаќаат различни аспекти на дигиталната благосостојба и граѓанството, кои се движат од безбедност и комуникација до креативност, претприемништво и политички ангажман.</a:t>
            </a:r>
            <a:endParaRPr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4"/>
        <p:cNvGrpSpPr/>
        <p:nvPr/>
      </p:nvGrpSpPr>
      <p:grpSpPr>
        <a:xfrm>
          <a:off x="0" y="0"/>
          <a:ext cx="0" cy="0"/>
          <a:chOff x="0" y="0"/>
          <a:chExt cx="0" cy="0"/>
        </a:xfrm>
      </p:grpSpPr>
      <p:sp>
        <p:nvSpPr>
          <p:cNvPr id="165" name="Google Shape;165;p1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6" name="Google Shape;166;p15"/>
          <p:cNvSpPr txBox="1">
            <a:spLocks noGrp="1"/>
          </p:cNvSpPr>
          <p:nvPr>
            <p:ph type="title"/>
          </p:nvPr>
        </p:nvSpPr>
        <p:spPr>
          <a:xfrm>
            <a:off x="447518" y="296317"/>
            <a:ext cx="6056152"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92BAB5"/>
              </a:buClr>
              <a:buSzPts val="4400"/>
              <a:buFont typeface="Arial"/>
              <a:buNone/>
            </a:pPr>
            <a:r>
              <a:rPr lang="mk" sz="3200" dirty="0">
                <a:latin typeface="Aptos" panose="020B0004020202020204" pitchFamily="34" charset="0"/>
                <a:ea typeface="Arial"/>
                <a:cs typeface="Arial"/>
                <a:sym typeface="Arial"/>
              </a:rPr>
              <a:t>Синхронизација (Иницијатива за дигитална благосостојба )</a:t>
            </a:r>
            <a:endParaRPr sz="3200" dirty="0">
              <a:latin typeface="Aptos" panose="020B0004020202020204" pitchFamily="34" charset="0"/>
              <a:ea typeface="Arial"/>
              <a:cs typeface="Arial"/>
              <a:sym typeface="Arial"/>
            </a:endParaRPr>
          </a:p>
        </p:txBody>
      </p:sp>
      <p:sp>
        <p:nvSpPr>
          <p:cNvPr id="167" name="Google Shape;167;p15"/>
          <p:cNvSpPr/>
          <p:nvPr/>
        </p:nvSpPr>
        <p:spPr>
          <a:xfrm>
            <a:off x="10198657" y="1"/>
            <a:ext cx="1155142" cy="625027"/>
          </a:xfrm>
          <a:custGeom>
            <a:avLst/>
            <a:gdLst/>
            <a:ahLst/>
            <a:cxnLst/>
            <a:rect l="l" t="t" r="r" b="b"/>
            <a:pathLst>
              <a:path w="1155142" h="625027" extrusionOk="0">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490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8" name="Google Shape;168;p15"/>
          <p:cNvSpPr txBox="1">
            <a:spLocks noGrp="1"/>
          </p:cNvSpPr>
          <p:nvPr>
            <p:ph type="body" idx="1"/>
          </p:nvPr>
        </p:nvSpPr>
        <p:spPr>
          <a:xfrm>
            <a:off x="891050" y="1973575"/>
            <a:ext cx="5393400" cy="43815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mk" sz="2900" b="1" dirty="0">
                <a:solidFill>
                  <a:srgbClr val="FFAA5A"/>
                </a:solidFill>
                <a:latin typeface="Aptos" panose="020B0004020202020204" pitchFamily="34" charset="0"/>
                <a:ea typeface="Arial"/>
                <a:cs typeface="Arial"/>
                <a:sym typeface="Arial"/>
              </a:rPr>
              <a:t>Синхронизирај</a:t>
            </a:r>
            <a:endParaRPr sz="2900" b="1" dirty="0">
              <a:solidFill>
                <a:srgbClr val="FFAA5A"/>
              </a:solidFill>
              <a:latin typeface="Aptos" panose="020B0004020202020204" pitchFamily="34" charset="0"/>
              <a:ea typeface="Arial"/>
              <a:cs typeface="Arial"/>
              <a:sym typeface="Arial"/>
            </a:endParaRPr>
          </a:p>
          <a:p>
            <a:pPr marL="0" lvl="0" indent="0" algn="just" rtl="0">
              <a:lnSpc>
                <a:spcPct val="80000"/>
              </a:lnSpc>
              <a:spcBef>
                <a:spcPts val="1600"/>
              </a:spcBef>
              <a:spcAft>
                <a:spcPts val="0"/>
              </a:spcAft>
              <a:buSzPts val="2400"/>
              <a:buNone/>
            </a:pPr>
            <a:r>
              <a:rPr lang="mk" sz="2100" u="sng" dirty="0">
                <a:solidFill>
                  <a:schemeClr val="hlink"/>
                </a:solidFill>
                <a:latin typeface="Aptos" panose="020B0004020202020204" pitchFamily="34" charset="0"/>
                <a:ea typeface="Arial"/>
                <a:cs typeface="Arial"/>
                <a:sym typeface="Arial"/>
                <a:hlinkClick r:id="rId3"/>
              </a:rPr>
              <a:t>Синхронизирај</a:t>
            </a:r>
            <a:r>
              <a:rPr lang="mk" sz="2100" dirty="0">
                <a:latin typeface="Aptos" panose="020B0004020202020204" pitchFamily="34" charset="0"/>
                <a:ea typeface="Arial"/>
                <a:cs typeface="Arial"/>
                <a:sym typeface="Arial"/>
              </a:rPr>
              <a:t> се стреми да ја зголеми свеста преку трансформирање на перспективите базирани на истражување во лесно достапни материјали и алатки, со цел да го прикаже длабокото влијание на технологијата врз нашиот секојдневен живот. Со визија за поттикнување на свет каде што поединците вршат контрола врз нивните дигитални искуства, иницијативата се обидува да го премости јазот помеѓу научното знаење и практичното разбирање, охрабрувајќи ги луѓето да се движат во дигиталната област, автономно и со доверба.</a:t>
            </a:r>
            <a:endParaRPr sz="2100" dirty="0">
              <a:latin typeface="Aptos" panose="020B0004020202020204" pitchFamily="34" charset="0"/>
              <a:ea typeface="Arial"/>
              <a:cs typeface="Arial"/>
              <a:sym typeface="Arial"/>
            </a:endParaRPr>
          </a:p>
        </p:txBody>
      </p:sp>
      <p:sp>
        <p:nvSpPr>
          <p:cNvPr id="169" name="Google Shape;169;p15"/>
          <p:cNvSpPr/>
          <p:nvPr/>
        </p:nvSpPr>
        <p:spPr>
          <a:xfrm>
            <a:off x="6808185" y="3423959"/>
            <a:ext cx="540822" cy="540822"/>
          </a:xfrm>
          <a:prstGeom prst="ellipse">
            <a:avLst/>
          </a:prstGeom>
          <a:noFill/>
          <a:ln w="1270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70" name="Google Shape;170;p15" descr="SYNC (@SyncIthra) / X"/>
          <p:cNvPicPr preferRelativeResize="0"/>
          <p:nvPr/>
        </p:nvPicPr>
        <p:blipFill rotWithShape="1">
          <a:blip r:embed="rId4">
            <a:alphaModFix/>
          </a:blip>
          <a:srcRect/>
          <a:stretch/>
        </p:blipFill>
        <p:spPr>
          <a:xfrm>
            <a:off x="7887184" y="1216485"/>
            <a:ext cx="3781051" cy="3781051"/>
          </a:xfrm>
          <a:custGeom>
            <a:avLst/>
            <a:gdLst/>
            <a:ahLst/>
            <a:cxnLst/>
            <a:rect l="l" t="t" r="r" b="b"/>
            <a:pathLst>
              <a:path w="4114800" h="5712488" extrusionOk="0">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a:noFill/>
          <a:ln>
            <a:noFill/>
          </a:ln>
        </p:spPr>
      </p:pic>
      <p:sp>
        <p:nvSpPr>
          <p:cNvPr id="171" name="Google Shape;171;p15"/>
          <p:cNvSpPr/>
          <p:nvPr/>
        </p:nvSpPr>
        <p:spPr>
          <a:xfrm>
            <a:off x="6749602" y="1"/>
            <a:ext cx="2066948" cy="1621879"/>
          </a:xfrm>
          <a:custGeom>
            <a:avLst/>
            <a:gdLst/>
            <a:ahLst/>
            <a:cxnLst/>
            <a:rect l="l" t="t" r="r" b="b"/>
            <a:pathLst>
              <a:path w="2066948" h="1621879" extrusionOk="0">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cxnSp>
        <p:nvCxnSpPr>
          <p:cNvPr id="172" name="Google Shape;172;p15"/>
          <p:cNvCxnSpPr/>
          <p:nvPr/>
        </p:nvCxnSpPr>
        <p:spPr>
          <a:xfrm>
            <a:off x="12138745" y="1027906"/>
            <a:ext cx="0" cy="1597708"/>
          </a:xfrm>
          <a:prstGeom prst="straightConnector1">
            <a:avLst/>
          </a:prstGeom>
          <a:noFill/>
          <a:ln w="127000" cap="rnd" cmpd="sng">
            <a:solidFill>
              <a:schemeClr val="accent4"/>
            </a:solidFill>
            <a:prstDash val="dash"/>
            <a:miter lim="800000"/>
            <a:headEnd type="none" w="sm" len="sm"/>
            <a:tailEnd type="none" w="sm" len="sm"/>
          </a:ln>
        </p:spPr>
      </p:cxnSp>
      <p:sp>
        <p:nvSpPr>
          <p:cNvPr id="173" name="Google Shape;173;p15"/>
          <p:cNvSpPr/>
          <p:nvPr/>
        </p:nvSpPr>
        <p:spPr>
          <a:xfrm rot="-1136562">
            <a:off x="7456580" y="5166682"/>
            <a:ext cx="1835725" cy="2024785"/>
          </a:xfrm>
          <a:custGeom>
            <a:avLst/>
            <a:gdLst/>
            <a:ahLst/>
            <a:cxnLst/>
            <a:rect l="l" t="t" r="r" b="b"/>
            <a:pathLst>
              <a:path w="1835725" h="2024785" extrusionOk="0">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4" name="Google Shape;174;p15"/>
          <p:cNvSpPr/>
          <p:nvPr/>
        </p:nvSpPr>
        <p:spPr>
          <a:xfrm>
            <a:off x="6809527" y="6033795"/>
            <a:ext cx="1991064" cy="824205"/>
          </a:xfrm>
          <a:custGeom>
            <a:avLst/>
            <a:gdLst/>
            <a:ahLst/>
            <a:cxnLst/>
            <a:rect l="l" t="t" r="r" b="b"/>
            <a:pathLst>
              <a:path w="1991064" h="824205" extrusionOk="0">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5" name="Google Shape;175;p15"/>
          <p:cNvSpPr/>
          <p:nvPr/>
        </p:nvSpPr>
        <p:spPr>
          <a:xfrm>
            <a:off x="10851696" y="5519196"/>
            <a:ext cx="1340305" cy="1338805"/>
          </a:xfrm>
          <a:custGeom>
            <a:avLst/>
            <a:gdLst/>
            <a:ahLst/>
            <a:cxnLst/>
            <a:rect l="l" t="t" r="r" b="b"/>
            <a:pathLst>
              <a:path w="1340305" h="1338805" extrusionOk="0">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p:cNvGrpSpPr/>
        <p:nvPr/>
      </p:nvGrpSpPr>
      <p:grpSpPr>
        <a:xfrm>
          <a:off x="0" y="0"/>
          <a:ext cx="0" cy="0"/>
          <a:chOff x="0" y="0"/>
          <a:chExt cx="0" cy="0"/>
        </a:xfrm>
      </p:grpSpPr>
      <p:sp>
        <p:nvSpPr>
          <p:cNvPr id="180" name="Google Shape;180;p16"/>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1" name="Google Shape;181;p16"/>
          <p:cNvSpPr/>
          <p:nvPr/>
        </p:nvSpPr>
        <p:spPr>
          <a:xfrm>
            <a:off x="10208695" y="1"/>
            <a:ext cx="1135066" cy="477997"/>
          </a:xfrm>
          <a:custGeom>
            <a:avLst/>
            <a:gdLst/>
            <a:ahLst/>
            <a:cxnLst/>
            <a:rect l="l" t="t" r="r" b="b"/>
            <a:pathLst>
              <a:path w="1135066" h="477997" extrusionOk="0">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2" name="Google Shape;182;p16"/>
          <p:cNvSpPr txBox="1"/>
          <p:nvPr/>
        </p:nvSpPr>
        <p:spPr>
          <a:xfrm>
            <a:off x="838200" y="365125"/>
            <a:ext cx="10515600" cy="1132205"/>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92BAB5"/>
              </a:buClr>
              <a:buSzPts val="4800"/>
              <a:buFont typeface="Arial"/>
              <a:buNone/>
            </a:pPr>
            <a:r>
              <a:rPr lang="mk" sz="4600" b="1" dirty="0">
                <a:solidFill>
                  <a:srgbClr val="92BAB5"/>
                </a:solidFill>
                <a:latin typeface="Aptos" panose="020B0004020202020204" pitchFamily="34" charset="0"/>
                <a:sym typeface="Arial"/>
              </a:rPr>
              <a:t>Синхронизација (Иницијатива за дигитална благосостојба)</a:t>
            </a:r>
            <a:endParaRPr sz="1200" dirty="0">
              <a:latin typeface="Aptos" panose="020B0004020202020204" pitchFamily="34" charset="0"/>
            </a:endParaRPr>
          </a:p>
        </p:txBody>
      </p:sp>
      <p:sp>
        <p:nvSpPr>
          <p:cNvPr id="183" name="Google Shape;183;p16"/>
          <p:cNvSpPr/>
          <p:nvPr/>
        </p:nvSpPr>
        <p:spPr>
          <a:xfrm rot="-5400000" flipH="1">
            <a:off x="555710" y="2183223"/>
            <a:ext cx="4083433" cy="4083433"/>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84" name="Google Shape;184;p16"/>
          <p:cNvSpPr txBox="1">
            <a:spLocks noGrp="1"/>
          </p:cNvSpPr>
          <p:nvPr>
            <p:ph type="body" idx="1"/>
          </p:nvPr>
        </p:nvSpPr>
        <p:spPr>
          <a:xfrm>
            <a:off x="838200" y="1497330"/>
            <a:ext cx="10102327" cy="4769326"/>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2600"/>
              <a:buNone/>
            </a:pPr>
            <a:r>
              <a:rPr lang="mk" sz="2400" b="1" dirty="0">
                <a:latin typeface="Aptos" panose="020B0004020202020204" pitchFamily="34" charset="0"/>
                <a:ea typeface="Arial"/>
                <a:cs typeface="Arial"/>
                <a:sym typeface="Arial"/>
              </a:rPr>
              <a:t>Преку длабинско истражување, информативни програми и глобална соработка, Sync се стреми кон:</a:t>
            </a:r>
            <a:endParaRPr sz="2600" dirty="0">
              <a:latin typeface="Aptos" panose="020B0004020202020204" pitchFamily="34" charset="0"/>
            </a:endParaRPr>
          </a:p>
          <a:p>
            <a:pPr marL="228600" lvl="0" indent="-215900" algn="just" rtl="0">
              <a:lnSpc>
                <a:spcPct val="80000"/>
              </a:lnSpc>
              <a:spcBef>
                <a:spcPts val="1600"/>
              </a:spcBef>
              <a:spcAft>
                <a:spcPts val="0"/>
              </a:spcAft>
              <a:buSzPts val="2200"/>
              <a:buChar char="❑"/>
            </a:pPr>
            <a:r>
              <a:rPr lang="mk" sz="2200" dirty="0">
                <a:latin typeface="Aptos" panose="020B0004020202020204" pitchFamily="34" charset="0"/>
                <a:ea typeface="Arial"/>
                <a:cs typeface="Arial"/>
                <a:sym typeface="Arial"/>
              </a:rPr>
              <a:t>Овозможување на поединците да преземат контрола врз нивните дигитални навики.</a:t>
            </a:r>
            <a:endParaRPr sz="2600" dirty="0">
              <a:latin typeface="Aptos" panose="020B0004020202020204" pitchFamily="34" charset="0"/>
            </a:endParaRPr>
          </a:p>
          <a:p>
            <a:pPr marL="228600" lvl="0" indent="-215900" algn="just" rtl="0">
              <a:lnSpc>
                <a:spcPct val="80000"/>
              </a:lnSpc>
              <a:spcBef>
                <a:spcPts val="1600"/>
              </a:spcBef>
              <a:spcAft>
                <a:spcPts val="0"/>
              </a:spcAft>
              <a:buSzPts val="2200"/>
              <a:buChar char="❑"/>
            </a:pPr>
            <a:r>
              <a:rPr lang="mk" sz="2200" dirty="0">
                <a:latin typeface="Aptos" panose="020B0004020202020204" pitchFamily="34" charset="0"/>
                <a:ea typeface="Arial"/>
                <a:cs typeface="Arial"/>
                <a:sym typeface="Arial"/>
              </a:rPr>
              <a:t>Поттикнуваат меѓукултурно споделување на знаење за дигиталната благосостојба.</a:t>
            </a:r>
            <a:endParaRPr sz="2600" dirty="0">
              <a:latin typeface="Aptos" panose="020B0004020202020204" pitchFamily="34" charset="0"/>
            </a:endParaRPr>
          </a:p>
          <a:p>
            <a:pPr marL="228600" lvl="0" indent="-215900" algn="just" rtl="0">
              <a:lnSpc>
                <a:spcPct val="80000"/>
              </a:lnSpc>
              <a:spcBef>
                <a:spcPts val="1600"/>
              </a:spcBef>
              <a:spcAft>
                <a:spcPts val="0"/>
              </a:spcAft>
              <a:buSzPts val="2200"/>
              <a:buChar char="❑"/>
            </a:pPr>
            <a:r>
              <a:rPr lang="mk" sz="2200" dirty="0">
                <a:latin typeface="Aptos" panose="020B0004020202020204" pitchFamily="34" charset="0"/>
                <a:ea typeface="Arial"/>
                <a:cs typeface="Arial"/>
                <a:sym typeface="Arial"/>
              </a:rPr>
              <a:t>Застапувааат одговорна потрошувачка на технологија низ целиот свет.</a:t>
            </a:r>
            <a:endParaRPr sz="2600" dirty="0">
              <a:latin typeface="Aptos" panose="020B0004020202020204" pitchFamily="34" charset="0"/>
            </a:endParaRPr>
          </a:p>
          <a:p>
            <a:pPr marL="228600" lvl="0" indent="-215900" algn="just" rtl="0">
              <a:lnSpc>
                <a:spcPct val="80000"/>
              </a:lnSpc>
              <a:spcBef>
                <a:spcPts val="1600"/>
              </a:spcBef>
              <a:spcAft>
                <a:spcPts val="0"/>
              </a:spcAft>
              <a:buSzPts val="2200"/>
              <a:buChar char="❑"/>
            </a:pPr>
            <a:r>
              <a:rPr lang="mk" sz="2200" dirty="0">
                <a:latin typeface="Aptos" panose="020B0004020202020204" pitchFamily="34" charset="0"/>
                <a:ea typeface="Arial"/>
                <a:cs typeface="Arial"/>
                <a:sym typeface="Arial"/>
              </a:rPr>
              <a:t>Ги истражуваат најновите наоди </a:t>
            </a:r>
            <a:r>
              <a:rPr lang="ru-RU" sz="2200" dirty="0">
                <a:latin typeface="Aptos" panose="020B0004020202020204" pitchFamily="34" charset="0"/>
              </a:rPr>
              <a:t>за влијанието на технологијата на различни аспекти од нашите животи.</a:t>
            </a:r>
            <a:endParaRPr lang="mk" sz="2200" dirty="0">
              <a:latin typeface="Aptos" panose="020B0004020202020204" pitchFamily="34" charset="0"/>
              <a:cs typeface="Arial"/>
              <a:sym typeface="Arial"/>
            </a:endParaRPr>
          </a:p>
          <a:p>
            <a:pPr marL="228600" lvl="0" indent="-215900" algn="just" rtl="0">
              <a:lnSpc>
                <a:spcPct val="80000"/>
              </a:lnSpc>
              <a:spcBef>
                <a:spcPts val="1600"/>
              </a:spcBef>
              <a:spcAft>
                <a:spcPts val="0"/>
              </a:spcAft>
              <a:buSzPts val="2200"/>
              <a:buChar char="❑"/>
            </a:pPr>
            <a:r>
              <a:rPr lang="mk" sz="2200" dirty="0">
                <a:latin typeface="Aptos" panose="020B0004020202020204" pitchFamily="34" charset="0"/>
                <a:ea typeface="Arial"/>
                <a:cs typeface="Arial"/>
                <a:sym typeface="Arial"/>
              </a:rPr>
              <a:t>Откриваат образовни програми и ресурси дизајнирани да помогнат да се развијат здрави дигитални навики.</a:t>
            </a:r>
            <a:endParaRPr sz="2600" dirty="0">
              <a:latin typeface="Aptos" panose="020B0004020202020204" pitchFamily="34" charset="0"/>
            </a:endParaRPr>
          </a:p>
          <a:p>
            <a:pPr marL="228600" lvl="0" indent="-215900" algn="just" rtl="0">
              <a:lnSpc>
                <a:spcPct val="80000"/>
              </a:lnSpc>
              <a:spcBef>
                <a:spcPts val="1600"/>
              </a:spcBef>
              <a:spcAft>
                <a:spcPts val="0"/>
              </a:spcAft>
              <a:buSzPts val="2200"/>
              <a:buChar char="❑"/>
            </a:pPr>
            <a:r>
              <a:rPr lang="mk" sz="2200" dirty="0">
                <a:latin typeface="Aptos" panose="020B0004020202020204" pitchFamily="34" charset="0"/>
                <a:ea typeface="Arial"/>
                <a:cs typeface="Arial"/>
                <a:sym typeface="Arial"/>
              </a:rPr>
              <a:t>Поврзувааат со глобалната заедница на поединци и организации посветени на промовирање на дигиталната благосостојба.</a:t>
            </a:r>
            <a:endParaRPr sz="2600" dirty="0">
              <a:latin typeface="Aptos" panose="020B00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8"/>
        <p:cNvGrpSpPr/>
        <p:nvPr/>
      </p:nvGrpSpPr>
      <p:grpSpPr>
        <a:xfrm>
          <a:off x="0" y="0"/>
          <a:ext cx="0" cy="0"/>
          <a:chOff x="0" y="0"/>
          <a:chExt cx="0" cy="0"/>
        </a:xfrm>
      </p:grpSpPr>
      <p:sp>
        <p:nvSpPr>
          <p:cNvPr id="189" name="Google Shape;189;p1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0" name="Google Shape;190;p17"/>
          <p:cNvSpPr/>
          <p:nvPr/>
        </p:nvSpPr>
        <p:spPr>
          <a:xfrm>
            <a:off x="707393" y="847600"/>
            <a:ext cx="4619938" cy="4619938"/>
          </a:xfrm>
          <a:prstGeom prst="ellipse">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1" name="Google Shape;191;p17"/>
          <p:cNvSpPr txBox="1">
            <a:spLocks noGrp="1"/>
          </p:cNvSpPr>
          <p:nvPr>
            <p:ph type="title"/>
          </p:nvPr>
        </p:nvSpPr>
        <p:spPr>
          <a:xfrm>
            <a:off x="1389278" y="1233241"/>
            <a:ext cx="3240506" cy="406462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3000"/>
              <a:buFont typeface="Arial"/>
              <a:buNone/>
            </a:pPr>
            <a:r>
              <a:rPr lang="mk" sz="3000" dirty="0">
                <a:solidFill>
                  <a:srgbClr val="FFFFFF"/>
                </a:solidFill>
                <a:latin typeface="Arial"/>
                <a:ea typeface="Arial"/>
                <a:cs typeface="Arial"/>
                <a:sym typeface="Arial"/>
              </a:rPr>
              <a:t>Дигитална благосостојба </a:t>
            </a:r>
            <a:br>
              <a:rPr lang="mk" sz="3000" dirty="0">
                <a:solidFill>
                  <a:srgbClr val="FFFFFF"/>
                </a:solidFill>
                <a:latin typeface="Arial"/>
                <a:ea typeface="Arial"/>
                <a:cs typeface="Arial"/>
                <a:sym typeface="Arial"/>
              </a:rPr>
            </a:br>
            <a:r>
              <a:rPr lang="mk" sz="2800" dirty="0">
                <a:solidFill>
                  <a:srgbClr val="FFFFFF"/>
                </a:solidFill>
                <a:latin typeface="Arial"/>
                <a:ea typeface="Arial"/>
                <a:cs typeface="Arial"/>
                <a:sym typeface="Arial"/>
              </a:rPr>
              <a:t>(Водич за придобивките од унапредените односи со технологијата за вашиот тим и вашиот бизнис)</a:t>
            </a:r>
            <a:endParaRPr sz="3000" dirty="0">
              <a:solidFill>
                <a:srgbClr val="FFFFFF"/>
              </a:solidFill>
              <a:latin typeface="Arial"/>
              <a:ea typeface="Arial"/>
              <a:cs typeface="Arial"/>
              <a:sym typeface="Arial"/>
            </a:endParaRPr>
          </a:p>
        </p:txBody>
      </p:sp>
      <p:sp>
        <p:nvSpPr>
          <p:cNvPr id="192" name="Google Shape;192;p17"/>
          <p:cNvSpPr/>
          <p:nvPr/>
        </p:nvSpPr>
        <p:spPr>
          <a:xfrm flipH="1">
            <a:off x="530529" y="0"/>
            <a:ext cx="1155142" cy="591009"/>
          </a:xfrm>
          <a:custGeom>
            <a:avLst/>
            <a:gdLst/>
            <a:ahLst/>
            <a:cxnLst/>
            <a:rect l="l" t="t" r="r" b="b"/>
            <a:pathLst>
              <a:path w="1155142" h="591009" extrusionOk="0">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3" name="Google Shape;193;p17"/>
          <p:cNvSpPr/>
          <p:nvPr/>
        </p:nvSpPr>
        <p:spPr>
          <a:xfrm flipH="1">
            <a:off x="3961511" y="-1"/>
            <a:ext cx="1737401" cy="959536"/>
          </a:xfrm>
          <a:custGeom>
            <a:avLst/>
            <a:gdLst/>
            <a:ahLst/>
            <a:cxnLst/>
            <a:rect l="l" t="t" r="r" b="b"/>
            <a:pathLst>
              <a:path w="1737401" h="959536" extrusionOk="0">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4" name="Google Shape;194;p17"/>
          <p:cNvSpPr/>
          <p:nvPr/>
        </p:nvSpPr>
        <p:spPr>
          <a:xfrm flipH="1">
            <a:off x="0" y="2936831"/>
            <a:ext cx="159741" cy="552996"/>
          </a:xfrm>
          <a:custGeom>
            <a:avLst/>
            <a:gdLst/>
            <a:ahLst/>
            <a:cxnLst/>
            <a:rect l="l" t="t" r="r" b="b"/>
            <a:pathLst>
              <a:path w="159741" h="552996" extrusionOk="0">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5" name="Google Shape;195;p17"/>
          <p:cNvSpPr txBox="1">
            <a:spLocks noGrp="1"/>
          </p:cNvSpPr>
          <p:nvPr>
            <p:ph type="body" idx="1"/>
          </p:nvPr>
        </p:nvSpPr>
        <p:spPr>
          <a:xfrm>
            <a:off x="5644134" y="480060"/>
            <a:ext cx="6243066" cy="58864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mk" sz="2200" b="1" dirty="0">
                <a:solidFill>
                  <a:srgbClr val="92BAB5"/>
                </a:solidFill>
                <a:latin typeface="Aptos" panose="020B0004020202020204" pitchFamily="34" charset="0"/>
                <a:ea typeface="Arial"/>
                <a:cs typeface="Arial"/>
                <a:sym typeface="Arial"/>
              </a:rPr>
              <a:t>Водич за дигитална благосостојба од techtimeout</a:t>
            </a:r>
            <a:endParaRPr sz="2200" dirty="0">
              <a:latin typeface="Aptos" panose="020B0004020202020204" pitchFamily="34" charset="0"/>
            </a:endParaRPr>
          </a:p>
          <a:p>
            <a:pPr marL="0" lvl="0" indent="0" algn="just" rtl="0">
              <a:lnSpc>
                <a:spcPct val="90000"/>
              </a:lnSpc>
              <a:spcBef>
                <a:spcPts val="1600"/>
              </a:spcBef>
              <a:spcAft>
                <a:spcPts val="0"/>
              </a:spcAft>
              <a:buSzPts val="2400"/>
              <a:buNone/>
            </a:pPr>
            <a:r>
              <a:rPr lang="mk" sz="2000" dirty="0">
                <a:latin typeface="Aptos" panose="020B0004020202020204" pitchFamily="34" charset="0"/>
                <a:ea typeface="Arial"/>
                <a:cs typeface="Arial"/>
                <a:sym typeface="Arial"/>
              </a:rPr>
              <a:t>Во денешното </a:t>
            </a:r>
            <a:r>
              <a:rPr lang="mk-MK" sz="2000" dirty="0">
                <a:latin typeface="Aptos" panose="020B0004020202020204" pitchFamily="34" charset="0"/>
                <a:ea typeface="Arial"/>
                <a:cs typeface="Arial"/>
                <a:sym typeface="Arial"/>
              </a:rPr>
              <a:t>динамично </a:t>
            </a:r>
            <a:r>
              <a:rPr lang="mk" sz="2000" dirty="0">
                <a:latin typeface="Aptos" panose="020B0004020202020204" pitchFamily="34" charset="0"/>
                <a:ea typeface="Arial"/>
                <a:cs typeface="Arial"/>
                <a:sym typeface="Arial"/>
              </a:rPr>
              <a:t>дигитално доба, влијанието на технологијата врз благосостојбата на работното место станува сè поочигледно.</a:t>
            </a:r>
            <a:endParaRPr sz="2000" dirty="0">
              <a:latin typeface="Aptos" panose="020B0004020202020204" pitchFamily="34" charset="0"/>
              <a:ea typeface="Arial"/>
              <a:cs typeface="Arial"/>
              <a:sym typeface="Arial"/>
            </a:endParaRPr>
          </a:p>
          <a:p>
            <a:pPr marL="228600" lvl="0" indent="-203200" algn="l" rtl="0">
              <a:lnSpc>
                <a:spcPct val="90000"/>
              </a:lnSpc>
              <a:spcBef>
                <a:spcPts val="1600"/>
              </a:spcBef>
              <a:spcAft>
                <a:spcPts val="0"/>
              </a:spcAft>
              <a:buSzPts val="2000"/>
              <a:buChar char="❑"/>
            </a:pPr>
            <a:r>
              <a:rPr lang="mk" sz="2000" dirty="0">
                <a:latin typeface="Aptos" panose="020B0004020202020204" pitchFamily="34" charset="0"/>
                <a:ea typeface="Arial"/>
                <a:cs typeface="Arial"/>
                <a:sym typeface="Arial"/>
              </a:rPr>
              <a:t>Дали сте размислиле како вашето работно место е под влијание на оваа динамика?</a:t>
            </a:r>
            <a:endParaRPr sz="2000" dirty="0">
              <a:latin typeface="Aptos" panose="020B0004020202020204" pitchFamily="34" charset="0"/>
              <a:ea typeface="Arial"/>
              <a:cs typeface="Arial"/>
              <a:sym typeface="Arial"/>
            </a:endParaRPr>
          </a:p>
          <a:p>
            <a:pPr marL="228600" lvl="0" indent="-203200" algn="l" rtl="0">
              <a:lnSpc>
                <a:spcPct val="90000"/>
              </a:lnSpc>
              <a:spcBef>
                <a:spcPts val="1600"/>
              </a:spcBef>
              <a:spcAft>
                <a:spcPts val="0"/>
              </a:spcAft>
              <a:buSzPts val="2000"/>
              <a:buChar char="❑"/>
            </a:pPr>
            <a:r>
              <a:rPr lang="mk" sz="2000" dirty="0">
                <a:latin typeface="Aptos" panose="020B0004020202020204" pitchFamily="34" charset="0"/>
                <a:ea typeface="Arial"/>
                <a:cs typeface="Arial"/>
                <a:sym typeface="Arial"/>
              </a:rPr>
              <a:t>Дали сте свесни за потенцијалните негативни влијанија од употребата на технологијата врз вашиот персонал?</a:t>
            </a:r>
            <a:endParaRPr sz="2000" dirty="0">
              <a:latin typeface="Aptos" panose="020B0004020202020204" pitchFamily="34" charset="0"/>
              <a:ea typeface="Arial"/>
              <a:cs typeface="Arial"/>
              <a:sym typeface="Arial"/>
            </a:endParaRPr>
          </a:p>
          <a:p>
            <a:pPr marL="0" lvl="0" indent="0" algn="just" rtl="0">
              <a:lnSpc>
                <a:spcPct val="90000"/>
              </a:lnSpc>
              <a:spcBef>
                <a:spcPts val="1600"/>
              </a:spcBef>
              <a:spcAft>
                <a:spcPts val="0"/>
              </a:spcAft>
              <a:buSzPts val="2400"/>
              <a:buNone/>
            </a:pPr>
            <a:r>
              <a:rPr lang="mk" sz="2000" dirty="0">
                <a:latin typeface="Aptos" panose="020B0004020202020204" pitchFamily="34" charset="0"/>
                <a:ea typeface="Arial"/>
                <a:cs typeface="Arial"/>
                <a:sym typeface="Arial"/>
              </a:rPr>
              <a:t>Со оглед на тоа што современите уреди ги замаглуваат границите помеѓу работата и личниот живот, од суштинско значење е проактивно да се решаваат овие грижи. Ако не сте сигурни за овие прашања, тогаш сеопфатниот водич за</a:t>
            </a:r>
          </a:p>
          <a:p>
            <a:pPr marL="0" lvl="0" indent="0" algn="just" rtl="0">
              <a:lnSpc>
                <a:spcPct val="90000"/>
              </a:lnSpc>
              <a:spcBef>
                <a:spcPts val="1600"/>
              </a:spcBef>
              <a:spcAft>
                <a:spcPts val="0"/>
              </a:spcAft>
              <a:buSzPts val="2400"/>
              <a:buNone/>
            </a:pPr>
            <a:r>
              <a:rPr lang="mk" sz="2000" dirty="0">
                <a:latin typeface="Aptos" panose="020B0004020202020204" pitchFamily="34" charset="0"/>
                <a:ea typeface="Arial"/>
                <a:cs typeface="Arial"/>
                <a:sym typeface="Arial"/>
              </a:rPr>
              <a:t> </a:t>
            </a:r>
            <a:r>
              <a:rPr lang="mk" sz="2000" u="sng" dirty="0">
                <a:solidFill>
                  <a:schemeClr val="hlink"/>
                </a:solidFill>
                <a:latin typeface="Aptos" panose="020B0004020202020204" pitchFamily="34" charset="0"/>
                <a:ea typeface="Arial"/>
                <a:cs typeface="Arial"/>
                <a:sym typeface="Arial"/>
                <a:hlinkClick r:id="rId3"/>
              </a:rPr>
              <a:t>дигитална благосостојба </a:t>
            </a:r>
            <a:br>
              <a:rPr lang="mk" sz="2000" dirty="0">
                <a:latin typeface="Aptos" panose="020B0004020202020204" pitchFamily="34" charset="0"/>
                <a:ea typeface="Arial"/>
                <a:cs typeface="Arial"/>
                <a:sym typeface="Arial"/>
              </a:rPr>
            </a:br>
            <a:r>
              <a:rPr lang="mk" sz="2000" dirty="0">
                <a:latin typeface="Aptos" panose="020B0004020202020204" pitchFamily="34" charset="0"/>
                <a:ea typeface="Arial"/>
                <a:cs typeface="Arial"/>
                <a:sym typeface="Arial"/>
              </a:rPr>
              <a:t>е тука да ви помогне.</a:t>
            </a:r>
            <a:endParaRPr sz="2000" dirty="0">
              <a:latin typeface="Aptos" panose="020B0004020202020204" pitchFamily="34" charset="0"/>
              <a:ea typeface="Arial"/>
              <a:cs typeface="Arial"/>
              <a:sym typeface="Arial"/>
            </a:endParaRPr>
          </a:p>
        </p:txBody>
      </p:sp>
      <p:sp>
        <p:nvSpPr>
          <p:cNvPr id="196" name="Google Shape;196;p17"/>
          <p:cNvSpPr/>
          <p:nvPr/>
        </p:nvSpPr>
        <p:spPr>
          <a:xfrm flipH="1">
            <a:off x="0" y="5835649"/>
            <a:ext cx="1548180" cy="1022351"/>
          </a:xfrm>
          <a:custGeom>
            <a:avLst/>
            <a:gdLst/>
            <a:ahLst/>
            <a:cxnLst/>
            <a:rect l="l" t="t" r="r" b="b"/>
            <a:pathLst>
              <a:path w="1548180" h="1022351" extrusionOk="0">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 name="Google Shape;197;p17"/>
          <p:cNvSpPr/>
          <p:nvPr/>
        </p:nvSpPr>
        <p:spPr>
          <a:xfrm flipH="1">
            <a:off x="3405056" y="5717905"/>
            <a:ext cx="1771609" cy="1140095"/>
          </a:xfrm>
          <a:custGeom>
            <a:avLst/>
            <a:gdLst/>
            <a:ahLst/>
            <a:cxnLst/>
            <a:rect l="l" t="t" r="r" b="b"/>
            <a:pathLst>
              <a:path w="1771609" h="1140095" extrusionOk="0">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 name="Google Shape;198;p17"/>
          <p:cNvSpPr/>
          <p:nvPr/>
        </p:nvSpPr>
        <p:spPr>
          <a:xfrm flipH="1">
            <a:off x="4132972" y="6258755"/>
            <a:ext cx="1565940" cy="599245"/>
          </a:xfrm>
          <a:custGeom>
            <a:avLst/>
            <a:gdLst/>
            <a:ahLst/>
            <a:cxnLst/>
            <a:rect l="l" t="t" r="r" b="b"/>
            <a:pathLst>
              <a:path w="1565940" h="599245" extrusionOk="0">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2"/>
        <p:cNvGrpSpPr/>
        <p:nvPr/>
      </p:nvGrpSpPr>
      <p:grpSpPr>
        <a:xfrm>
          <a:off x="0" y="0"/>
          <a:ext cx="0" cy="0"/>
          <a:chOff x="0" y="0"/>
          <a:chExt cx="0" cy="0"/>
        </a:xfrm>
      </p:grpSpPr>
      <p:sp>
        <p:nvSpPr>
          <p:cNvPr id="203" name="Google Shape;203;p1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4" name="Google Shape;204;p18"/>
          <p:cNvSpPr txBox="1">
            <a:spLocks noGrp="1"/>
          </p:cNvSpPr>
          <p:nvPr>
            <p:ph type="title"/>
          </p:nvPr>
        </p:nvSpPr>
        <p:spPr>
          <a:xfrm>
            <a:off x="4419159" y="52991"/>
            <a:ext cx="6945888" cy="1486041"/>
          </a:xfrm>
          <a:prstGeom prst="rect">
            <a:avLst/>
          </a:prstGeom>
          <a:noFill/>
          <a:ln>
            <a:noFill/>
          </a:ln>
        </p:spPr>
        <p:txBody>
          <a:bodyPr spcFirstLastPara="1" wrap="square" lIns="91425" tIns="45700" rIns="91425" bIns="45700" anchor="ctr" anchorCtr="0">
            <a:normAutofit/>
          </a:bodyPr>
          <a:lstStyle/>
          <a:p>
            <a:pPr marL="0" lvl="0" indent="0" algn="just" rtl="0">
              <a:lnSpc>
                <a:spcPct val="90000"/>
              </a:lnSpc>
              <a:spcBef>
                <a:spcPts val="0"/>
              </a:spcBef>
              <a:spcAft>
                <a:spcPts val="0"/>
              </a:spcAft>
              <a:buClr>
                <a:srgbClr val="92BAB5"/>
              </a:buClr>
              <a:buSzPts val="2800"/>
              <a:buFont typeface="Arial"/>
              <a:buNone/>
            </a:pPr>
            <a:r>
              <a:rPr lang="mk" sz="2500" dirty="0">
                <a:latin typeface="Arial"/>
                <a:ea typeface="Arial"/>
                <a:cs typeface="Arial"/>
                <a:sym typeface="Arial"/>
              </a:rPr>
              <a:t>Дигитална благосостојба </a:t>
            </a:r>
            <a:r>
              <a:rPr lang="mk" sz="1700" dirty="0">
                <a:solidFill>
                  <a:srgbClr val="FFAA5A"/>
                </a:solidFill>
                <a:latin typeface="Arial"/>
                <a:ea typeface="Arial"/>
                <a:cs typeface="Arial"/>
                <a:sym typeface="Arial"/>
              </a:rPr>
              <a:t>(Водич за придобивките од унапредените односи со технологијата за вашиот тим и вашиот бизнис .)</a:t>
            </a:r>
            <a:endParaRPr sz="1600" dirty="0">
              <a:solidFill>
                <a:srgbClr val="FFAA5A"/>
              </a:solidFill>
              <a:latin typeface="Arial"/>
              <a:ea typeface="Arial"/>
              <a:cs typeface="Arial"/>
              <a:sym typeface="Arial"/>
            </a:endParaRPr>
          </a:p>
        </p:txBody>
      </p:sp>
      <p:pic>
        <p:nvPicPr>
          <p:cNvPr id="205" name="Google Shape;205;p18" descr="Digital Wellbeing Guide"/>
          <p:cNvPicPr preferRelativeResize="0"/>
          <p:nvPr/>
        </p:nvPicPr>
        <p:blipFill rotWithShape="1">
          <a:blip r:embed="rId3">
            <a:alphaModFix/>
          </a:blip>
          <a:srcRect/>
          <a:stretch/>
        </p:blipFill>
        <p:spPr>
          <a:xfrm>
            <a:off x="160077" y="530578"/>
            <a:ext cx="4099005" cy="5683955"/>
          </a:xfrm>
          <a:custGeom>
            <a:avLst/>
            <a:gdLst/>
            <a:ahLst/>
            <a:cxnLst/>
            <a:rect l="l" t="t" r="r" b="b"/>
            <a:pathLst>
              <a:path w="4643496" h="5550370" extrusionOk="0">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a:noFill/>
          <a:ln>
            <a:noFill/>
          </a:ln>
        </p:spPr>
      </p:pic>
      <p:sp>
        <p:nvSpPr>
          <p:cNvPr id="206" name="Google Shape;206;p18"/>
          <p:cNvSpPr/>
          <p:nvPr/>
        </p:nvSpPr>
        <p:spPr>
          <a:xfrm rot="6269068">
            <a:off x="8717845" y="3339275"/>
            <a:ext cx="2987899" cy="2987899"/>
          </a:xfrm>
          <a:prstGeom prst="arc">
            <a:avLst>
              <a:gd name="adj1" fmla="val 14441841"/>
              <a:gd name="adj2" fmla="val 0"/>
            </a:avLst>
          </a:prstGeom>
          <a:noFill/>
          <a:ln w="127000" cap="rnd" cmpd="sng">
            <a:solidFill>
              <a:schemeClr val="accent4">
                <a:alpha val="94901"/>
              </a:schemeClr>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
        <p:nvSpPr>
          <p:cNvPr id="207" name="Google Shape;207;p18"/>
          <p:cNvSpPr txBox="1">
            <a:spLocks noGrp="1"/>
          </p:cNvSpPr>
          <p:nvPr>
            <p:ph type="body" idx="1"/>
          </p:nvPr>
        </p:nvSpPr>
        <p:spPr>
          <a:xfrm>
            <a:off x="4419159" y="1462088"/>
            <a:ext cx="6945888" cy="4652962"/>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2400"/>
              <a:buNone/>
            </a:pPr>
            <a:r>
              <a:rPr lang="mk" sz="2000" b="1" dirty="0">
                <a:solidFill>
                  <a:srgbClr val="92BAB5"/>
                </a:solidFill>
                <a:latin typeface="Arial"/>
                <a:ea typeface="Arial"/>
                <a:cs typeface="Arial"/>
                <a:sym typeface="Arial"/>
              </a:rPr>
              <a:t>Водич за дигитална благосостојба од techtimeout</a:t>
            </a:r>
            <a:endParaRPr sz="2400" dirty="0"/>
          </a:p>
          <a:p>
            <a:pPr marL="0" lvl="0" indent="0" algn="just" rtl="0">
              <a:lnSpc>
                <a:spcPct val="80000"/>
              </a:lnSpc>
              <a:spcBef>
                <a:spcPts val="1600"/>
              </a:spcBef>
              <a:spcAft>
                <a:spcPts val="0"/>
              </a:spcAft>
              <a:buSzPts val="2400"/>
              <a:buNone/>
            </a:pPr>
            <a:r>
              <a:rPr lang="mk" sz="2000" dirty="0">
                <a:latin typeface="Arial"/>
                <a:ea typeface="Arial"/>
                <a:cs typeface="Arial"/>
                <a:sym typeface="Arial"/>
              </a:rPr>
              <a:t>Овој бесплатен ресурс нуди значајни сознанија за разбирање на дигиталната благосостојба, стратегии за позитивно влијание врз односот на вашиот тим со технологијата и опипливите придобивки што тоа може да ги донесе на вашиот бизнис.</a:t>
            </a:r>
            <a:endParaRPr sz="2000" dirty="0">
              <a:latin typeface="Arial"/>
              <a:ea typeface="Arial"/>
              <a:cs typeface="Arial"/>
              <a:sym typeface="Arial"/>
            </a:endParaRPr>
          </a:p>
          <a:p>
            <a:pPr marL="0" lvl="0" indent="0" algn="just" rtl="0">
              <a:lnSpc>
                <a:spcPct val="80000"/>
              </a:lnSpc>
              <a:spcBef>
                <a:spcPts val="1600"/>
              </a:spcBef>
              <a:spcAft>
                <a:spcPts val="0"/>
              </a:spcAft>
              <a:buSzPts val="2400"/>
              <a:buNone/>
            </a:pPr>
            <a:r>
              <a:rPr lang="mk" sz="2000" dirty="0">
                <a:latin typeface="Arial"/>
                <a:ea typeface="Arial"/>
                <a:cs typeface="Arial"/>
                <a:sym typeface="Arial"/>
              </a:rPr>
              <a:t>Покрај тоа, тој ги истакнува ризиците поврзани со занемарувањето на дигиталната благосостојба на работното место. И ако барате дополнителна поддршка, тимот на techtimeout е лесно достапен за да ве води низ приспособени решенија за да се поттикне подобра дигитална благосостојба во вашата организација. Овозможете си себе си и на вашето работно место ефективно да се движите низ дигиталниот пејзаж и да дадете приоритет на благосостојбата на вашиот тим.</a:t>
            </a:r>
            <a:endParaRPr sz="2000" dirty="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9A8C05164174D8B0CC0E9EA7C08B6" ma:contentTypeVersion="15" ma:contentTypeDescription="Create a new document." ma:contentTypeScope="" ma:versionID="5e34536f7e5372aa8996aa909db675fa">
  <xsd:schema xmlns:xsd="http://www.w3.org/2001/XMLSchema" xmlns:xs="http://www.w3.org/2001/XMLSchema" xmlns:p="http://schemas.microsoft.com/office/2006/metadata/properties" xmlns:ns2="48bc9dea-9bf6-49de-a95a-f1fa7fcbbbfa" xmlns:ns3="86c132ca-d2ce-4f1f-9992-28ad6e1060fc" targetNamespace="http://schemas.microsoft.com/office/2006/metadata/properties" ma:root="true" ma:fieldsID="77f63ab45eca9933f37a9aec6ea1e437" ns2:_="" ns3:_="">
    <xsd:import namespace="48bc9dea-9bf6-49de-a95a-f1fa7fcbbbfa"/>
    <xsd:import namespace="86c132ca-d2ce-4f1f-9992-28ad6e1060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bc9dea-9bf6-49de-a95a-f1fa7fcbbb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badb5f0-a2b0-4fa5-985f-380381272cee"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c132ca-d2ce-4f1f-9992-28ad6e1060f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3bfbb99d-d6f2-44e8-a286-c464fbd028c5}" ma:internalName="TaxCatchAll" ma:showField="CatchAllData" ma:web="86c132ca-d2ce-4f1f-9992-28ad6e1060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6c132ca-d2ce-4f1f-9992-28ad6e1060fc" xsi:nil="true"/>
    <lcf76f155ced4ddcb4097134ff3c332f xmlns="48bc9dea-9bf6-49de-a95a-f1fa7fcbbbf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9A77F10-588F-496F-93C7-CE52BF5C3D05}"/>
</file>

<file path=customXml/itemProps2.xml><?xml version="1.0" encoding="utf-8"?>
<ds:datastoreItem xmlns:ds="http://schemas.openxmlformats.org/officeDocument/2006/customXml" ds:itemID="{16352FA6-FEF2-4F4B-ADF7-3FA28B1018AB}"/>
</file>

<file path=customXml/itemProps3.xml><?xml version="1.0" encoding="utf-8"?>
<ds:datastoreItem xmlns:ds="http://schemas.openxmlformats.org/officeDocument/2006/customXml" ds:itemID="{7267A0AA-832E-4145-8B97-1C715015C231}"/>
</file>

<file path=docProps/app.xml><?xml version="1.0" encoding="utf-8"?>
<Properties xmlns="http://schemas.openxmlformats.org/officeDocument/2006/extended-properties" xmlns:vt="http://schemas.openxmlformats.org/officeDocument/2006/docPropsVTypes">
  <TotalTime>131</TotalTime>
  <Words>3891</Words>
  <Application>Microsoft Office PowerPoint</Application>
  <PresentationFormat>Widescreen</PresentationFormat>
  <Paragraphs>279</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Aptos</vt:lpstr>
      <vt:lpstr>Arial</vt:lpstr>
      <vt:lpstr>Calibri</vt:lpstr>
      <vt:lpstr>Cambria</vt:lpstr>
      <vt:lpstr>Noto Sans Symbols</vt:lpstr>
      <vt:lpstr>Motív Office</vt:lpstr>
      <vt:lpstr>Дигитална благосостојба – Свесно навигирање низ дигиталниот свет</vt:lpstr>
      <vt:lpstr>ДИГИТАЛНА БЛАГОСОСТОЈБА:  Навигирање свесно низ дигиталниот свет</vt:lpstr>
      <vt:lpstr>Како да се концептуализира  дигиталната благосостојба?</vt:lpstr>
      <vt:lpstr>Рамка за дигитална благосостојба</vt:lpstr>
      <vt:lpstr>Рамка за дигитална благосостојба</vt:lpstr>
      <vt:lpstr>Синхронизација (Иницијатива за дигитална благосостојба )</vt:lpstr>
      <vt:lpstr>PowerPoint Presentation</vt:lpstr>
      <vt:lpstr>Дигитална благосостојба  (Водич за придобивките од унапредените односи со технологијата за вашиот тим и вашиот бизнис)</vt:lpstr>
      <vt:lpstr>Дигитална благосостојба (Водич за придобивките од унапредените односи со технологијата за вашиот тим и вашиот бизнис .)</vt:lpstr>
      <vt:lpstr>Проект за едукатори за дигитална благосостојба</vt:lpstr>
      <vt:lpstr>Едукатори за дигитална благосостојба</vt:lpstr>
      <vt:lpstr>Дигитална благосостојба на работното место  (McKinsey &amp; Company)</vt:lpstr>
      <vt:lpstr>Експерименти за дигитална благосостојба од Google</vt:lpstr>
      <vt:lpstr>Дигиталната благосостојба како клучен елемент за напредување на работното место на здрав и одржлив начин</vt:lpstr>
      <vt:lpstr>Дигитална платформа за благосостојба на Google</vt:lpstr>
      <vt:lpstr>Карактеристики на платформата за дигитална благосостојба на Google</vt:lpstr>
      <vt:lpstr>Како да се користи Дигиталната благосостојба на Google</vt:lpstr>
      <vt:lpstr>Други апликации за дигитална благосостојба</vt:lpstr>
      <vt:lpstr>Апликации за свесност</vt:lpstr>
      <vt:lpstr>Предизвици за дигитална детоксикација</vt:lpstr>
      <vt:lpstr>Персонализирани стратегии за благосостојба</vt:lpstr>
      <vt:lpstr>Заклучок</vt:lpstr>
      <vt:lpstr>Препорачани книги, статии и видеа</vt:lpstr>
      <vt:lpstr>Организации</vt:lpstr>
      <vt:lpstr>Квизови за самооценување и дигитална благосостојба</vt:lpstr>
      <vt:lpstr>Квиз за навики за време пред екранот:</vt:lpstr>
      <vt:lpstr>Квиз за користење на социјалните мрежи:</vt:lpstr>
      <vt:lpstr>Квиз за дигитални нивоа на стрес:</vt:lpstr>
      <vt:lpstr>Пресметајте го резултатот за секој квиз</vt:lpstr>
      <vt:lpstr>Резиме</vt:lpstr>
      <vt:lpstr>Референци</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Дигитална благосостојба – Свесно навигирање низ дигиталниот свет</dc:title>
  <dc:creator>PC</dc:creator>
  <cp:lastModifiedBy>Suzana Trajkovska Kochankovska</cp:lastModifiedBy>
  <cp:revision>4</cp:revision>
  <dcterms:modified xsi:type="dcterms:W3CDTF">2024-10-15T17:23:34Z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0x010100FC39A8C05164174D8B0CC0E9EA7C08B6</vt:lpwstr>
  </property>
</Properties>
</file>