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</p:sldMasterIdLst>
  <p:sldIdLst>
    <p:sldId id="295" r:id="rId6"/>
    <p:sldId id="296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290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65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5A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9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DB165-D3FA-48F5-B897-6D11180F3A13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9C2F4BE-EB9B-4688-A872-ADD58D39D041}">
      <dgm:prSet/>
      <dgm:spPr/>
      <dgm:t>
        <a:bodyPr/>
        <a:lstStyle/>
        <a:p>
          <a:pPr>
            <a:spcAft>
              <a:spcPts val="0"/>
            </a:spcAft>
          </a:pPr>
          <a:r>
            <a:rPr lang="ru-RU" b="1" dirty="0">
              <a:latin typeface="Aptos" panose="020B0004020202020204" pitchFamily="34" charset="0"/>
              <a:cs typeface="Calibri" panose="020F0502020204030204" pitchFamily="34" charset="0"/>
            </a:rPr>
            <a:t>Што е култура? 
</a:t>
          </a:r>
          <a:r>
            <a:rPr lang="ru-RU" b="0" dirty="0">
              <a:latin typeface="Aptos" panose="020B0004020202020204" pitchFamily="34" charset="0"/>
              <a:cs typeface="Calibri" panose="020F0502020204030204" pitchFamily="34" charset="0"/>
            </a:rPr>
            <a:t>Културата се однесува на збир на заеднички значења, симболи, знаења и јазици преку кои една културна група се поврзува со реалноста</a:t>
          </a:r>
          <a:r>
            <a:rPr lang="en-GB" b="0" dirty="0">
              <a:latin typeface="Aptos" panose="020B0004020202020204" pitchFamily="34" charset="0"/>
              <a:cs typeface="Calibri" panose="020F0502020204030204" pitchFamily="34" charset="0"/>
            </a:rPr>
            <a:t>.</a:t>
          </a:r>
          <a:endParaRPr lang="en-US" b="0" dirty="0">
            <a:latin typeface="Aptos" panose="020B0004020202020204" pitchFamily="34" charset="0"/>
          </a:endParaRPr>
        </a:p>
      </dgm:t>
    </dgm:pt>
    <dgm:pt modelId="{8E8351F2-7651-4031-A843-6C966FB0A51A}" type="parTrans" cxnId="{FB5B30B6-57F6-4F69-9140-1141AC4B2C58}">
      <dgm:prSet/>
      <dgm:spPr/>
      <dgm:t>
        <a:bodyPr/>
        <a:lstStyle/>
        <a:p>
          <a:endParaRPr lang="en-US"/>
        </a:p>
      </dgm:t>
    </dgm:pt>
    <dgm:pt modelId="{97070667-920B-4A5C-879E-A0476EF7D076}" type="sibTrans" cxnId="{FB5B30B6-57F6-4F69-9140-1141AC4B2C58}">
      <dgm:prSet/>
      <dgm:spPr/>
      <dgm:t>
        <a:bodyPr/>
        <a:lstStyle/>
        <a:p>
          <a:endParaRPr lang="en-US"/>
        </a:p>
      </dgm:t>
    </dgm:pt>
    <dgm:pt modelId="{F896F5E4-15BF-42B7-A51E-CA6559A2EC6C}">
      <dgm:prSet/>
      <dgm:spPr/>
      <dgm:t>
        <a:bodyPr/>
        <a:lstStyle/>
        <a:p>
          <a:pPr>
            <a:spcAft>
              <a:spcPts val="0"/>
            </a:spcAft>
          </a:pPr>
          <a:r>
            <a:rPr lang="ru-RU" b="1" dirty="0">
              <a:latin typeface="Aptos" panose="020B0004020202020204" pitchFamily="34" charset="0"/>
              <a:cs typeface="Calibri" panose="020F0502020204030204" pitchFamily="34" charset="0"/>
            </a:rPr>
            <a:t>Што е културна група?
</a:t>
          </a:r>
          <a:r>
            <a:rPr lang="ru-RU" b="0" dirty="0">
              <a:latin typeface="Aptos" panose="020B0004020202020204" pitchFamily="34" charset="0"/>
              <a:cs typeface="Calibri" panose="020F0502020204030204" pitchFamily="34" charset="0"/>
            </a:rPr>
            <a:t>Културната група е дефинирана како збир на поединци кои споделуваат основен сет на верувања, модели на однесување и вредности.</a:t>
          </a:r>
          <a:endParaRPr lang="en-US" b="0" dirty="0">
            <a:latin typeface="Aptos" panose="020B0004020202020204" pitchFamily="34" charset="0"/>
          </a:endParaRPr>
        </a:p>
      </dgm:t>
    </dgm:pt>
    <dgm:pt modelId="{E14449A5-0CD7-4EF3-A112-3C5B96BC3A3B}" type="parTrans" cxnId="{6FE6C4C1-99CB-403A-BFDC-9DB772E1FC40}">
      <dgm:prSet/>
      <dgm:spPr/>
      <dgm:t>
        <a:bodyPr/>
        <a:lstStyle/>
        <a:p>
          <a:endParaRPr lang="en-US"/>
        </a:p>
      </dgm:t>
    </dgm:pt>
    <dgm:pt modelId="{2A6D5719-2F96-47BE-B966-4671EADC725C}" type="sibTrans" cxnId="{6FE6C4C1-99CB-403A-BFDC-9DB772E1FC40}">
      <dgm:prSet/>
      <dgm:spPr/>
      <dgm:t>
        <a:bodyPr/>
        <a:lstStyle/>
        <a:p>
          <a:endParaRPr lang="en-US"/>
        </a:p>
      </dgm:t>
    </dgm:pt>
    <dgm:pt modelId="{2B8326B8-167C-472B-8A31-DD4D5FF85964}">
      <dgm:prSet/>
      <dgm:spPr/>
      <dgm:t>
        <a:bodyPr/>
        <a:lstStyle/>
        <a:p>
          <a:r>
            <a:rPr lang="ru-RU" dirty="0">
              <a:latin typeface="Aptos" panose="020B0004020202020204" pitchFamily="34" charset="0"/>
              <a:cs typeface="Calibri" panose="020F0502020204030204" pitchFamily="34" charset="0"/>
            </a:rPr>
            <a:t>Се однесува </a:t>
          </a:r>
          <a:r>
            <a:rPr lang="ru-RU" b="1" dirty="0">
              <a:latin typeface="Aptos" panose="020B0004020202020204" pitchFamily="34" charset="0"/>
              <a:cs typeface="Calibri" panose="020F0502020204030204" pitchFamily="34" charset="0"/>
            </a:rPr>
            <a:t>на групи во кои сме родени</a:t>
          </a:r>
          <a:r>
            <a:rPr lang="ru-RU" dirty="0">
              <a:latin typeface="Aptos" panose="020B0004020202020204" pitchFamily="34" charset="0"/>
              <a:cs typeface="Calibri" panose="020F0502020204030204" pitchFamily="34" charset="0"/>
            </a:rPr>
            <a:t>, како што се раса, национално потекло, пол, класа или религија.</a:t>
          </a:r>
          <a:endParaRPr lang="en-US" dirty="0">
            <a:latin typeface="Aptos" panose="020B0004020202020204" pitchFamily="34" charset="0"/>
          </a:endParaRPr>
        </a:p>
      </dgm:t>
    </dgm:pt>
    <dgm:pt modelId="{9DF25FDF-D115-4827-87D9-EA742B190B06}" type="sibTrans" cxnId="{86C0B731-A906-4687-BF9E-26F80F8A4B0F}">
      <dgm:prSet/>
      <dgm:spPr/>
      <dgm:t>
        <a:bodyPr/>
        <a:lstStyle/>
        <a:p>
          <a:endParaRPr lang="en-US"/>
        </a:p>
      </dgm:t>
    </dgm:pt>
    <dgm:pt modelId="{A38A949D-1398-417C-9351-C1443C5193E1}" type="parTrans" cxnId="{86C0B731-A906-4687-BF9E-26F80F8A4B0F}">
      <dgm:prSet/>
      <dgm:spPr/>
      <dgm:t>
        <a:bodyPr/>
        <a:lstStyle/>
        <a:p>
          <a:endParaRPr lang="en-US"/>
        </a:p>
      </dgm:t>
    </dgm:pt>
    <dgm:pt modelId="{052DF383-350B-4FD4-8E25-ED07FDA23290}">
      <dgm:prSet custT="1"/>
      <dgm:spPr/>
      <dgm:t>
        <a:bodyPr/>
        <a:lstStyle/>
        <a:p>
          <a:r>
            <a:rPr lang="ru-RU" sz="1200" dirty="0">
              <a:latin typeface="Aptos" panose="020B0004020202020204" pitchFamily="34" charset="0"/>
              <a:cs typeface="Calibri" panose="020F0502020204030204" pitchFamily="34" charset="0"/>
            </a:rPr>
            <a:t>Исто така може да вклучува </a:t>
          </a:r>
          <a:r>
            <a:rPr lang="ru-RU" sz="1200" b="1" dirty="0">
              <a:latin typeface="Aptos" panose="020B0004020202020204" pitchFamily="34" charset="0"/>
              <a:cs typeface="Calibri" panose="020F0502020204030204" pitchFamily="34" charset="0"/>
            </a:rPr>
            <a:t>групи од на кои припаќаме.</a:t>
          </a:r>
          <a:r>
            <a:rPr lang="ru-RU" sz="1200" dirty="0">
              <a:latin typeface="Aptos" panose="020B0004020202020204" pitchFamily="34" charset="0"/>
              <a:cs typeface="Calibri" panose="020F0502020204030204" pitchFamily="34" charset="0"/>
            </a:rPr>
            <a:t> На пример, можно е да се стекне со нова култура со преселување во нова земја/соседство, со приклучување на нова професија и/или спортски/културен клуб, со промена на економскиот статус, со добивање попреченост, итн.</a:t>
          </a:r>
          <a:endParaRPr lang="en-GB" sz="1200" dirty="0">
            <a:latin typeface="Aptos" panose="020B0004020202020204" pitchFamily="34" charset="0"/>
          </a:endParaRPr>
        </a:p>
      </dgm:t>
    </dgm:pt>
    <dgm:pt modelId="{96A76F2E-23E4-4A53-8868-A369F11AD4B1}" type="parTrans" cxnId="{54F57CD8-0084-4352-8E00-3DA47B8ED5A2}">
      <dgm:prSet/>
      <dgm:spPr/>
      <dgm:t>
        <a:bodyPr/>
        <a:lstStyle/>
        <a:p>
          <a:endParaRPr lang="en-GB"/>
        </a:p>
      </dgm:t>
    </dgm:pt>
    <dgm:pt modelId="{6D885AD1-90E2-429E-86BB-70C35AC05FC3}" type="sibTrans" cxnId="{54F57CD8-0084-4352-8E00-3DA47B8ED5A2}">
      <dgm:prSet/>
      <dgm:spPr/>
      <dgm:t>
        <a:bodyPr/>
        <a:lstStyle/>
        <a:p>
          <a:endParaRPr lang="en-GB"/>
        </a:p>
      </dgm:t>
    </dgm:pt>
    <dgm:pt modelId="{29E57C68-64CA-4CF6-9689-F33E59959F6B}" type="pres">
      <dgm:prSet presAssocID="{795DB165-D3FA-48F5-B897-6D11180F3A13}" presName="Name0" presStyleCnt="0">
        <dgm:presLayoutVars>
          <dgm:dir/>
          <dgm:resizeHandles val="exact"/>
        </dgm:presLayoutVars>
      </dgm:prSet>
      <dgm:spPr/>
    </dgm:pt>
    <dgm:pt modelId="{6E7072B4-3EEC-490A-90B4-414DEA85C6E4}" type="pres">
      <dgm:prSet presAssocID="{F9C2F4BE-EB9B-4688-A872-ADD58D39D041}" presName="node" presStyleLbl="node1" presStyleIdx="0" presStyleCnt="4" custLinFactNeighborX="-1060" custLinFactNeighborY="1099">
        <dgm:presLayoutVars>
          <dgm:bulletEnabled val="1"/>
        </dgm:presLayoutVars>
      </dgm:prSet>
      <dgm:spPr/>
    </dgm:pt>
    <dgm:pt modelId="{55D2B923-CC5B-4EE2-8282-B5A93F8FD380}" type="pres">
      <dgm:prSet presAssocID="{97070667-920B-4A5C-879E-A0476EF7D076}" presName="sibTrans" presStyleLbl="sibTrans1D1" presStyleIdx="0" presStyleCnt="3"/>
      <dgm:spPr/>
    </dgm:pt>
    <dgm:pt modelId="{F47BBC3C-3165-4B6E-989F-BB0A18B9D768}" type="pres">
      <dgm:prSet presAssocID="{97070667-920B-4A5C-879E-A0476EF7D076}" presName="connectorText" presStyleLbl="sibTrans1D1" presStyleIdx="0" presStyleCnt="3"/>
      <dgm:spPr/>
    </dgm:pt>
    <dgm:pt modelId="{6FA60F11-CB14-469A-ADD5-82CD6F7D3EE2}" type="pres">
      <dgm:prSet presAssocID="{F896F5E4-15BF-42B7-A51E-CA6559A2EC6C}" presName="node" presStyleLbl="node1" presStyleIdx="1" presStyleCnt="4">
        <dgm:presLayoutVars>
          <dgm:bulletEnabled val="1"/>
        </dgm:presLayoutVars>
      </dgm:prSet>
      <dgm:spPr/>
    </dgm:pt>
    <dgm:pt modelId="{C400297C-FA05-4B74-A59C-2BEB62953FDD}" type="pres">
      <dgm:prSet presAssocID="{2A6D5719-2F96-47BE-B966-4671EADC725C}" presName="sibTrans" presStyleLbl="sibTrans1D1" presStyleIdx="1" presStyleCnt="3"/>
      <dgm:spPr/>
    </dgm:pt>
    <dgm:pt modelId="{EB56155D-76A8-488C-866B-B452C7D52C4A}" type="pres">
      <dgm:prSet presAssocID="{2A6D5719-2F96-47BE-B966-4671EADC725C}" presName="connectorText" presStyleLbl="sibTrans1D1" presStyleIdx="1" presStyleCnt="3"/>
      <dgm:spPr/>
    </dgm:pt>
    <dgm:pt modelId="{276503E6-BCF1-45DB-B223-CCA23B11B2D5}" type="pres">
      <dgm:prSet presAssocID="{2B8326B8-167C-472B-8A31-DD4D5FF85964}" presName="node" presStyleLbl="node1" presStyleIdx="2" presStyleCnt="4">
        <dgm:presLayoutVars>
          <dgm:bulletEnabled val="1"/>
        </dgm:presLayoutVars>
      </dgm:prSet>
      <dgm:spPr/>
    </dgm:pt>
    <dgm:pt modelId="{63527F1E-D72A-4448-AE51-41CB1A8F979D}" type="pres">
      <dgm:prSet presAssocID="{9DF25FDF-D115-4827-87D9-EA742B190B06}" presName="sibTrans" presStyleLbl="sibTrans1D1" presStyleIdx="2" presStyleCnt="3"/>
      <dgm:spPr/>
    </dgm:pt>
    <dgm:pt modelId="{66D24D4A-07CD-48DC-8A5E-62FDD1F6FE00}" type="pres">
      <dgm:prSet presAssocID="{9DF25FDF-D115-4827-87D9-EA742B190B06}" presName="connectorText" presStyleLbl="sibTrans1D1" presStyleIdx="2" presStyleCnt="3"/>
      <dgm:spPr/>
    </dgm:pt>
    <dgm:pt modelId="{D0B18841-50B3-406B-B5E1-97D50C61189A}" type="pres">
      <dgm:prSet presAssocID="{052DF383-350B-4FD4-8E25-ED07FDA23290}" presName="node" presStyleLbl="node1" presStyleIdx="3" presStyleCnt="4">
        <dgm:presLayoutVars>
          <dgm:bulletEnabled val="1"/>
        </dgm:presLayoutVars>
      </dgm:prSet>
      <dgm:spPr/>
    </dgm:pt>
  </dgm:ptLst>
  <dgm:cxnLst>
    <dgm:cxn modelId="{0FA6AC17-C932-4C9A-B321-46CC2181D122}" type="presOf" srcId="{F9C2F4BE-EB9B-4688-A872-ADD58D39D041}" destId="{6E7072B4-3EEC-490A-90B4-414DEA85C6E4}" srcOrd="0" destOrd="0" presId="urn:microsoft.com/office/officeart/2016/7/layout/RepeatingBendingProcessNew"/>
    <dgm:cxn modelId="{76736B27-FE9C-421A-BC5F-81D620F680FC}" type="presOf" srcId="{97070667-920B-4A5C-879E-A0476EF7D076}" destId="{F47BBC3C-3165-4B6E-989F-BB0A18B9D768}" srcOrd="1" destOrd="0" presId="urn:microsoft.com/office/officeart/2016/7/layout/RepeatingBendingProcessNew"/>
    <dgm:cxn modelId="{86C0B731-A906-4687-BF9E-26F80F8A4B0F}" srcId="{795DB165-D3FA-48F5-B897-6D11180F3A13}" destId="{2B8326B8-167C-472B-8A31-DD4D5FF85964}" srcOrd="2" destOrd="0" parTransId="{A38A949D-1398-417C-9351-C1443C5193E1}" sibTransId="{9DF25FDF-D115-4827-87D9-EA742B190B06}"/>
    <dgm:cxn modelId="{5C9FEF33-784D-4E76-A7ED-8DA9F1794938}" type="presOf" srcId="{052DF383-350B-4FD4-8E25-ED07FDA23290}" destId="{D0B18841-50B3-406B-B5E1-97D50C61189A}" srcOrd="0" destOrd="0" presId="urn:microsoft.com/office/officeart/2016/7/layout/RepeatingBendingProcessNew"/>
    <dgm:cxn modelId="{D5E78564-6705-44D3-8D85-0341B0339C4A}" type="presOf" srcId="{F896F5E4-15BF-42B7-A51E-CA6559A2EC6C}" destId="{6FA60F11-CB14-469A-ADD5-82CD6F7D3EE2}" srcOrd="0" destOrd="0" presId="urn:microsoft.com/office/officeart/2016/7/layout/RepeatingBendingProcessNew"/>
    <dgm:cxn modelId="{21ACD386-FC19-477B-AF76-DA785DAD8ACA}" type="presOf" srcId="{2A6D5719-2F96-47BE-B966-4671EADC725C}" destId="{EB56155D-76A8-488C-866B-B452C7D52C4A}" srcOrd="1" destOrd="0" presId="urn:microsoft.com/office/officeart/2016/7/layout/RepeatingBendingProcessNew"/>
    <dgm:cxn modelId="{EA193896-99B1-4D96-A5B8-D9B2613082B4}" type="presOf" srcId="{2A6D5719-2F96-47BE-B966-4671EADC725C}" destId="{C400297C-FA05-4B74-A59C-2BEB62953FDD}" srcOrd="0" destOrd="0" presId="urn:microsoft.com/office/officeart/2016/7/layout/RepeatingBendingProcessNew"/>
    <dgm:cxn modelId="{2059609A-743D-4D09-A311-5A953048C24F}" type="presOf" srcId="{9DF25FDF-D115-4827-87D9-EA742B190B06}" destId="{63527F1E-D72A-4448-AE51-41CB1A8F979D}" srcOrd="0" destOrd="0" presId="urn:microsoft.com/office/officeart/2016/7/layout/RepeatingBendingProcessNew"/>
    <dgm:cxn modelId="{145EC7B2-C94C-420B-8CB9-B0744CB792DD}" type="presOf" srcId="{97070667-920B-4A5C-879E-A0476EF7D076}" destId="{55D2B923-CC5B-4EE2-8282-B5A93F8FD380}" srcOrd="0" destOrd="0" presId="urn:microsoft.com/office/officeart/2016/7/layout/RepeatingBendingProcessNew"/>
    <dgm:cxn modelId="{FB5B30B6-57F6-4F69-9140-1141AC4B2C58}" srcId="{795DB165-D3FA-48F5-B897-6D11180F3A13}" destId="{F9C2F4BE-EB9B-4688-A872-ADD58D39D041}" srcOrd="0" destOrd="0" parTransId="{8E8351F2-7651-4031-A843-6C966FB0A51A}" sibTransId="{97070667-920B-4A5C-879E-A0476EF7D076}"/>
    <dgm:cxn modelId="{6FE6C4C1-99CB-403A-BFDC-9DB772E1FC40}" srcId="{795DB165-D3FA-48F5-B897-6D11180F3A13}" destId="{F896F5E4-15BF-42B7-A51E-CA6559A2EC6C}" srcOrd="1" destOrd="0" parTransId="{E14449A5-0CD7-4EF3-A112-3C5B96BC3A3B}" sibTransId="{2A6D5719-2F96-47BE-B966-4671EADC725C}"/>
    <dgm:cxn modelId="{ABA113C5-D4C7-4763-82F4-3A0B02633AC1}" type="presOf" srcId="{9DF25FDF-D115-4827-87D9-EA742B190B06}" destId="{66D24D4A-07CD-48DC-8A5E-62FDD1F6FE00}" srcOrd="1" destOrd="0" presId="urn:microsoft.com/office/officeart/2016/7/layout/RepeatingBendingProcessNew"/>
    <dgm:cxn modelId="{54F57CD8-0084-4352-8E00-3DA47B8ED5A2}" srcId="{795DB165-D3FA-48F5-B897-6D11180F3A13}" destId="{052DF383-350B-4FD4-8E25-ED07FDA23290}" srcOrd="3" destOrd="0" parTransId="{96A76F2E-23E4-4A53-8868-A369F11AD4B1}" sibTransId="{6D885AD1-90E2-429E-86BB-70C35AC05FC3}"/>
    <dgm:cxn modelId="{2BEFC8DB-6EFB-4288-8B32-34CB35681BBB}" type="presOf" srcId="{795DB165-D3FA-48F5-B897-6D11180F3A13}" destId="{29E57C68-64CA-4CF6-9689-F33E59959F6B}" srcOrd="0" destOrd="0" presId="urn:microsoft.com/office/officeart/2016/7/layout/RepeatingBendingProcessNew"/>
    <dgm:cxn modelId="{FF328ADD-71DD-4127-B536-CB94735B3902}" type="presOf" srcId="{2B8326B8-167C-472B-8A31-DD4D5FF85964}" destId="{276503E6-BCF1-45DB-B223-CCA23B11B2D5}" srcOrd="0" destOrd="0" presId="urn:microsoft.com/office/officeart/2016/7/layout/RepeatingBendingProcessNew"/>
    <dgm:cxn modelId="{2603CCFA-0786-47A7-84EE-D6CE8A43C493}" type="presParOf" srcId="{29E57C68-64CA-4CF6-9689-F33E59959F6B}" destId="{6E7072B4-3EEC-490A-90B4-414DEA85C6E4}" srcOrd="0" destOrd="0" presId="urn:microsoft.com/office/officeart/2016/7/layout/RepeatingBendingProcessNew"/>
    <dgm:cxn modelId="{E18ED3A4-AFDD-48AA-A791-8BEB59F3C683}" type="presParOf" srcId="{29E57C68-64CA-4CF6-9689-F33E59959F6B}" destId="{55D2B923-CC5B-4EE2-8282-B5A93F8FD380}" srcOrd="1" destOrd="0" presId="urn:microsoft.com/office/officeart/2016/7/layout/RepeatingBendingProcessNew"/>
    <dgm:cxn modelId="{8B6F2078-0C23-49D3-BDF0-674F84AC49E3}" type="presParOf" srcId="{55D2B923-CC5B-4EE2-8282-B5A93F8FD380}" destId="{F47BBC3C-3165-4B6E-989F-BB0A18B9D768}" srcOrd="0" destOrd="0" presId="urn:microsoft.com/office/officeart/2016/7/layout/RepeatingBendingProcessNew"/>
    <dgm:cxn modelId="{D50FF7A1-9251-47DF-8BF0-4D4BEF6426F4}" type="presParOf" srcId="{29E57C68-64CA-4CF6-9689-F33E59959F6B}" destId="{6FA60F11-CB14-469A-ADD5-82CD6F7D3EE2}" srcOrd="2" destOrd="0" presId="urn:microsoft.com/office/officeart/2016/7/layout/RepeatingBendingProcessNew"/>
    <dgm:cxn modelId="{0965AAA4-B4B5-48C4-8B8B-FA727EE91BF2}" type="presParOf" srcId="{29E57C68-64CA-4CF6-9689-F33E59959F6B}" destId="{C400297C-FA05-4B74-A59C-2BEB62953FDD}" srcOrd="3" destOrd="0" presId="urn:microsoft.com/office/officeart/2016/7/layout/RepeatingBendingProcessNew"/>
    <dgm:cxn modelId="{99D5C345-E78C-425B-924C-9E7D909ED400}" type="presParOf" srcId="{C400297C-FA05-4B74-A59C-2BEB62953FDD}" destId="{EB56155D-76A8-488C-866B-B452C7D52C4A}" srcOrd="0" destOrd="0" presId="urn:microsoft.com/office/officeart/2016/7/layout/RepeatingBendingProcessNew"/>
    <dgm:cxn modelId="{65D1CDBD-FCD0-445F-837F-87B3A2F57D8A}" type="presParOf" srcId="{29E57C68-64CA-4CF6-9689-F33E59959F6B}" destId="{276503E6-BCF1-45DB-B223-CCA23B11B2D5}" srcOrd="4" destOrd="0" presId="urn:microsoft.com/office/officeart/2016/7/layout/RepeatingBendingProcessNew"/>
    <dgm:cxn modelId="{D8C0DF56-E123-450B-8730-BA752023BD13}" type="presParOf" srcId="{29E57C68-64CA-4CF6-9689-F33E59959F6B}" destId="{63527F1E-D72A-4448-AE51-41CB1A8F979D}" srcOrd="5" destOrd="0" presId="urn:microsoft.com/office/officeart/2016/7/layout/RepeatingBendingProcessNew"/>
    <dgm:cxn modelId="{9B54C0C4-4C02-482D-90EF-F77FB40BB357}" type="presParOf" srcId="{63527F1E-D72A-4448-AE51-41CB1A8F979D}" destId="{66D24D4A-07CD-48DC-8A5E-62FDD1F6FE00}" srcOrd="0" destOrd="0" presId="urn:microsoft.com/office/officeart/2016/7/layout/RepeatingBendingProcessNew"/>
    <dgm:cxn modelId="{018F018A-BFFE-41C3-8FD2-B58AC7138DAC}" type="presParOf" srcId="{29E57C68-64CA-4CF6-9689-F33E59959F6B}" destId="{D0B18841-50B3-406B-B5E1-97D50C61189A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2B923-CC5B-4EE2-8282-B5A93F8FD380}">
      <dsp:nvSpPr>
        <dsp:cNvPr id="0" name=""/>
        <dsp:cNvSpPr/>
      </dsp:nvSpPr>
      <dsp:spPr>
        <a:xfrm>
          <a:off x="2993830" y="820590"/>
          <a:ext cx="6612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4680"/>
              </a:moveTo>
              <a:lnTo>
                <a:pt x="347706" y="64680"/>
              </a:lnTo>
              <a:lnTo>
                <a:pt x="347706" y="45720"/>
              </a:lnTo>
              <a:lnTo>
                <a:pt x="661212" y="45720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07134" y="863000"/>
        <a:ext cx="34603" cy="6619"/>
      </dsp:txXfrm>
    </dsp:sp>
    <dsp:sp modelId="{6E7072B4-3EEC-490A-90B4-414DEA85C6E4}">
      <dsp:nvSpPr>
        <dsp:cNvPr id="0" name=""/>
        <dsp:cNvSpPr/>
      </dsp:nvSpPr>
      <dsp:spPr>
        <a:xfrm>
          <a:off x="120268" y="22661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Што е култура? 
</a:t>
          </a:r>
          <a:r>
            <a:rPr lang="ru-RU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Културата се однесува на збир на заеднички значења, симболи, знаења и јазици преку кои една културна група се поврзува со реалноста</a:t>
          </a:r>
          <a:r>
            <a:rPr lang="en-GB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.</a:t>
          </a:r>
          <a:endParaRPr lang="en-US" sz="1400" b="0" kern="1200" dirty="0">
            <a:latin typeface="Aptos" panose="020B0004020202020204" pitchFamily="34" charset="0"/>
          </a:endParaRPr>
        </a:p>
      </dsp:txBody>
      <dsp:txXfrm>
        <a:off x="120268" y="22661"/>
        <a:ext cx="2875362" cy="1725217"/>
      </dsp:txXfrm>
    </dsp:sp>
    <dsp:sp modelId="{C400297C-FA05-4B74-A59C-2BEB62953FDD}">
      <dsp:nvSpPr>
        <dsp:cNvPr id="0" name=""/>
        <dsp:cNvSpPr/>
      </dsp:nvSpPr>
      <dsp:spPr>
        <a:xfrm>
          <a:off x="1588428" y="1727119"/>
          <a:ext cx="3536695" cy="630733"/>
        </a:xfrm>
        <a:custGeom>
          <a:avLst/>
          <a:gdLst/>
          <a:ahLst/>
          <a:cxnLst/>
          <a:rect l="0" t="0" r="0" b="0"/>
          <a:pathLst>
            <a:path>
              <a:moveTo>
                <a:pt x="3536695" y="0"/>
              </a:moveTo>
              <a:lnTo>
                <a:pt x="3536695" y="332466"/>
              </a:lnTo>
              <a:lnTo>
                <a:pt x="0" y="332466"/>
              </a:lnTo>
              <a:lnTo>
                <a:pt x="0" y="630733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-287340"/>
              <a:satOff val="204"/>
              <a:lumOff val="160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826" y="2039176"/>
        <a:ext cx="179899" cy="6619"/>
      </dsp:txXfrm>
    </dsp:sp>
    <dsp:sp modelId="{6FA60F11-CB14-469A-ADD5-82CD6F7D3EE2}">
      <dsp:nvSpPr>
        <dsp:cNvPr id="0" name=""/>
        <dsp:cNvSpPr/>
      </dsp:nvSpPr>
      <dsp:spPr>
        <a:xfrm>
          <a:off x="3687442" y="3701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Што е културна група?
</a:t>
          </a:r>
          <a:r>
            <a:rPr lang="ru-RU" sz="1400" b="0" kern="1200" dirty="0">
              <a:latin typeface="Aptos" panose="020B0004020202020204" pitchFamily="34" charset="0"/>
              <a:cs typeface="Calibri" panose="020F0502020204030204" pitchFamily="34" charset="0"/>
            </a:rPr>
            <a:t>Културната група е дефинирана како збир на поединци кои споделуваат основен сет на верувања, модели на однесување и вредности.</a:t>
          </a:r>
          <a:endParaRPr lang="en-US" sz="1400" b="0" kern="1200" dirty="0">
            <a:latin typeface="Aptos" panose="020B0004020202020204" pitchFamily="34" charset="0"/>
          </a:endParaRPr>
        </a:p>
      </dsp:txBody>
      <dsp:txXfrm>
        <a:off x="3687442" y="3701"/>
        <a:ext cx="2875362" cy="1725217"/>
      </dsp:txXfrm>
    </dsp:sp>
    <dsp:sp modelId="{63527F1E-D72A-4448-AE51-41CB1A8F979D}">
      <dsp:nvSpPr>
        <dsp:cNvPr id="0" name=""/>
        <dsp:cNvSpPr/>
      </dsp:nvSpPr>
      <dsp:spPr>
        <a:xfrm>
          <a:off x="3024309" y="3207141"/>
          <a:ext cx="6307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733" y="45720"/>
              </a:lnTo>
            </a:path>
          </a:pathLst>
        </a:custGeom>
        <a:noFill/>
        <a:ln w="6350" cap="flat" cmpd="sng" algn="ctr">
          <a:solidFill>
            <a:schemeClr val="accent2">
              <a:shade val="90000"/>
              <a:hueOff val="-574681"/>
              <a:satOff val="409"/>
              <a:lumOff val="321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3142" y="3249551"/>
        <a:ext cx="33066" cy="6619"/>
      </dsp:txXfrm>
    </dsp:sp>
    <dsp:sp modelId="{276503E6-BCF1-45DB-B223-CCA23B11B2D5}">
      <dsp:nvSpPr>
        <dsp:cNvPr id="0" name=""/>
        <dsp:cNvSpPr/>
      </dsp:nvSpPr>
      <dsp:spPr>
        <a:xfrm>
          <a:off x="150746" y="2390252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ptos" panose="020B0004020202020204" pitchFamily="34" charset="0"/>
              <a:cs typeface="Calibri" panose="020F0502020204030204" pitchFamily="34" charset="0"/>
            </a:rPr>
            <a:t>Се однесува </a:t>
          </a:r>
          <a:r>
            <a:rPr lang="ru-RU" sz="1400" b="1" kern="1200" dirty="0">
              <a:latin typeface="Aptos" panose="020B0004020202020204" pitchFamily="34" charset="0"/>
              <a:cs typeface="Calibri" panose="020F0502020204030204" pitchFamily="34" charset="0"/>
            </a:rPr>
            <a:t>на групи во кои сме родени</a:t>
          </a:r>
          <a:r>
            <a:rPr lang="ru-RU" sz="1400" kern="1200" dirty="0">
              <a:latin typeface="Aptos" panose="020B0004020202020204" pitchFamily="34" charset="0"/>
              <a:cs typeface="Calibri" panose="020F0502020204030204" pitchFamily="34" charset="0"/>
            </a:rPr>
            <a:t>, како што се раса, национално потекло, пол, класа или религија.</a:t>
          </a:r>
          <a:endParaRPr lang="en-US" sz="1400" kern="1200" dirty="0">
            <a:latin typeface="Aptos" panose="020B0004020202020204" pitchFamily="34" charset="0"/>
          </a:endParaRPr>
        </a:p>
      </dsp:txBody>
      <dsp:txXfrm>
        <a:off x="150746" y="2390252"/>
        <a:ext cx="2875362" cy="1725217"/>
      </dsp:txXfrm>
    </dsp:sp>
    <dsp:sp modelId="{D0B18841-50B3-406B-B5E1-97D50C61189A}">
      <dsp:nvSpPr>
        <dsp:cNvPr id="0" name=""/>
        <dsp:cNvSpPr/>
      </dsp:nvSpPr>
      <dsp:spPr>
        <a:xfrm>
          <a:off x="3687442" y="2390252"/>
          <a:ext cx="2875362" cy="1725217"/>
        </a:xfrm>
        <a:prstGeom prst="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895" tIns="147894" rIns="140895" bIns="14789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Aptos" panose="020B0004020202020204" pitchFamily="34" charset="0"/>
              <a:cs typeface="Calibri" panose="020F0502020204030204" pitchFamily="34" charset="0"/>
            </a:rPr>
            <a:t>Исто така може да вклучува </a:t>
          </a:r>
          <a:r>
            <a:rPr lang="ru-RU" sz="1200" b="1" kern="1200" dirty="0">
              <a:latin typeface="Aptos" panose="020B0004020202020204" pitchFamily="34" charset="0"/>
              <a:cs typeface="Calibri" panose="020F0502020204030204" pitchFamily="34" charset="0"/>
            </a:rPr>
            <a:t>групи од на кои припаќаме.</a:t>
          </a:r>
          <a:r>
            <a:rPr lang="ru-RU" sz="1200" kern="1200" dirty="0">
              <a:latin typeface="Aptos" panose="020B0004020202020204" pitchFamily="34" charset="0"/>
              <a:cs typeface="Calibri" panose="020F0502020204030204" pitchFamily="34" charset="0"/>
            </a:rPr>
            <a:t> На пример, можно е да се стекне со нова култура со преселување во нова земја/соседство, со приклучување на нова професија и/или спортски/културен клуб, со промена на економскиот статус, со добивање попреченост, итн.</a:t>
          </a:r>
          <a:endParaRPr lang="en-GB" sz="1200" kern="1200" dirty="0">
            <a:latin typeface="Aptos" panose="020B0004020202020204" pitchFamily="34" charset="0"/>
          </a:endParaRPr>
        </a:p>
      </dsp:txBody>
      <dsp:txXfrm>
        <a:off x="3687442" y="2390252"/>
        <a:ext cx="2875362" cy="1725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1524000" y="2649480"/>
            <a:ext cx="9144000" cy="745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ERASMUS+KA220-ADU 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Cooperation partnerships in adult education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AA5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>
                <a:ln>
                  <a:noFill/>
                </a:ln>
                <a:solidFill>
                  <a:srgbClr val="FFAA5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KA220-ADU-2BF13E10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AA5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297172" y="1042061"/>
            <a:ext cx="959765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Building Digital Resilience by Making Digital Wellbeing and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Security Accessible to All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&lt;&lt;</a:t>
            </a:r>
            <a:r>
              <a:rPr kumimoji="0" lang="sk-SK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DigiWELL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&gt;&gt;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91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1F1AD-0822-2C73-E021-A1EA53C8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8E1CF9-711E-EE03-E4DA-A2CBCC3C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9B79F4-7975-A02F-2EC4-508F63AF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8F8881-652D-DB01-6C7D-DE15E6CF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B0926CE-5C85-22E9-09E2-843E7924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3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B0CE8-2E64-20E2-832A-F8B4240C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03BEFD-AF56-EA58-F6FE-88659F67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04560F-FB85-BE2A-77D1-BBDB6570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9DD5F1-F4A3-CC14-2DEE-008C82E0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D1B952-F220-D065-D564-0565EB8D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7783A-9DD7-C4E3-AD6B-955872A4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196882-70C4-4ACD-A99A-A8958E5A9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81A7339-0462-2583-4C7E-AC14D736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F37404-D5DC-C323-A09F-B9AEE4AD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0DFDEC-94C8-D2B9-E4C1-B4157BA5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7F664F-EF37-8273-B7D4-651E4C5A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45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095AE-6105-78F1-2060-8904479B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7CB3D-08A6-28E6-E5CC-6CA3B8E4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B46130-0E02-6AEE-8C22-7CF94ABD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D71381-3FFB-E053-BBC6-8F51278DF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9012D81-F5D8-0EA8-51F4-E62D77887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4F99924-393C-4DAC-A1A5-FAF5F76C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1B93AAC-DCAF-03F5-9D41-8F23D86E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DAFA6F0-510F-667C-5B1E-71A07DAC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4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0A2C3-1309-E39C-F52B-6F173933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AC30078-893E-AD52-6A11-5FEF4FC0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37525CC-0C41-2557-55A4-68EED4C4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E560D30-9DB0-99C5-87F3-B1D92533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98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3BDD5FA-2881-49E7-32CF-BBAA7809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D61BAD6-A65B-B251-190E-92B81AB3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5516A2-91C1-AB87-9BDF-6B1A2FE1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4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C7403-C4AC-48AE-104C-45479F92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191FF-4646-6976-D6FD-30BAA8F7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649CDB-6516-E7BA-D5C3-58CA39612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4459A4-AA2C-F367-03E2-3BE4AD0E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A283D1-CD37-D4F4-A8C6-7187D596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0C99CC-FC99-29D9-25D6-E4D14C8F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18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BFC1D-6001-1628-80DF-CBAA8221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8847F74-7C77-2C3E-F740-A0DF1FC5E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4A6D59-03F3-C812-9A2F-011C9689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B43DE7-CCBF-0444-DF50-5F5473C1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FE0941-5A87-5E9D-639F-52D6B29B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3772BF-F857-3376-45C2-8C5939BB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0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DD516-2BD2-033D-677D-526721D1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60DC75A-6DAA-2E36-844B-1DE924CC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204487-0394-4899-004D-EB9C938C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C63FC8-5F6F-18C2-A2A1-C1FFC5DC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16F04A-2E92-988F-C4DD-2B2C234D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0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F796ECB-A4DB-8794-85D8-938ED913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2C68503-5BA6-6368-30A0-244F1FF6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E3C45A-D877-22F6-2D8B-287D0C12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8EE748-128F-28F4-104E-27AF6DA7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1B215F-4C15-F814-EDF8-C7B7402E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02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2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11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2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72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29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6294D-597E-4D2E-B81B-892A1B61325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F323-A7D3-4479-AD34-CAE92524068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7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6294D-597E-4D2E-B81B-892A1B61325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21/10/2024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F323-A7D3-4479-AD34-CAE92524068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0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384DA-355A-27CC-8AD9-7ED41F76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2F85A7-F4AC-6A2F-0506-F1E0EC26A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D51B71-7BF2-620A-3937-82807B22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B09A74-9F05-4879-BB0A-C07F1A4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522C251-4D2C-2E18-CC4D-80B18D6A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7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365126"/>
            <a:ext cx="10662684" cy="105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91116" y="1658679"/>
            <a:ext cx="10662684" cy="3944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86023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A5A"/>
        </a:buClr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62644E8-10B5-CE49-6891-911654D2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9D2063-3934-78F3-5D1C-633EC0F0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50C04B-C414-807B-F073-844A86F45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69F9E-8D34-42E7-83D8-6690845F3D31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C7083BE-5379-B44F-A80E-0AA6CA3D3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F04C7D-6326-DC64-E752-D539A221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0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558" y="1583992"/>
            <a:ext cx="5334930" cy="1845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  <a:buClr>
                <a:srgbClr val="FFAA5A"/>
              </a:buClr>
            </a:pPr>
            <a:r>
              <a:rPr lang="ru-RU" sz="3200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Дигитално граѓанство – етичка употреба на дигиталната технологија</a:t>
            </a:r>
            <a:endParaRPr lang="en-US" sz="3200" b="1" dirty="0">
              <a:solidFill>
                <a:srgbClr val="FFAA5A"/>
              </a:solidFill>
              <a:latin typeface="+mn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Obrázok 18" descr="Obrázok, na ktorom je text">
            <a:extLst>
              <a:ext uri="{FF2B5EF4-FFF2-40B4-BE49-F238E27FC236}">
                <a16:creationId xmlns:a16="http://schemas.microsoft.com/office/drawing/2014/main" id="{A34B1F93-7319-3B02-1A2A-A41863D32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16" y="963504"/>
            <a:ext cx="2406814" cy="529376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E61D75E1-8198-2645-4D4B-679D6C8F8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58" y="5151053"/>
            <a:ext cx="817175" cy="777669"/>
          </a:xfrm>
          <a:prstGeom prst="rect">
            <a:avLst/>
          </a:prstGeom>
        </p:spPr>
      </p:pic>
      <p:pic>
        <p:nvPicPr>
          <p:cNvPr id="23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58" y="5272445"/>
            <a:ext cx="118535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80" y="5242752"/>
            <a:ext cx="773010" cy="1016004"/>
          </a:xfrm>
          <a:prstGeom prst="rect">
            <a:avLst/>
          </a:prstGeom>
        </p:spPr>
      </p:pic>
      <p:pic>
        <p:nvPicPr>
          <p:cNvPr id="27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0" y="5213414"/>
            <a:ext cx="101749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82" y="5208372"/>
            <a:ext cx="1215490" cy="564513"/>
          </a:xfrm>
          <a:prstGeom prst="rect">
            <a:avLst/>
          </a:prstGeom>
        </p:spPr>
      </p:pic>
      <p:pic>
        <p:nvPicPr>
          <p:cNvPr id="3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99" y="5771248"/>
            <a:ext cx="159829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23" y="5889422"/>
            <a:ext cx="157517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79" y="5862581"/>
            <a:ext cx="1491323" cy="2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Nadpis 1">
            <a:extLst>
              <a:ext uri="{FF2B5EF4-FFF2-40B4-BE49-F238E27FC236}">
                <a16:creationId xmlns:a16="http://schemas.microsoft.com/office/drawing/2014/main" id="{D631E33B-7141-87BC-7265-49AEB99568AD}"/>
              </a:ext>
            </a:extLst>
          </p:cNvPr>
          <p:cNvSpPr txBox="1">
            <a:spLocks/>
          </p:cNvSpPr>
          <p:nvPr/>
        </p:nvSpPr>
        <p:spPr>
          <a:xfrm>
            <a:off x="7622071" y="3686794"/>
            <a:ext cx="2480219" cy="1373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k" sz="14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Градење дигитална отпорност </a:t>
            </a:r>
            <a:br>
              <a:rPr lang="mk" sz="14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</a:br>
            <a:r>
              <a:rPr lang="mk" sz="14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со овозможување на дигиталната благосостојба </a:t>
            </a:r>
            <a:br>
              <a:rPr lang="mk" sz="14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</a:br>
            <a:r>
              <a:rPr lang="mk" sz="14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и безбедност достапни за сите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2022-2-SK01-KA220-ADU-000096888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j-ea"/>
              <a:cs typeface="+mj-cs"/>
            </a:endParaRPr>
          </a:p>
        </p:txBody>
      </p:sp>
      <p:pic>
        <p:nvPicPr>
          <p:cNvPr id="1026" name="Picture 2" descr="Is digital citizenship really that different than citizens… | Flickr">
            <a:extLst>
              <a:ext uri="{FF2B5EF4-FFF2-40B4-BE49-F238E27FC236}">
                <a16:creationId xmlns:a16="http://schemas.microsoft.com/office/drawing/2014/main" id="{3F8A124C-7493-AF86-605C-584A40A8B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" t="11652" r="1051" b="6954"/>
          <a:stretch/>
        </p:blipFill>
        <p:spPr bwMode="auto">
          <a:xfrm>
            <a:off x="1099553" y="1611198"/>
            <a:ext cx="3686091" cy="30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Што е општествена категоризација?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2071899"/>
            <a:ext cx="6312381" cy="41360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4000" dirty="0">
                <a:latin typeface="Aptos" panose="020B0004020202020204" pitchFamily="34" charset="0"/>
              </a:rPr>
              <a:t> </a:t>
            </a:r>
            <a:r>
              <a:rPr lang="ru-RU" sz="3600" b="1" dirty="0">
                <a:latin typeface="Aptos" panose="020B0004020202020204" pitchFamily="34" charset="0"/>
              </a:rPr>
              <a:t>Зошто? </a:t>
            </a:r>
            <a:r>
              <a:rPr lang="ru-RU" sz="3600" dirty="0">
                <a:latin typeface="Aptos" panose="020B0004020202020204" pitchFamily="34" charset="0"/>
              </a:rPr>
              <a:t>Да се намали комплексноста на реалноста.</a:t>
            </a:r>
            <a:endParaRPr lang="en-US" sz="36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3600" b="1" dirty="0">
                <a:latin typeface="Aptos" panose="020B0004020202020204" pitchFamily="34" charset="0"/>
              </a:rPr>
              <a:t>Ризик? </a:t>
            </a:r>
            <a:r>
              <a:rPr lang="ru-RU" sz="3600" dirty="0">
                <a:latin typeface="Aptos" panose="020B0004020202020204" pitchFamily="34" charset="0"/>
              </a:rPr>
              <a:t>Да се изгуби специфичноста на секој поединец.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11304096" cy="106351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ru-RU" sz="32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ru-RU" sz="32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32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Како да се надмине општествената категоризација?</a:t>
            </a:r>
            <a:endParaRPr lang="en-GB" sz="32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 </a:t>
            </a:r>
            <a:r>
              <a:rPr lang="ru-RU" sz="2400" b="1" dirty="0">
                <a:latin typeface="Aptos" panose="020B0004020202020204" pitchFamily="34" charset="0"/>
              </a:rPr>
              <a:t>Создавање на нова заедничка културна група.</a:t>
            </a:r>
            <a:endParaRPr lang="en-US" sz="24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Aptos" panose="020B0004020202020204" pitchFamily="34" charset="0"/>
              </a:rPr>
              <a:t>Блиц совет: </a:t>
            </a:r>
            <a:r>
              <a:rPr lang="ru-RU" sz="2400" dirty="0">
                <a:latin typeface="Aptos" panose="020B0004020202020204" pitchFamily="34" charset="0"/>
              </a:rPr>
              <a:t>Размислете за поединци кои припаѓаат на културна група различна од вашата. На пример, различна религија и/или етничка припадност. Можете ли да помислите на заедничка културна група со овие поединци?</a:t>
            </a:r>
            <a:endParaRPr lang="en-US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Aptos" panose="020B0004020202020204" pitchFamily="34" charset="0"/>
              </a:rPr>
              <a:t>Размислете за културните групи во кои сте станале дел!</a:t>
            </a:r>
            <a:endParaRPr lang="en-GB" sz="24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6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10389696" cy="1440657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mk-MK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sk-SK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27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Експериментот на Роберс Кејв, спроведен од Музафер Шериф во 1950-тите, вклучувал 22 момчиња во летните кампови во Оклахома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952385"/>
            <a:ext cx="6312381" cy="425556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ru-RU" sz="3100" dirty="0">
                <a:latin typeface="Aptos" panose="020B0004020202020204" pitchFamily="34" charset="0"/>
              </a:rPr>
              <a:t>Групите биле формирани со одвојување на оние кои покажале афинитет.</a:t>
            </a:r>
            <a:endParaRPr lang="en-US" sz="31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3100" dirty="0">
                <a:latin typeface="Aptos" panose="020B0004020202020204" pitchFamily="34" charset="0"/>
              </a:rPr>
              <a:t>Кога била воведена меѓугрупната конкуренција, групниот идентитет ги надминал индивидуалните афинитети.</a:t>
            </a:r>
          </a:p>
          <a:p>
            <a:pPr>
              <a:spcAft>
                <a:spcPts val="600"/>
              </a:spcAft>
            </a:pPr>
            <a:r>
              <a:rPr lang="ru-RU" sz="3100" dirty="0">
                <a:latin typeface="Aptos" panose="020B0004020202020204" pitchFamily="34" charset="0"/>
              </a:rPr>
              <a:t>Подоцна, кооперативните задачи го намалиле овој конфликт, нагласувајќи ја улогата на заедничките цели во решавањето на групните тензии.</a:t>
            </a:r>
          </a:p>
          <a:p>
            <a:pPr>
              <a:spcAft>
                <a:spcPts val="600"/>
              </a:spcAft>
            </a:pPr>
            <a:r>
              <a:rPr lang="ru-RU" sz="3100" b="1" dirty="0">
                <a:latin typeface="Aptos" panose="020B0004020202020204" pitchFamily="34" charset="0"/>
              </a:rPr>
              <a:t>Блиц совет: </a:t>
            </a:r>
            <a:r>
              <a:rPr lang="ru-RU" sz="3100" dirty="0">
                <a:latin typeface="Aptos" panose="020B0004020202020204" pitchFamily="34" charset="0"/>
              </a:rPr>
              <a:t>можете ли да се сетите на некој пример за онлајн соработка која помогнала да се надминат предрасудите и конфликтот меѓу групите?</a:t>
            </a:r>
            <a:endParaRPr lang="en-GB" sz="3100" dirty="0">
              <a:latin typeface="Aptos" panose="020B00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23" y="2175442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9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rmAutofit fontScale="90000"/>
          </a:bodyPr>
          <a:lstStyle/>
          <a:p>
            <a:r>
              <a:rPr lang="mk-MK" sz="44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endParaRPr lang="en-US" sz="44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801" y="1883216"/>
            <a:ext cx="6466221" cy="436895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3200" b="1" dirty="0">
                <a:latin typeface="Aptos" panose="020B0004020202020204" pitchFamily="34" charset="0"/>
                <a:ea typeface="Cambria"/>
              </a:rPr>
              <a:t>Што е етноцентризам? </a:t>
            </a:r>
            <a:br>
              <a:rPr lang="ru-RU" sz="3200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latin typeface="Aptos" panose="020B0004020202020204" pitchFamily="34" charset="0"/>
                <a:ea typeface="Cambria"/>
              </a:rPr>
              <a:t>Тенденција да се сметаат вредностите на културната група како супериорни и апсолутни.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endParaRPr lang="mk-MK" sz="3200" dirty="0">
              <a:latin typeface="Aptos" panose="020B0004020202020204" pitchFamily="34" charset="0"/>
              <a:ea typeface="Cambria"/>
            </a:endParaRPr>
          </a:p>
          <a:p>
            <a:r>
              <a:rPr lang="mk-MK" sz="3200" b="1" dirty="0">
                <a:latin typeface="Aptos" panose="020B0004020202020204" pitchFamily="34" charset="0"/>
                <a:ea typeface="Cambria"/>
              </a:rPr>
              <a:t>Што е предрасуда?</a:t>
            </a:r>
            <a:br>
              <a:rPr lang="sk-SK" sz="3200" b="1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latin typeface="Aptos" panose="020B0004020202020204" pitchFamily="34" charset="0"/>
                <a:ea typeface="Cambria"/>
              </a:rPr>
              <a:t>Тенденција да се суди негативно за поединци кои припаѓаат на други културни групи.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4" name="Picture 2" descr="Ethnocentrism">
            <a:extLst>
              <a:ext uri="{FF2B5EF4-FFF2-40B4-BE49-F238E27FC236}">
                <a16:creationId xmlns:a16="http://schemas.microsoft.com/office/drawing/2014/main" id="{A7F60C36-23F5-814A-D862-0CAAEA38D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"/>
          <a:stretch/>
        </p:blipFill>
        <p:spPr bwMode="auto">
          <a:xfrm>
            <a:off x="251315" y="1810613"/>
            <a:ext cx="3941691" cy="323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4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3200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Компонентите на предрасудите</a:t>
            </a:r>
            <a:endParaRPr lang="en-US" sz="32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5879803" cy="4368954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en-GB" dirty="0">
                <a:latin typeface="Aptos" panose="020B0004020202020204" pitchFamily="34" charset="0"/>
                <a:ea typeface="Cambria"/>
              </a:rPr>
              <a:t> </a:t>
            </a:r>
            <a:r>
              <a:rPr lang="mk-MK" b="1" dirty="0">
                <a:latin typeface="Aptos" panose="020B0004020202020204" pitchFamily="34" charset="0"/>
                <a:ea typeface="Cambria"/>
              </a:rPr>
              <a:t>Стереотип: </a:t>
            </a:r>
            <a:r>
              <a:rPr lang="mk-MK" dirty="0">
                <a:latin typeface="Aptos" panose="020B0004020202020204" pitchFamily="34" charset="0"/>
                <a:ea typeface="Cambria"/>
              </a:rPr>
              <a:t>Тоа</a:t>
            </a:r>
            <a:r>
              <a:rPr lang="ru-RU" dirty="0">
                <a:latin typeface="Aptos" panose="020B0004020202020204" pitchFamily="34" charset="0"/>
                <a:ea typeface="Cambria"/>
              </a:rPr>
              <a:t> е когнитивен елемент, кој се однесува на информациите поврзани со културната група.</a:t>
            </a:r>
            <a:r>
              <a:rPr lang="en-GB" dirty="0">
                <a:latin typeface="Aptos" panose="020B0004020202020204" pitchFamily="34" charset="0"/>
                <a:ea typeface="Cambria"/>
              </a:rPr>
              <a:t> </a:t>
            </a:r>
            <a:endParaRPr lang="mk-MK" dirty="0">
              <a:latin typeface="Aptos" panose="020B0004020202020204" pitchFamily="34" charset="0"/>
              <a:ea typeface="Cambria"/>
            </a:endParaRPr>
          </a:p>
          <a:p>
            <a:pPr algn="just"/>
            <a:r>
              <a:rPr lang="mk-MK" b="1" dirty="0">
                <a:latin typeface="Aptos" panose="020B0004020202020204" pitchFamily="34" charset="0"/>
                <a:ea typeface="Cambria"/>
              </a:rPr>
              <a:t>Емоции:</a:t>
            </a:r>
            <a:r>
              <a:rPr lang="ru-RU" b="1" dirty="0">
                <a:latin typeface="Aptos" panose="020B0004020202020204" pitchFamily="34" charset="0"/>
                <a:ea typeface="Cambria"/>
              </a:rPr>
              <a:t> </a:t>
            </a:r>
            <a:r>
              <a:rPr lang="ru-RU" dirty="0">
                <a:latin typeface="Aptos" panose="020B0004020202020204" pitchFamily="34" charset="0"/>
                <a:ea typeface="Cambria"/>
              </a:rPr>
              <a:t>Тоа е клучниот елемент на предрасудите, од кој произлегува негативната оценка.</a:t>
            </a:r>
          </a:p>
          <a:p>
            <a:pPr algn="just"/>
            <a:r>
              <a:rPr lang="en-GB" dirty="0">
                <a:latin typeface="Aptos" panose="020B0004020202020204" pitchFamily="34" charset="0"/>
                <a:ea typeface="Cambria"/>
              </a:rPr>
              <a:t> </a:t>
            </a:r>
            <a:r>
              <a:rPr lang="mk-MK" b="1" dirty="0">
                <a:latin typeface="Aptos" panose="020B0004020202020204" pitchFamily="34" charset="0"/>
                <a:ea typeface="Cambria"/>
              </a:rPr>
              <a:t>Дискриминација:</a:t>
            </a:r>
            <a:r>
              <a:rPr lang="ru-RU" b="1" dirty="0">
                <a:latin typeface="Aptos" panose="020B0004020202020204" pitchFamily="34" charset="0"/>
                <a:ea typeface="Cambria"/>
              </a:rPr>
              <a:t> </a:t>
            </a:r>
            <a:r>
              <a:rPr lang="ru-RU" dirty="0">
                <a:latin typeface="Aptos" panose="020B0004020202020204" pitchFamily="34" charset="0"/>
                <a:ea typeface="Cambria"/>
              </a:rPr>
              <a:t>Тоа е бихевиористичкиот елемент, кој води до превземање на акции против целната културна група.</a:t>
            </a:r>
            <a:endParaRPr lang="en-GB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5" name="Picture 4" descr="Help me out - prejudice - CBBC - BBC">
            <a:extLst>
              <a:ext uri="{FF2B5EF4-FFF2-40B4-BE49-F238E27FC236}">
                <a16:creationId xmlns:a16="http://schemas.microsoft.com/office/drawing/2014/main" id="{93DC6CE7-83B0-EB38-0F63-6827D5D8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2" y="2220097"/>
            <a:ext cx="4691925" cy="26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3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84" y="469677"/>
            <a:ext cx="8051587" cy="937827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3200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Пример за предрасуди</a:t>
            </a:r>
            <a:endParaRPr lang="en-US" sz="32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ru-RU" sz="3200" b="1" dirty="0">
                <a:latin typeface="Aptos" panose="020B0004020202020204" pitchFamily="34" charset="0"/>
                <a:ea typeface="Cambria"/>
              </a:rPr>
              <a:t>Стереотип: "Сите Роми се крадци".</a:t>
            </a:r>
          </a:p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mk-MK" sz="3200" b="1" dirty="0">
                <a:latin typeface="Aptos" panose="020B0004020202020204" pitchFamily="34" charset="0"/>
                <a:ea typeface="Cambria"/>
              </a:rPr>
              <a:t>Емоции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“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Ова ме прави лут и огорчен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”</a:t>
            </a:r>
          </a:p>
          <a:p>
            <a:r>
              <a:rPr lang="en-GB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mk-MK" sz="3200" b="1" dirty="0">
                <a:latin typeface="Aptos" panose="020B0004020202020204" pitchFamily="34" charset="0"/>
                <a:ea typeface="Cambria"/>
              </a:rPr>
              <a:t>Дискриминација: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 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“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Затоа, ги навредувам во автобусот</a:t>
            </a:r>
            <a:r>
              <a:rPr lang="en-GB" sz="3200" dirty="0">
                <a:latin typeface="Aptos" panose="020B0004020202020204" pitchFamily="34" charset="0"/>
                <a:ea typeface="Cambria"/>
              </a:rPr>
              <a:t>”.</a:t>
            </a:r>
          </a:p>
          <a:p>
            <a:pPr marL="0" indent="0">
              <a:buNone/>
            </a:pPr>
            <a:r>
              <a:rPr lang="mk-MK" sz="3200" b="1" dirty="0">
                <a:latin typeface="Aptos" panose="020B0004020202020204" pitchFamily="34" charset="0"/>
                <a:ea typeface="Cambria"/>
              </a:rPr>
              <a:t>Блиц совет</a:t>
            </a:r>
            <a:r>
              <a:rPr lang="en-GB" sz="3200" b="1" dirty="0">
                <a:latin typeface="Aptos" panose="020B0004020202020204" pitchFamily="34" charset="0"/>
                <a:ea typeface="Cambria"/>
              </a:rPr>
              <a:t>: 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Можете ли да се сетите на некој пример за предрасуди кои се случуваат на социјалните медиуми?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5" name="Picture 4" descr="Help me out - prejudice - CBBC - BBC">
            <a:extLst>
              <a:ext uri="{FF2B5EF4-FFF2-40B4-BE49-F238E27FC236}">
                <a16:creationId xmlns:a16="http://schemas.microsoft.com/office/drawing/2014/main" id="{93DC6CE7-83B0-EB38-0F63-6827D5D8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2" y="2220097"/>
            <a:ext cx="4691925" cy="26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52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75" y="463642"/>
            <a:ext cx="9045085" cy="937827"/>
          </a:xfrm>
        </p:spPr>
        <p:txBody>
          <a:bodyPr>
            <a:normAutofit fontScale="90000"/>
          </a:bodyPr>
          <a:lstStyle/>
          <a:p>
            <a:pPr algn="l"/>
            <a:br>
              <a:rPr lang="ru-RU" sz="4400" dirty="0">
                <a:latin typeface="Aptos" panose="020B0004020202020204" pitchFamily="34" charset="0"/>
                <a:ea typeface="Cambria"/>
              </a:rPr>
            </a:br>
            <a:r>
              <a:rPr lang="ru-RU" sz="44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4400" dirty="0">
                <a:latin typeface="Aptos" panose="020B0004020202020204" pitchFamily="34" charset="0"/>
                <a:ea typeface="Cambria"/>
              </a:rPr>
            </a:br>
            <a:r>
              <a:rPr lang="ru-RU" sz="44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Пример за предрасуди онлајн</a:t>
            </a:r>
            <a:endParaRPr lang="en-US" sz="44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36" y="1877181"/>
            <a:ext cx="6212979" cy="436895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ru-RU" dirty="0">
                <a:latin typeface="Aptos" panose="020B0004020202020204" pitchFamily="34" charset="0"/>
                <a:ea typeface="Cambria"/>
              </a:rPr>
              <a:t>Предрасуди кон Азиските Американци за време на пандемијата Ковид-19</a:t>
            </a:r>
            <a:endParaRPr lang="en-US" dirty="0">
              <a:latin typeface="Aptos" panose="020B0004020202020204" pitchFamily="34" charset="0"/>
              <a:ea typeface="Cambria"/>
            </a:endParaRPr>
          </a:p>
          <a:p>
            <a:pPr marL="0" indent="0" algn="ctr">
              <a:buNone/>
            </a:pPr>
            <a:r>
              <a:rPr lang="ru-RU" sz="2400" dirty="0">
                <a:latin typeface="Aptos" panose="020B0004020202020204" pitchFamily="34" charset="0"/>
                <a:ea typeface="Cambria"/>
              </a:rPr>
              <a:t>Избувнувањето на Ковид-19 доведе до зголемени инциденти на расизам, дискриминација и насилство против "Азијците". Од јануари 2020 година, многу Азијци во Америка известија за расни навреди, неправилно отпуштање од работа, плукање, физичко насилство, екстремно физичко дистанцирање и слично.  </a:t>
            </a:r>
          </a:p>
          <a:p>
            <a:pPr marL="0" indent="0" algn="ctr">
              <a:buNone/>
            </a:pPr>
            <a:r>
              <a:rPr lang="ru-RU" sz="1700" dirty="0">
                <a:latin typeface="Aptos" panose="020B0004020202020204" pitchFamily="34" charset="0"/>
                <a:ea typeface="Cambria"/>
              </a:rPr>
              <a:t>Croucher S.M., Nguyen T. и Rahmani D. (2020). Предрасуди кон Азијците во Америка за време на пандемијата на Ковид-19: Влијанијата на користењето на социјалните медиуми во Соединетите Држави.</a:t>
            </a:r>
            <a:endParaRPr lang="en-GB" sz="17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4" name="Picture 4" descr="Taking the measure of prejudice in a pandemic">
            <a:extLst>
              <a:ext uri="{FF2B5EF4-FFF2-40B4-BE49-F238E27FC236}">
                <a16:creationId xmlns:a16="http://schemas.microsoft.com/office/drawing/2014/main" id="{F45AB197-C77A-D3A4-9785-13A816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" y="2396172"/>
            <a:ext cx="4331321" cy="24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7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10071245" cy="1407504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2800" dirty="0">
                <a:latin typeface="Aptos" panose="020B0004020202020204" pitchFamily="34" charset="0"/>
                <a:ea typeface="Cambria"/>
              </a:rPr>
            </a:br>
            <a:r>
              <a:rPr lang="ru-RU" sz="28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Каква беше улогата на медиумите и социјалните медиуми во ширењето на предрасуди?</a:t>
            </a:r>
            <a:endParaRPr lang="en-US" sz="28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236" y="1877181"/>
            <a:ext cx="6212979" cy="4368954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mk-MK" sz="3600" b="1" dirty="0">
                <a:latin typeface="Aptos" panose="020B0004020202020204" pitchFamily="34" charset="0"/>
              </a:rPr>
              <a:t>Погрешни медиумски наслови</a:t>
            </a:r>
            <a:endParaRPr lang="en-US" sz="3600" b="1" dirty="0">
              <a:latin typeface="Aptos" panose="020B00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“Chinese virus pandemonium”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mk-MK" sz="3200" dirty="0">
                <a:latin typeface="Aptos" panose="020B0004020202020204" pitchFamily="34" charset="0"/>
                <a:cs typeface="Calibri" panose="020F0502020204030204" pitchFamily="34" charset="0"/>
              </a:rPr>
              <a:t>Кинески деца останете дома</a:t>
            </a: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mk-MK" b="1" dirty="0">
                <a:latin typeface="Aptos" panose="020B0004020202020204" pitchFamily="34" charset="0"/>
                <a:cs typeface="Calibri" panose="020F0502020204030204" pitchFamily="34" charset="0"/>
              </a:rPr>
              <a:t>Хаштаг на социјални медиуми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#WuhanVirus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latin typeface="Aptos" panose="020B0004020202020204" pitchFamily="34" charset="0"/>
                <a:cs typeface="Calibri" panose="020F0502020204030204" pitchFamily="34" charset="0"/>
              </a:rPr>
              <a:t>#KungFlu</a:t>
            </a:r>
          </a:p>
        </p:txBody>
      </p:sp>
      <p:pic>
        <p:nvPicPr>
          <p:cNvPr id="4" name="Picture 4" descr="Taking the measure of prejudice in a pandemic">
            <a:extLst>
              <a:ext uri="{FF2B5EF4-FFF2-40B4-BE49-F238E27FC236}">
                <a16:creationId xmlns:a16="http://schemas.microsoft.com/office/drawing/2014/main" id="{F45AB197-C77A-D3A4-9785-13A816A8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5" y="2396172"/>
            <a:ext cx="4331321" cy="24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8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Културни модели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ru-RU" sz="3200" b="1" dirty="0">
                <a:latin typeface="Aptos" panose="020B0004020202020204" pitchFamily="34" charset="0"/>
              </a:rPr>
              <a:t>Културни асимилации: </a:t>
            </a:r>
            <a:r>
              <a:rPr lang="ru-RU" sz="3200" dirty="0">
                <a:latin typeface="Aptos" panose="020B0004020202020204" pitchFamily="34" charset="0"/>
              </a:rPr>
              <a:t>културните разлики полека се отстрануваат.</a:t>
            </a:r>
          </a:p>
          <a:p>
            <a:pPr>
              <a:spcAft>
                <a:spcPts val="600"/>
              </a:spcAft>
            </a:pPr>
            <a:r>
              <a:rPr lang="mk-MK" sz="3200" b="1" dirty="0">
                <a:latin typeface="Aptos" panose="020B0004020202020204" pitchFamily="34" charset="0"/>
              </a:rPr>
              <a:t>Мултикултурност: </a:t>
            </a:r>
            <a:r>
              <a:rPr lang="ru-RU" sz="3200" dirty="0">
                <a:latin typeface="Aptos" panose="020B0004020202020204" pitchFamily="34" charset="0"/>
              </a:rPr>
              <a:t>културите се сметаат за цврсти и стабилни групи.</a:t>
            </a:r>
            <a:endParaRPr lang="en-GB" sz="3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3200" b="1" dirty="0">
                <a:latin typeface="Aptos" panose="020B0004020202020204" pitchFamily="34" charset="0"/>
              </a:rPr>
              <a:t>Интеркултуралност: </a:t>
            </a:r>
            <a:r>
              <a:rPr lang="ru-RU" sz="3200" dirty="0">
                <a:latin typeface="Aptos" panose="020B0004020202020204" pitchFamily="34" charset="0"/>
              </a:rPr>
              <a:t>ова подразбира хибридизација на културните процеси. Културната граница ги обединува и не ги дели различните групи.</a:t>
            </a:r>
          </a:p>
          <a:p>
            <a:pPr>
              <a:spcAft>
                <a:spcPts val="600"/>
              </a:spcAft>
            </a:pPr>
            <a:r>
              <a:rPr lang="mk-MK" sz="3200" b="1" dirty="0">
                <a:latin typeface="Aptos" panose="020B0004020202020204" pitchFamily="34" charset="0"/>
              </a:rPr>
              <a:t>Блиц совет: </a:t>
            </a:r>
            <a:r>
              <a:rPr lang="ru-RU" sz="3200" dirty="0">
                <a:latin typeface="Aptos" panose="020B0004020202020204" pitchFamily="34" charset="0"/>
              </a:rPr>
              <a:t>Кој културен модел го сметате за посакуван?</a:t>
            </a: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6F45579-37C3-F081-2506-FDD04662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2230601"/>
            <a:ext cx="4763773" cy="26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8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Културни модели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mk-MK" sz="3200" b="1" dirty="0">
                <a:latin typeface="Aptos" panose="020B0004020202020204" pitchFamily="34" charset="0"/>
              </a:rPr>
              <a:t>Културни асимилации: </a:t>
            </a:r>
            <a:r>
              <a:rPr lang="mk-MK" sz="3200" dirty="0">
                <a:latin typeface="Aptos" panose="020B0004020202020204" pitchFamily="34" charset="0"/>
              </a:rPr>
              <a:t>к</a:t>
            </a:r>
            <a:r>
              <a:rPr lang="ru-RU" sz="3200" dirty="0">
                <a:latin typeface="Aptos" panose="020B0004020202020204" pitchFamily="34" charset="0"/>
              </a:rPr>
              <a:t>ултурните разлики полека се отстрануваат.</a:t>
            </a:r>
          </a:p>
          <a:p>
            <a:pPr>
              <a:spcAft>
                <a:spcPts val="600"/>
              </a:spcAft>
            </a:pPr>
            <a:r>
              <a:rPr lang="mk-MK" sz="3200" b="1" dirty="0">
                <a:latin typeface="Aptos" panose="020B0004020202020204" pitchFamily="34" charset="0"/>
              </a:rPr>
              <a:t>Мултикултурност: </a:t>
            </a:r>
            <a:r>
              <a:rPr lang="ru-RU" sz="3200" dirty="0">
                <a:latin typeface="Aptos" panose="020B0004020202020204" pitchFamily="34" charset="0"/>
              </a:rPr>
              <a:t>културите се сметаат за цврсти и стабилни групи.</a:t>
            </a:r>
            <a:endParaRPr lang="en-GB" sz="3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mk-MK" sz="3200" b="1" dirty="0">
                <a:latin typeface="Aptos" panose="020B0004020202020204" pitchFamily="34" charset="0"/>
              </a:rPr>
              <a:t>Интеркултуралност:</a:t>
            </a:r>
            <a:r>
              <a:rPr lang="en-GB" sz="3200" b="1" dirty="0">
                <a:latin typeface="Aptos" panose="020B0004020202020204" pitchFamily="34" charset="0"/>
              </a:rPr>
              <a:t> </a:t>
            </a:r>
            <a:r>
              <a:rPr lang="ru-RU" sz="3200" dirty="0">
                <a:latin typeface="Aptos" panose="020B0004020202020204" pitchFamily="34" charset="0"/>
              </a:rPr>
              <a:t> подразбира хибридизација на културните процеси. Културната граница ги обединува и не ги дели различните групи.</a:t>
            </a:r>
          </a:p>
          <a:p>
            <a:pPr marL="0" indent="0">
              <a:spcAft>
                <a:spcPts val="600"/>
              </a:spcAft>
              <a:buNone/>
            </a:pP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6F45579-37C3-F081-2506-FDD04662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3" y="2230601"/>
            <a:ext cx="4763773" cy="26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8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ru-RU" sz="3800" dirty="0">
                <a:latin typeface="Aptos" panose="020B0004020202020204" pitchFamily="34" charset="0"/>
                <a:cs typeface="Calibri Light" panose="020F0302020204030204" pitchFamily="34" charset="0"/>
              </a:rPr>
              <a:t>Етичка употреба на дигиталната технологија</a:t>
            </a:r>
            <a:endParaRPr lang="en-US" sz="38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36" y="3303836"/>
            <a:ext cx="3856004" cy="19242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mk-MK" sz="3200" b="1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Воведно видео</a:t>
            </a:r>
            <a:endParaRPr lang="en-US" sz="3200" b="1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he ethics of social media and online communication">
            <a:hlinkClick r:id="" action="ppaction://media"/>
            <a:extLst>
              <a:ext uri="{FF2B5EF4-FFF2-40B4-BE49-F238E27FC236}">
                <a16:creationId xmlns:a16="http://schemas.microsoft.com/office/drawing/2014/main" id="{8A3DAE9D-1320-370A-3F55-E17F4B07A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474" y="1315036"/>
            <a:ext cx="5774987" cy="32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3200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Етичка дилема - културен релативизам</a:t>
            </a:r>
            <a:endParaRPr lang="en-US" sz="32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>
                <a:latin typeface="Aptos" panose="020B0004020202020204" pitchFamily="34" charset="0"/>
                <a:ea typeface="Cambria"/>
              </a:rPr>
              <a:t>Културниот релативизам е ставот </a:t>
            </a:r>
            <a:r>
              <a:rPr lang="ru-RU" sz="3200" b="1" dirty="0">
                <a:latin typeface="Aptos" panose="020B0004020202020204" pitchFamily="34" charset="0"/>
                <a:ea typeface="Cambria"/>
              </a:rPr>
              <a:t>дека не постои универзален стандард за мерење на културите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 и дека сите културни вредности и верувања мора да се разберат во однос на нивниот културен контекст, а не да се судат врз основа на надворешни норми и вредности.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32B4C-8C17-2071-23D7-4C43EE41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2140945"/>
            <a:ext cx="4665346" cy="26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1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15" y="469677"/>
            <a:ext cx="8051587" cy="937827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latin typeface="Aptos" panose="020B0004020202020204" pitchFamily="34" charset="0"/>
                <a:ea typeface="Cambria"/>
              </a:rPr>
              <a:t>Вовед во социјалната психологија</a:t>
            </a:r>
            <a:br>
              <a:rPr lang="ru-RU" sz="3200" dirty="0">
                <a:latin typeface="Aptos" panose="020B0004020202020204" pitchFamily="34" charset="0"/>
                <a:ea typeface="Cambria"/>
              </a:rPr>
            </a:br>
            <a:r>
              <a:rPr lang="ru-RU" sz="3200" dirty="0">
                <a:solidFill>
                  <a:srgbClr val="FFAA5A"/>
                </a:solidFill>
                <a:latin typeface="Aptos" panose="020B0004020202020204" pitchFamily="34" charset="0"/>
                <a:ea typeface="Cambria"/>
              </a:rPr>
              <a:t>Етичка дилема - културен релативизам</a:t>
            </a:r>
            <a:endParaRPr lang="en-US" sz="3200" dirty="0">
              <a:solidFill>
                <a:srgbClr val="FFAA5A"/>
              </a:solidFill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89" y="1863584"/>
            <a:ext cx="6212979" cy="436895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just"/>
            <a:r>
              <a:rPr lang="ru-RU" sz="3200" b="1" dirty="0">
                <a:latin typeface="Aptos" panose="020B0004020202020204" pitchFamily="34" charset="0"/>
                <a:ea typeface="Cambria"/>
              </a:rPr>
              <a:t>Дали културниот релативизам подразбира отсуство на апсолутни човекови права и морални вредности?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 Не, но границата помеѓу кршењето на човековите права и културниот плурализам е тенка.</a:t>
            </a:r>
          </a:p>
          <a:p>
            <a:pPr algn="just"/>
            <a:r>
              <a:rPr lang="mk-MK" sz="3200" b="1" dirty="0">
                <a:latin typeface="Aptos" panose="020B0004020202020204" pitchFamily="34" charset="0"/>
                <a:ea typeface="Cambria"/>
              </a:rPr>
              <a:t>Блиц совет: </a:t>
            </a:r>
            <a:r>
              <a:rPr lang="ru-RU" sz="3200" dirty="0">
                <a:latin typeface="Aptos" panose="020B0004020202020204" pitchFamily="34" charset="0"/>
                <a:ea typeface="Cambria"/>
              </a:rPr>
              <a:t>Дали детските бракови во некои земји ги кршат човековите права или ја одразуваат културната разновидност?</a:t>
            </a:r>
            <a:endParaRPr lang="en-GB" sz="3200" dirty="0">
              <a:latin typeface="Aptos" panose="020B0004020202020204" pitchFamily="34" charset="0"/>
              <a:ea typeface="Cambri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32B4C-8C17-2071-23D7-4C43EE41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1" y="2140945"/>
            <a:ext cx="4665346" cy="26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3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19760" y="670560"/>
            <a:ext cx="10972800" cy="569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rtl="0">
              <a:lnSpc>
                <a:spcPct val="676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67" b="1" dirty="0">
                <a:solidFill>
                  <a:srgbClr val="92BAB5"/>
                </a:solidFill>
                <a:latin typeface="Aptos" panose="020B0004020202020204" pitchFamily="34" charset="0"/>
                <a:sym typeface="Arial"/>
              </a:rPr>
              <a:t>Бесплатна лиценца </a:t>
            </a:r>
            <a:endParaRPr lang="ru-RU" sz="1200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33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endParaRPr lang="ru-RU" sz="1200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Производот е креиран од проектот „Градење дигитална отпорност преку овозможување дигитална благосостојба и безбедност достапна за сите 2022-2-SK01-KA220-ADU-000096888“ е развиен со поддршка на Европската комисија и го одразува исклучиво мислењето на автор. Европската комисија не е одговорна за содржината на документите</a:t>
            </a:r>
            <a:endParaRPr lang="ru-RU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Публикацијата ја добива лиценцата Creative Commons CC BY-NC SA.</a:t>
            </a:r>
            <a:endParaRPr lang="ru-RU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sym typeface="Arial"/>
              </a:rPr>
              <a:t> </a:t>
            </a:r>
            <a:endParaRPr lang="ru-RU" dirty="0"/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Оваа лиценца ви овозможува да ја дистрибуирате, преработувате, подобрувате и надградувате работата, но само некомерцијално. При користење на делото, како и извадоците од ова мора : </a:t>
            </a:r>
            <a:endParaRPr lang="ru-RU" dirty="0">
              <a:latin typeface="Aptos" panose="020B0004020202020204" pitchFamily="34" charset="0"/>
            </a:endParaRPr>
          </a:p>
          <a:p>
            <a:pPr marL="647732" marR="0" lvl="1" indent="-330217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Calibri"/>
              <a:buAutoNum type="arabicPeriod"/>
            </a:pPr>
            <a:r>
              <a:rPr lang="ru-RU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да се спомене изворот и мора да се даде линк до лиценцата и да се наведат можни промени. Авторските права остануваат кај авторите на документите.</a:t>
            </a:r>
            <a:endParaRPr lang="ru-RU" dirty="0">
              <a:latin typeface="Aptos" panose="020B0004020202020204" pitchFamily="34" charset="0"/>
            </a:endParaRPr>
          </a:p>
          <a:p>
            <a:pPr marL="647732" marR="0" lvl="1" indent="-330217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Calibri"/>
              <a:buAutoNum type="arabicPeriod"/>
            </a:pPr>
            <a:r>
              <a:rPr lang="ru-RU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делото не смее да се користи за комерцијални цели.</a:t>
            </a:r>
            <a:endParaRPr lang="ru-RU" dirty="0">
              <a:latin typeface="Aptos" panose="020B0004020202020204" pitchFamily="34" charset="0"/>
            </a:endParaRPr>
          </a:p>
          <a:p>
            <a:pPr marL="647732" marR="0" lvl="1" indent="-330217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Calibri"/>
              <a:buAutoNum type="arabicPeriod"/>
            </a:pPr>
            <a:r>
              <a:rPr lang="ru-RU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Ако го прекомпонирате, конвертирате или надградите на делото, вашите придонеси мора да бидат објавени под истата лиценца како и оригиналот.</a:t>
            </a:r>
            <a:endParaRPr lang="ru-RU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FAA5A"/>
                </a:solidFill>
                <a:latin typeface="Aptos" panose="020B0004020202020204" pitchFamily="34" charset="0"/>
                <a:sym typeface="Arial"/>
              </a:rPr>
              <a:t>Одрекување на одговорност:</a:t>
            </a:r>
            <a:endParaRPr lang="ru-RU" dirty="0">
              <a:latin typeface="Aptos" panose="020B0004020202020204" pitchFamily="34" charset="0"/>
            </a:endParaRPr>
          </a:p>
          <a:p>
            <a:pPr marL="0" marR="0" lvl="0" indent="0" algn="just" rtl="0">
              <a:lnSpc>
                <a:spcPct val="845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Проектот е финансиран од Европската Унија. Сепак, искажаните ставови и мислења се само на авторот(ите) и не мора да ги одразуваат ставовите на Европската унија или Европската извршна агенција за образование и култура (EACEA). Ниту Европската Унија, ниту EACEA не можат да бидат одговорни за нив.</a:t>
            </a:r>
            <a:endParaRPr lang="ru-RU" dirty="0">
              <a:latin typeface="Aptos" panose="020B0004020202020204" pitchFamily="34" charset="0"/>
            </a:endParaRPr>
          </a:p>
          <a:p>
            <a:pPr marL="0" marR="0" lvl="0" indent="0" algn="just" defTabSz="609630" rtl="0" eaLnBrk="1" fontAlgn="auto" latinLnBrk="0" hangingPunct="1">
              <a:lnSpc>
                <a:spcPts val="18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619760" y="2473960"/>
            <a:ext cx="1562748" cy="539148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5F85EE-0741-464A-89E5-9FE05AD7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34" y="0"/>
            <a:ext cx="6861819" cy="1212112"/>
          </a:xfrm>
        </p:spPr>
        <p:txBody>
          <a:bodyPr>
            <a:noAutofit/>
          </a:bodyPr>
          <a:lstStyle/>
          <a:p>
            <a:pPr algn="l"/>
            <a:r>
              <a:rPr lang="mk-MK" sz="3200" dirty="0">
                <a:latin typeface="Aptos" panose="020B0004020202020204" pitchFamily="34" charset="0"/>
              </a:rPr>
              <a:t>Компонентите на дигиталната компетентност</a:t>
            </a: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43C8CB-ADCB-F147-B1DE-A91743521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2" y="1325880"/>
            <a:ext cx="6284544" cy="4851083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ts val="600"/>
              </a:spcAft>
            </a:pPr>
            <a:r>
              <a:rPr lang="ru-RU" sz="2400" b="1" dirty="0">
                <a:latin typeface="Aptos" panose="020B0004020202020204" pitchFamily="34" charset="0"/>
              </a:rPr>
              <a:t>ИТ писменост или компјутерска писменост:</a:t>
            </a:r>
            <a:r>
              <a:rPr lang="en-US" sz="2400" b="1" dirty="0">
                <a:latin typeface="Aptos" panose="020B0004020202020204" pitchFamily="34" charset="0"/>
              </a:rPr>
              <a:t> </a:t>
            </a:r>
            <a:r>
              <a:rPr lang="ru-RU" sz="2400" dirty="0">
                <a:latin typeface="Aptos" panose="020B0004020202020204" pitchFamily="34" charset="0"/>
              </a:rPr>
              <a:t>Тоа е техничка компонента на дигиталната компетентност која се однесува на учење </a:t>
            </a:r>
            <a:r>
              <a:rPr lang="ru-RU" sz="2400" dirty="0">
                <a:solidFill>
                  <a:srgbClr val="474747"/>
                </a:solidFill>
                <a:latin typeface="Aptos" panose="020B0004020202020204" pitchFamily="34" charset="0"/>
              </a:rPr>
              <a:t>технички</a:t>
            </a:r>
            <a:r>
              <a:rPr lang="ru-RU" sz="2400" dirty="0">
                <a:latin typeface="Aptos" panose="020B0004020202020204" pitchFamily="34" charset="0"/>
              </a:rPr>
              <a:t> вештини за користење на хардвер и софтвер.</a:t>
            </a:r>
            <a:endParaRPr lang="en-US" sz="2400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mk-MK" sz="2400" b="1" dirty="0">
                <a:latin typeface="Aptos" panose="020B0004020202020204" pitchFamily="34" charset="0"/>
              </a:rPr>
              <a:t>Информатичка писменост</a:t>
            </a:r>
            <a:r>
              <a:rPr lang="en-GB" sz="2400" b="1" dirty="0">
                <a:latin typeface="Aptos" panose="020B0004020202020204" pitchFamily="34" charset="0"/>
              </a:rPr>
              <a:t>: </a:t>
            </a:r>
            <a:r>
              <a:rPr lang="mk-MK" sz="2400" dirty="0">
                <a:latin typeface="Aptos" panose="020B0004020202020204" pitchFamily="34" charset="0"/>
              </a:rPr>
              <a:t>Ве</a:t>
            </a:r>
            <a:r>
              <a:rPr lang="ru-RU" sz="2400" dirty="0">
                <a:latin typeface="Aptos" panose="020B0004020202020204" pitchFamily="34" charset="0"/>
              </a:rPr>
              <a:t> воведува во когнитивни аспекти на дигиталните технологии како што се критичко размислување, решавање на проблеми итн.</a:t>
            </a:r>
            <a:endParaRPr lang="en-US" sz="2400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mk-MK" sz="2400" b="1" dirty="0">
                <a:latin typeface="Aptos" panose="020B0004020202020204" pitchFamily="34" charset="0"/>
              </a:rPr>
              <a:t>Медиумска писменост (Медиумско образование</a:t>
            </a:r>
            <a:r>
              <a:rPr lang="en-GB" sz="2400" b="1" dirty="0">
                <a:latin typeface="Aptos" panose="020B0004020202020204" pitchFamily="34" charset="0"/>
              </a:rPr>
              <a:t>): </a:t>
            </a:r>
            <a:r>
              <a:rPr lang="ru-RU" sz="2400" dirty="0">
                <a:latin typeface="Aptos" panose="020B0004020202020204" pitchFamily="34" charset="0"/>
              </a:rPr>
              <a:t>Се однесува на етичките аспекти на користење на дигитални технологии и социјални медиуми. Тоа подразбира способност за разбирање, интерпретација и критичка оценка на значењето на дигиталните алатки и содржини.</a:t>
            </a:r>
            <a:endParaRPr lang="en-GB" sz="2400" dirty="0"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Dimensions of digital competency [10]. | Download Scientific Diagram">
            <a:extLst>
              <a:ext uri="{FF2B5EF4-FFF2-40B4-BE49-F238E27FC236}">
                <a16:creationId xmlns:a16="http://schemas.microsoft.com/office/drawing/2014/main" id="{24D2872B-2E9F-5954-2388-707C00B8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48" y="1584007"/>
            <a:ext cx="5324379" cy="37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5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mk-MK" sz="4000" dirty="0">
                <a:latin typeface="Aptos" panose="020B0004020202020204" pitchFamily="34" charset="0"/>
                <a:cs typeface="Calibri" panose="020F0502020204030204" pitchFamily="34" charset="0"/>
              </a:rPr>
              <a:t>Што е медиумско образование?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64" y="1127051"/>
            <a:ext cx="6861341" cy="533852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ru-RU" dirty="0">
                <a:latin typeface="Aptos" panose="020B0004020202020204" pitchFamily="34" charset="0"/>
              </a:rPr>
              <a:t>Медиумското образование е процес преку кој поединците стануваат медиумски писмени и способни критички да ја разберат природата, техниките и влијанијата на медиумските пораки и продукции.</a:t>
            </a:r>
            <a:endParaRPr lang="en-US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latin typeface="Aptos" panose="020B0004020202020204" pitchFamily="34" charset="0"/>
              </a:rPr>
              <a:t>Критичко оценување и разбирање на пораките на социјалните медиуми, симболи и јазици.</a:t>
            </a:r>
            <a:endParaRPr lang="en-US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/>
              <a:t>Станување свесен за сопствените однесувања и комуникација онлајн.</a:t>
            </a:r>
            <a:endParaRPr lang="en-US" dirty="0"/>
          </a:p>
          <a:p>
            <a:pPr algn="just">
              <a:spcAft>
                <a:spcPts val="600"/>
              </a:spcAft>
            </a:pPr>
            <a:r>
              <a:rPr lang="ru-RU" dirty="0">
                <a:latin typeface="Aptos" panose="020B0004020202020204" pitchFamily="34" charset="0"/>
              </a:rPr>
              <a:t>Разбирање на тоа како работат платформите на социјалните медиуми и во чиј интерес.</a:t>
            </a:r>
            <a:endParaRPr lang="en-US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latin typeface="Aptos" panose="020B0004020202020204" pitchFamily="34" charset="0"/>
              </a:rPr>
              <a:t>Како социјалните медиуми произведуваат значење и ја претставуваат реалноста.</a:t>
            </a:r>
            <a:endParaRPr lang="en-US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latin typeface="Aptos" panose="020B0004020202020204" pitchFamily="34" charset="0"/>
              </a:rPr>
              <a:t>Како овие претстави на реалноста се интерпретирани од страна на јавноста.</a:t>
            </a: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Role of Social Media in Education | SocialBu">
            <a:extLst>
              <a:ext uri="{FF2B5EF4-FFF2-40B4-BE49-F238E27FC236}">
                <a16:creationId xmlns:a16="http://schemas.microsoft.com/office/drawing/2014/main" id="{633384FF-FDAE-2DE7-4032-63DED634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77" y="2071900"/>
            <a:ext cx="4595690" cy="28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7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mk-MK" sz="4000" dirty="0">
                <a:latin typeface="Aptos" panose="020B0004020202020204" pitchFamily="34" charset="0"/>
                <a:cs typeface="Calibri" panose="020F0502020204030204" pitchFamily="34" charset="0"/>
              </a:rPr>
              <a:t>Зошто медиумско образование?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64" y="1828800"/>
            <a:ext cx="6861341" cy="463678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ru-RU" sz="3600" b="1" dirty="0">
                <a:solidFill>
                  <a:srgbClr val="FFAA5A"/>
                </a:solidFill>
                <a:latin typeface="Aptos" panose="020B0004020202020204" pitchFamily="34" charset="0"/>
              </a:rPr>
              <a:t>Живееме во општество на пост-вистината</a:t>
            </a:r>
            <a:endParaRPr lang="en-US" sz="3600" b="1" dirty="0">
              <a:solidFill>
                <a:srgbClr val="FFAA5A"/>
              </a:solidFill>
              <a:latin typeface="Aptos" panose="020B000402020202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3200" b="1" dirty="0">
                <a:solidFill>
                  <a:srgbClr val="474747"/>
                </a:solidFill>
                <a:latin typeface="Aptos" panose="020B0004020202020204" pitchFamily="34" charset="0"/>
              </a:rPr>
              <a:t>Објективните факти се помалку влијателни во обликувањето на јавното мислење отколку апелите за емоции и лични/културни верувања.</a:t>
            </a:r>
            <a:endParaRPr lang="en-GB" sz="3200" dirty="0">
              <a:solidFill>
                <a:srgbClr val="474747"/>
              </a:solidFill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he Role of Social Media in Education | SocialBu">
            <a:extLst>
              <a:ext uri="{FF2B5EF4-FFF2-40B4-BE49-F238E27FC236}">
                <a16:creationId xmlns:a16="http://schemas.microsoft.com/office/drawing/2014/main" id="{633384FF-FDAE-2DE7-4032-63DED634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77" y="2071900"/>
            <a:ext cx="4595690" cy="28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9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0939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mk-MK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sz="3200" dirty="0">
                <a:latin typeface="Aptos" panose="020B0004020202020204" pitchFamily="34" charset="0"/>
              </a:rPr>
              <a:t>Социјалната психологија има за цел да го разбере размислувањето, емоциите и дејствијата на поединците во однос на имплицитната присутност на другите, а со тоа и во однос на социјалната структура. </a:t>
            </a:r>
            <a:endParaRPr lang="en-US" sz="3200" dirty="0">
              <a:latin typeface="Aptos" panose="020B0004020202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ru-RU" sz="3200" b="1" dirty="0">
                <a:solidFill>
                  <a:srgbClr val="FFAA5A"/>
                </a:solidFill>
                <a:latin typeface="Aptos" panose="020B0004020202020204" pitchFamily="34" charset="0"/>
              </a:rPr>
              <a:t>Ова важи и онлајн!</a:t>
            </a:r>
            <a:endParaRPr lang="en-GB" sz="32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Pursuing a Career in Social Psychology">
            <a:extLst>
              <a:ext uri="{FF2B5EF4-FFF2-40B4-BE49-F238E27FC236}">
                <a16:creationId xmlns:a16="http://schemas.microsoft.com/office/drawing/2014/main" id="{BD40CD5E-CC12-CA02-9608-AD7C88C1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0" y="2230601"/>
            <a:ext cx="4595661" cy="22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2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2"/>
            <a:ext cx="9706135" cy="671094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mk-MK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endParaRPr lang="en-GB" sz="400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42" y="1571173"/>
            <a:ext cx="6312381" cy="4636780"/>
          </a:xfrm>
        </p:spPr>
        <p:txBody>
          <a:bodyPr>
            <a:normAutofit fontScale="77500" lnSpcReduction="20000"/>
          </a:bodyPr>
          <a:lstStyle/>
          <a:p>
            <a:pPr algn="just">
              <a:spcAft>
                <a:spcPts val="600"/>
              </a:spcAft>
            </a:pPr>
            <a:r>
              <a:rPr lang="ru-RU" sz="3600" dirty="0">
                <a:latin typeface="Aptos" panose="020B0004020202020204" pitchFamily="34" charset="0"/>
              </a:rPr>
              <a:t>Според</a:t>
            </a:r>
            <a:r>
              <a:rPr lang="en-US" sz="3600" dirty="0">
                <a:latin typeface="Aptos" panose="020B0004020202020204" pitchFamily="34" charset="0"/>
              </a:rPr>
              <a:t> </a:t>
            </a:r>
            <a:r>
              <a:rPr lang="ru-RU" sz="3600" dirty="0">
                <a:latin typeface="Aptos" panose="020B0004020202020204" pitchFamily="34" charset="0"/>
              </a:rPr>
              <a:t>конструктивистичкиот пристап, општествените и културните димензии се составни за умот и за неговите когнитивни и емоционални процеси.</a:t>
            </a:r>
            <a:r>
              <a:rPr lang="en-GB" sz="3600" dirty="0">
                <a:latin typeface="Aptos" panose="020B0004020202020204" pitchFamily="34" charset="0"/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ru-RU" sz="3600" dirty="0">
                <a:latin typeface="Aptos" panose="020B0004020202020204" pitchFamily="34" charset="0"/>
              </a:rPr>
              <a:t>Реалноста е замислена како општествено споделена и договорена визија.</a:t>
            </a:r>
            <a:endParaRPr lang="en-US" sz="3600" dirty="0">
              <a:latin typeface="Aptos" panose="020B00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GB" sz="3600" dirty="0">
                <a:latin typeface="Aptos" panose="020B0004020202020204" pitchFamily="34" charset="0"/>
              </a:rPr>
              <a:t> </a:t>
            </a:r>
            <a:r>
              <a:rPr lang="ru-RU" sz="3600" dirty="0">
                <a:latin typeface="Aptos" panose="020B0004020202020204" pitchFamily="34" charset="0"/>
              </a:rPr>
              <a:t>Знаењето за реалноста се подразбира како континуиран процес на колективна организација и доделување значење.</a:t>
            </a:r>
            <a:endParaRPr lang="en-GB" sz="36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The social psychology of viral transmission | IPR blog">
            <a:extLst>
              <a:ext uri="{FF2B5EF4-FFF2-40B4-BE49-F238E27FC236}">
                <a16:creationId xmlns:a16="http://schemas.microsoft.com/office/drawing/2014/main" id="{7CECB791-C2E5-A7D8-8FCB-F0996317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77" y="2071900"/>
            <a:ext cx="4673355" cy="26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859593"/>
          </a:xfrm>
        </p:spPr>
        <p:txBody>
          <a:bodyPr anchor="b">
            <a:normAutofit fontScale="90000"/>
          </a:bodyPr>
          <a:lstStyle/>
          <a:p>
            <a:r>
              <a:rPr lang="mk-MK" sz="5400" dirty="0">
                <a:latin typeface="Aptos" panose="020B0004020202020204" pitchFamily="34" charset="0"/>
                <a:cs typeface="Calibri Light" panose="020F0302020204030204" pitchFamily="34" charset="0"/>
              </a:rPr>
              <a:t>Вовед во социјалната психологија</a:t>
            </a:r>
            <a:endParaRPr lang="en-US" sz="54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amples of Culture | YourDictionary">
            <a:extLst>
              <a:ext uri="{FF2B5EF4-FFF2-40B4-BE49-F238E27FC236}">
                <a16:creationId xmlns:a16="http://schemas.microsoft.com/office/drawing/2014/main" id="{93101DEC-47CC-AAE3-9FB7-0075958D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2416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294E8A8-F03D-B828-0E81-670AEEE75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886581"/>
              </p:ext>
            </p:extLst>
          </p:nvPr>
        </p:nvGraphicFramePr>
        <p:xfrm>
          <a:off x="572493" y="2071316"/>
          <a:ext cx="6713552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109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64" y="250031"/>
            <a:ext cx="9706135" cy="1063515"/>
          </a:xfrm>
        </p:spPr>
        <p:txBody>
          <a:bodyPr>
            <a:normAutofit fontScale="90000"/>
          </a:bodyPr>
          <a:lstStyle/>
          <a:p>
            <a:pPr algn="l">
              <a:spcAft>
                <a:spcPts val="600"/>
              </a:spcAft>
            </a:pPr>
            <a: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  <a:t>Вовед во социјалната психологија</a:t>
            </a:r>
            <a:br>
              <a:rPr lang="ru-RU" sz="40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ru-RU" sz="4000" dirty="0">
                <a:solidFill>
                  <a:srgbClr val="FFAA5A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Општествена категоризација</a:t>
            </a:r>
            <a:endParaRPr lang="en-GB" sz="4000" dirty="0">
              <a:solidFill>
                <a:srgbClr val="FFAA5A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02" y="1571173"/>
            <a:ext cx="6312381" cy="463678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 </a:t>
            </a:r>
            <a:r>
              <a:rPr lang="ru-RU" sz="2400" dirty="0">
                <a:latin typeface="Aptos" panose="020B0004020202020204" pitchFamily="34" charset="0"/>
              </a:rPr>
              <a:t>Општествената категоризација е процес преку кој ние ги групираме поединците врз основа на општествените информации.</a:t>
            </a:r>
            <a:endParaRPr lang="en-US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latin typeface="Aptos" panose="020B0004020202020204" pitchFamily="34" charset="0"/>
              </a:rPr>
              <a:t>"Големата тројка" се пол, раса и возраст, но се категоризирани и други димензии, како што се социјалниот статус, занимањето, па дури и сексуалната ориентација.</a:t>
            </a:r>
            <a:endParaRPr lang="en-US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latin typeface="Aptos" panose="020B0004020202020204" pitchFamily="34" charset="0"/>
              </a:rPr>
              <a:t>Откако ќе бидат утврдени, социјалните категоризации на другите влијаат на нашето оценување и однесување, често се прават несвесно.</a:t>
            </a:r>
            <a:endParaRPr lang="en-GB" sz="2400" dirty="0">
              <a:latin typeface="Aptos" panose="020B0004020202020204" pitchFamily="34" charset="0"/>
            </a:endParaRPr>
          </a:p>
        </p:txBody>
      </p:sp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ngroup vs. Outgroup | Social Categorization and How to Push back the  Brain's Bias">
            <a:extLst>
              <a:ext uri="{FF2B5EF4-FFF2-40B4-BE49-F238E27FC236}">
                <a16:creationId xmlns:a16="http://schemas.microsoft.com/office/drawing/2014/main" id="{B3C8B92F-EE62-B372-13F1-50668335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4" y="2071900"/>
            <a:ext cx="4604018" cy="277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44949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c132ca-d2ce-4f1f-9992-28ad6e1060fc" xsi:nil="true"/>
    <lcf76f155ced4ddcb4097134ff3c332f xmlns="48bc9dea-9bf6-49de-a95a-f1fa7fcbbbf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9A8C05164174D8B0CC0E9EA7C08B6" ma:contentTypeVersion="15" ma:contentTypeDescription="Create a new document." ma:contentTypeScope="" ma:versionID="5e34536f7e5372aa8996aa909db675fa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77f63ab45eca9933f37a9aec6ea1e437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52C5EB-28A8-44F6-95DE-40B4B9DF1814}">
  <ds:schemaRefs>
    <ds:schemaRef ds:uri="http://schemas.microsoft.com/office/2006/metadata/properties"/>
    <ds:schemaRef ds:uri="http://schemas.microsoft.com/office/infopath/2007/PartnerControls"/>
    <ds:schemaRef ds:uri="86c132ca-d2ce-4f1f-9992-28ad6e1060fc"/>
    <ds:schemaRef ds:uri="48bc9dea-9bf6-49de-a95a-f1fa7fcbbbfa"/>
  </ds:schemaRefs>
</ds:datastoreItem>
</file>

<file path=customXml/itemProps2.xml><?xml version="1.0" encoding="utf-8"?>
<ds:datastoreItem xmlns:ds="http://schemas.openxmlformats.org/officeDocument/2006/customXml" ds:itemID="{CD4DD3EB-C14A-441F-A680-01594E3989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8A4A95-3610-4E11-8334-E2122F1A69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bc9dea-9bf6-49de-a95a-f1fa7fcbbbfa"/>
    <ds:schemaRef ds:uri="86c132ca-d2ce-4f1f-9992-28ad6e1060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1470</Words>
  <Application>Microsoft Office PowerPoint</Application>
  <PresentationFormat>Widescreen</PresentationFormat>
  <Paragraphs>99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</vt:lpstr>
      <vt:lpstr>Wingdings</vt:lpstr>
      <vt:lpstr>Motív Office</vt:lpstr>
      <vt:lpstr>1_Motív Office</vt:lpstr>
      <vt:lpstr>Дигитално граѓанство – етичка употреба на дигиталната технологија</vt:lpstr>
      <vt:lpstr>Етичка употреба на дигиталната технологија</vt:lpstr>
      <vt:lpstr>Компонентите на дигиталната компетентност</vt:lpstr>
      <vt:lpstr>Што е медиумско образование?</vt:lpstr>
      <vt:lpstr>Зошто медиумско образование?</vt:lpstr>
      <vt:lpstr>Вовед во социјалната психологија</vt:lpstr>
      <vt:lpstr>Вовед во социјалната психологија</vt:lpstr>
      <vt:lpstr>Вовед во социјалната психологија</vt:lpstr>
      <vt:lpstr>Вовед во социјалната психологија Општествена категоризација</vt:lpstr>
      <vt:lpstr>Вовед во социјалната психологија Што е општествена категоризација?</vt:lpstr>
      <vt:lpstr>Вовед во социјалната психологија Како да се надмине општествената категоризација?</vt:lpstr>
      <vt:lpstr>Вовед во социјалната психологија Експериментот на Роберс Кејв, спроведен од Музафер Шериф во 1950-тите, вклучувал 22 момчиња во летните кампови во Оклахома</vt:lpstr>
      <vt:lpstr>Вовед во социјалната психологија</vt:lpstr>
      <vt:lpstr>Вовед во социјалната психологија Компонентите на предрасудите</vt:lpstr>
      <vt:lpstr>Вовед во социјалната психологија Пример за предрасуди</vt:lpstr>
      <vt:lpstr> Вовед во социјалната психологија Пример за предрасуди онлајн</vt:lpstr>
      <vt:lpstr>Вовед во социјалната психологија Каква беше улогата на медиумите и социјалните медиуми во ширењето на предрасуди?</vt:lpstr>
      <vt:lpstr>Вовед во социјалната психологија Културни модели</vt:lpstr>
      <vt:lpstr>Вовед во социјалната психологија Културни модели</vt:lpstr>
      <vt:lpstr>Вовед во социјалната психологија Етичка дилема - културен релативизам</vt:lpstr>
      <vt:lpstr>Вовед во социјалната психологија Етичка дилема - културен релативизам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Digital Resilience by Making Digital Wellbeing and Security Accessible to All 2022-2-SK01-KA220-ADU-000096888</dc:title>
  <dc:creator>Alexandros Koumanis</dc:creator>
  <cp:lastModifiedBy>Suzana Trajkovska Kochankovska</cp:lastModifiedBy>
  <cp:revision>31</cp:revision>
  <dcterms:created xsi:type="dcterms:W3CDTF">2024-06-25T09:05:50Z</dcterms:created>
  <dcterms:modified xsi:type="dcterms:W3CDTF">2024-10-21T09:18:52Z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