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1" r:id="rId5"/>
  </p:sldMasterIdLst>
  <p:notesMasterIdLst>
    <p:notesMasterId r:id="rId17"/>
  </p:notesMasterIdLst>
  <p:sldIdLst>
    <p:sldId id="295" r:id="rId6"/>
    <p:sldId id="257" r:id="rId7"/>
    <p:sldId id="296" r:id="rId8"/>
    <p:sldId id="297" r:id="rId9"/>
    <p:sldId id="298" r:id="rId10"/>
    <p:sldId id="299" r:id="rId11"/>
    <p:sldId id="300" r:id="rId12"/>
    <p:sldId id="301" r:id="rId13"/>
    <p:sldId id="302" r:id="rId14"/>
    <p:sldId id="303" r:id="rId15"/>
    <p:sldId id="26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C8491-A496-51AB-856B-68389E863675}" v="19" dt="2024-10-14T15:51:44.245"/>
    <p1510:client id="{E06396BC-C253-EB69-44F6-F0EE0A8EE183}" v="6" dt="2024-10-14T15:48:19.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ABC8491-A496-51AB-856B-68389E863675}"/>
    <pc:docChg chg="modSld">
      <pc:chgData name="" userId="" providerId="" clId="Web-{BABC8491-A496-51AB-856B-68389E863675}" dt="2024-10-14T15:50:36.226" v="0" actId="1076"/>
      <pc:docMkLst>
        <pc:docMk/>
      </pc:docMkLst>
      <pc:sldChg chg="modSp">
        <pc:chgData name="" userId="" providerId="" clId="Web-{BABC8491-A496-51AB-856B-68389E863675}" dt="2024-10-14T15:50:36.226" v="0" actId="1076"/>
        <pc:sldMkLst>
          <pc:docMk/>
          <pc:sldMk cId="162941238" sldId="295"/>
        </pc:sldMkLst>
        <pc:picChg chg="mod">
          <ac:chgData name="" userId="" providerId="" clId="Web-{BABC8491-A496-51AB-856B-68389E863675}" dt="2024-10-14T15:50:36.226" v="0" actId="1076"/>
          <ac:picMkLst>
            <pc:docMk/>
            <pc:sldMk cId="162941238" sldId="295"/>
            <ac:picMk id="19" creationId="{A34B1F93-7319-3B02-1A2A-A41863D32FA7}"/>
          </ac:picMkLst>
        </pc:picChg>
      </pc:sldChg>
    </pc:docChg>
  </pc:docChgLst>
  <pc:docChgLst>
    <pc:chgData name="Madeline Langlois" userId="S::m.langlois_eifi-tech.eu#ext#@uniag1.onmicrosoft.com::e8be1d56-033d-4448-819b-72ce1326116f" providerId="AD" clId="Web-{BABC8491-A496-51AB-856B-68389E863675}"/>
    <pc:docChg chg="modSld">
      <pc:chgData name="Madeline Langlois" userId="S::m.langlois_eifi-tech.eu#ext#@uniag1.onmicrosoft.com::e8be1d56-033d-4448-819b-72ce1326116f" providerId="AD" clId="Web-{BABC8491-A496-51AB-856B-68389E863675}" dt="2024-10-14T15:51:44.245" v="17" actId="20577"/>
      <pc:docMkLst>
        <pc:docMk/>
      </pc:docMkLst>
      <pc:sldChg chg="modSp">
        <pc:chgData name="Madeline Langlois" userId="S::m.langlois_eifi-tech.eu#ext#@uniag1.onmicrosoft.com::e8be1d56-033d-4448-819b-72ce1326116f" providerId="AD" clId="Web-{BABC8491-A496-51AB-856B-68389E863675}" dt="2024-10-14T15:50:43.133" v="0" actId="20577"/>
        <pc:sldMkLst>
          <pc:docMk/>
          <pc:sldMk cId="4180243480" sldId="257"/>
        </pc:sldMkLst>
        <pc:spChg chg="mod">
          <ac:chgData name="Madeline Langlois" userId="S::m.langlois_eifi-tech.eu#ext#@uniag1.onmicrosoft.com::e8be1d56-033d-4448-819b-72ce1326116f" providerId="AD" clId="Web-{BABC8491-A496-51AB-856B-68389E863675}" dt="2024-10-14T15:50:43.133" v="0" actId="20577"/>
          <ac:spMkLst>
            <pc:docMk/>
            <pc:sldMk cId="4180243480" sldId="257"/>
            <ac:spMk id="3" creationId="{825D3076-4C7B-4D41-BB08-FFFC7FA25E88}"/>
          </ac:spMkLst>
        </pc:spChg>
      </pc:sldChg>
      <pc:sldChg chg="modSp">
        <pc:chgData name="Madeline Langlois" userId="S::m.langlois_eifi-tech.eu#ext#@uniag1.onmicrosoft.com::e8be1d56-033d-4448-819b-72ce1326116f" providerId="AD" clId="Web-{BABC8491-A496-51AB-856B-68389E863675}" dt="2024-10-14T15:51:03.555" v="6" actId="20577"/>
        <pc:sldMkLst>
          <pc:docMk/>
          <pc:sldMk cId="690206024" sldId="298"/>
        </pc:sldMkLst>
        <pc:spChg chg="mod">
          <ac:chgData name="Madeline Langlois" userId="S::m.langlois_eifi-tech.eu#ext#@uniag1.onmicrosoft.com::e8be1d56-033d-4448-819b-72ce1326116f" providerId="AD" clId="Web-{BABC8491-A496-51AB-856B-68389E863675}" dt="2024-10-14T15:51:03.555" v="6" actId="20577"/>
          <ac:spMkLst>
            <pc:docMk/>
            <pc:sldMk cId="690206024" sldId="298"/>
            <ac:spMk id="3" creationId="{B3756D95-1B92-4325-9B45-AB1C02005D3B}"/>
          </ac:spMkLst>
        </pc:spChg>
      </pc:sldChg>
      <pc:sldChg chg="modSp">
        <pc:chgData name="Madeline Langlois" userId="S::m.langlois_eifi-tech.eu#ext#@uniag1.onmicrosoft.com::e8be1d56-033d-4448-819b-72ce1326116f" providerId="AD" clId="Web-{BABC8491-A496-51AB-856B-68389E863675}" dt="2024-10-14T15:51:11.681" v="8" actId="20577"/>
        <pc:sldMkLst>
          <pc:docMk/>
          <pc:sldMk cId="605472926" sldId="299"/>
        </pc:sldMkLst>
        <pc:spChg chg="mod">
          <ac:chgData name="Madeline Langlois" userId="S::m.langlois_eifi-tech.eu#ext#@uniag1.onmicrosoft.com::e8be1d56-033d-4448-819b-72ce1326116f" providerId="AD" clId="Web-{BABC8491-A496-51AB-856B-68389E863675}" dt="2024-10-14T15:51:11.681" v="8" actId="20577"/>
          <ac:spMkLst>
            <pc:docMk/>
            <pc:sldMk cId="605472926" sldId="299"/>
            <ac:spMk id="3" creationId="{B3756D95-1B92-4325-9B45-AB1C02005D3B}"/>
          </ac:spMkLst>
        </pc:spChg>
      </pc:sldChg>
      <pc:sldChg chg="modSp">
        <pc:chgData name="Madeline Langlois" userId="S::m.langlois_eifi-tech.eu#ext#@uniag1.onmicrosoft.com::e8be1d56-033d-4448-819b-72ce1326116f" providerId="AD" clId="Web-{BABC8491-A496-51AB-856B-68389E863675}" dt="2024-10-14T15:51:27.306" v="11" actId="14100"/>
        <pc:sldMkLst>
          <pc:docMk/>
          <pc:sldMk cId="649986281" sldId="300"/>
        </pc:sldMkLst>
        <pc:spChg chg="mod">
          <ac:chgData name="Madeline Langlois" userId="S::m.langlois_eifi-tech.eu#ext#@uniag1.onmicrosoft.com::e8be1d56-033d-4448-819b-72ce1326116f" providerId="AD" clId="Web-{BABC8491-A496-51AB-856B-68389E863675}" dt="2024-10-14T15:51:27.306" v="11" actId="14100"/>
          <ac:spMkLst>
            <pc:docMk/>
            <pc:sldMk cId="649986281" sldId="300"/>
            <ac:spMk id="2" creationId="{CC6CFDF5-BC02-4A5B-AFDB-9F081A9BDF0A}"/>
          </ac:spMkLst>
        </pc:spChg>
      </pc:sldChg>
      <pc:sldChg chg="modSp">
        <pc:chgData name="Madeline Langlois" userId="S::m.langlois_eifi-tech.eu#ext#@uniag1.onmicrosoft.com::e8be1d56-033d-4448-819b-72ce1326116f" providerId="AD" clId="Web-{BABC8491-A496-51AB-856B-68389E863675}" dt="2024-10-14T15:51:22.228" v="10" actId="1076"/>
        <pc:sldMkLst>
          <pc:docMk/>
          <pc:sldMk cId="2487905869" sldId="301"/>
        </pc:sldMkLst>
        <pc:spChg chg="mod">
          <ac:chgData name="Madeline Langlois" userId="S::m.langlois_eifi-tech.eu#ext#@uniag1.onmicrosoft.com::e8be1d56-033d-4448-819b-72ce1326116f" providerId="AD" clId="Web-{BABC8491-A496-51AB-856B-68389E863675}" dt="2024-10-14T15:51:22.228" v="10" actId="1076"/>
          <ac:spMkLst>
            <pc:docMk/>
            <pc:sldMk cId="2487905869" sldId="301"/>
            <ac:spMk id="2" creationId="{CC6CFDF5-BC02-4A5B-AFDB-9F081A9BDF0A}"/>
          </ac:spMkLst>
        </pc:spChg>
      </pc:sldChg>
      <pc:sldChg chg="modSp">
        <pc:chgData name="Madeline Langlois" userId="S::m.langlois_eifi-tech.eu#ext#@uniag1.onmicrosoft.com::e8be1d56-033d-4448-819b-72ce1326116f" providerId="AD" clId="Web-{BABC8491-A496-51AB-856B-68389E863675}" dt="2024-10-14T15:51:37.307" v="13" actId="1076"/>
        <pc:sldMkLst>
          <pc:docMk/>
          <pc:sldMk cId="3211835890" sldId="302"/>
        </pc:sldMkLst>
        <pc:spChg chg="mod">
          <ac:chgData name="Madeline Langlois" userId="S::m.langlois_eifi-tech.eu#ext#@uniag1.onmicrosoft.com::e8be1d56-033d-4448-819b-72ce1326116f" providerId="AD" clId="Web-{BABC8491-A496-51AB-856B-68389E863675}" dt="2024-10-14T15:51:37.307" v="13" actId="1076"/>
          <ac:spMkLst>
            <pc:docMk/>
            <pc:sldMk cId="3211835890" sldId="302"/>
            <ac:spMk id="2" creationId="{CC6CFDF5-BC02-4A5B-AFDB-9F081A9BDF0A}"/>
          </ac:spMkLst>
        </pc:spChg>
      </pc:sldChg>
      <pc:sldChg chg="modSp">
        <pc:chgData name="Madeline Langlois" userId="S::m.langlois_eifi-tech.eu#ext#@uniag1.onmicrosoft.com::e8be1d56-033d-4448-819b-72ce1326116f" providerId="AD" clId="Web-{BABC8491-A496-51AB-856B-68389E863675}" dt="2024-10-14T15:51:44.245" v="17" actId="20577"/>
        <pc:sldMkLst>
          <pc:docMk/>
          <pc:sldMk cId="2058558243" sldId="303"/>
        </pc:sldMkLst>
        <pc:spChg chg="mod">
          <ac:chgData name="Madeline Langlois" userId="S::m.langlois_eifi-tech.eu#ext#@uniag1.onmicrosoft.com::e8be1d56-033d-4448-819b-72ce1326116f" providerId="AD" clId="Web-{BABC8491-A496-51AB-856B-68389E863675}" dt="2024-10-14T15:51:40.901" v="14" actId="14100"/>
          <ac:spMkLst>
            <pc:docMk/>
            <pc:sldMk cId="2058558243" sldId="303"/>
            <ac:spMk id="2" creationId="{CC6CFDF5-BC02-4A5B-AFDB-9F081A9BDF0A}"/>
          </ac:spMkLst>
        </pc:spChg>
        <pc:spChg chg="mod">
          <ac:chgData name="Madeline Langlois" userId="S::m.langlois_eifi-tech.eu#ext#@uniag1.onmicrosoft.com::e8be1d56-033d-4448-819b-72ce1326116f" providerId="AD" clId="Web-{BABC8491-A496-51AB-856B-68389E863675}" dt="2024-10-14T15:51:44.245" v="17" actId="20577"/>
          <ac:spMkLst>
            <pc:docMk/>
            <pc:sldMk cId="2058558243" sldId="303"/>
            <ac:spMk id="3" creationId="{825D3076-4C7B-4D41-BB08-FFFC7FA25E88}"/>
          </ac:spMkLst>
        </pc:spChg>
      </pc:sldChg>
    </pc:docChg>
  </pc:docChgLst>
  <pc:docChgLst>
    <pc:chgData name="Madeline Langlois" userId="S::m.langlois_eifi-tech.eu#ext#@uniag1.onmicrosoft.com::e8be1d56-033d-4448-819b-72ce1326116f" providerId="AD" clId="Web-{E06396BC-C253-EB69-44F6-F0EE0A8EE183}"/>
    <pc:docChg chg="delSld">
      <pc:chgData name="Madeline Langlois" userId="S::m.langlois_eifi-tech.eu#ext#@uniag1.onmicrosoft.com::e8be1d56-033d-4448-819b-72ce1326116f" providerId="AD" clId="Web-{E06396BC-C253-EB69-44F6-F0EE0A8EE183}" dt="2024-10-14T15:48:19.424" v="5"/>
      <pc:docMkLst>
        <pc:docMk/>
      </pc:docMkLst>
      <pc:sldChg chg="del">
        <pc:chgData name="Madeline Langlois" userId="S::m.langlois_eifi-tech.eu#ext#@uniag1.onmicrosoft.com::e8be1d56-033d-4448-819b-72ce1326116f" providerId="AD" clId="Web-{E06396BC-C253-EB69-44F6-F0EE0A8EE183}" dt="2024-10-14T15:48:19.424" v="5"/>
        <pc:sldMkLst>
          <pc:docMk/>
          <pc:sldMk cId="2758680035" sldId="311"/>
        </pc:sldMkLst>
      </pc:sldChg>
      <pc:sldChg chg="del">
        <pc:chgData name="Madeline Langlois" userId="S::m.langlois_eifi-tech.eu#ext#@uniag1.onmicrosoft.com::e8be1d56-033d-4448-819b-72ce1326116f" providerId="AD" clId="Web-{E06396BC-C253-EB69-44F6-F0EE0A8EE183}" dt="2024-10-14T15:48:19.424" v="4"/>
        <pc:sldMkLst>
          <pc:docMk/>
          <pc:sldMk cId="3788681375" sldId="312"/>
        </pc:sldMkLst>
      </pc:sldChg>
      <pc:sldChg chg="del">
        <pc:chgData name="Madeline Langlois" userId="S::m.langlois_eifi-tech.eu#ext#@uniag1.onmicrosoft.com::e8be1d56-033d-4448-819b-72ce1326116f" providerId="AD" clId="Web-{E06396BC-C253-EB69-44F6-F0EE0A8EE183}" dt="2024-10-14T15:48:19.424" v="3"/>
        <pc:sldMkLst>
          <pc:docMk/>
          <pc:sldMk cId="3780288187" sldId="313"/>
        </pc:sldMkLst>
      </pc:sldChg>
      <pc:sldChg chg="del">
        <pc:chgData name="Madeline Langlois" userId="S::m.langlois_eifi-tech.eu#ext#@uniag1.onmicrosoft.com::e8be1d56-033d-4448-819b-72ce1326116f" providerId="AD" clId="Web-{E06396BC-C253-EB69-44F6-F0EE0A8EE183}" dt="2024-10-14T15:48:19.424" v="2"/>
        <pc:sldMkLst>
          <pc:docMk/>
          <pc:sldMk cId="1603212606" sldId="314"/>
        </pc:sldMkLst>
      </pc:sldChg>
      <pc:sldChg chg="del">
        <pc:chgData name="Madeline Langlois" userId="S::m.langlois_eifi-tech.eu#ext#@uniag1.onmicrosoft.com::e8be1d56-033d-4448-819b-72ce1326116f" providerId="AD" clId="Web-{E06396BC-C253-EB69-44F6-F0EE0A8EE183}" dt="2024-10-14T15:48:19.424" v="1"/>
        <pc:sldMkLst>
          <pc:docMk/>
          <pc:sldMk cId="2778293525" sldId="315"/>
        </pc:sldMkLst>
      </pc:sldChg>
      <pc:sldChg chg="del">
        <pc:chgData name="Madeline Langlois" userId="S::m.langlois_eifi-tech.eu#ext#@uniag1.onmicrosoft.com::e8be1d56-033d-4448-819b-72ce1326116f" providerId="AD" clId="Web-{E06396BC-C253-EB69-44F6-F0EE0A8EE183}" dt="2024-10-14T15:48:19.408" v="0"/>
        <pc:sldMkLst>
          <pc:docMk/>
          <pc:sldMk cId="0"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CFB6-C1BF-46AD-9857-FA9766F13F87}" type="datetimeFigureOut">
              <a:rPr lang="en-GB" smtClean="0"/>
              <a:t>14/10/2024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D7C2-3362-40FB-A27E-BAF6BF686D20}" type="slidenum">
              <a:rPr lang="en-GB" smtClean="0"/>
              <a:t>‹#›</a:t>
            </a:fld>
            <a:endParaRPr lang="en-GB"/>
          </a:p>
        </p:txBody>
      </p:sp>
    </p:spTree>
    <p:extLst>
      <p:ext uri="{BB962C8B-B14F-4D97-AF65-F5344CB8AC3E}">
        <p14:creationId xmlns:p14="http://schemas.microsoft.com/office/powerpoint/2010/main" val="32490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Diskutieren Sie das Konzept des digitalen Wohlbefindens und seine Bedeutung im heutigen digitalen Zeitalter.</a:t>
            </a:r>
          </a:p>
          <a:p>
            <a:pPr algn="l">
              <a:buFont typeface="Arial" panose="020B0604020202020204" pitchFamily="34" charset="0"/>
              <a:buChar char="•"/>
            </a:pPr>
            <a:r>
              <a:rPr lang="en-US" b="0" i="0">
                <a:solidFill>
                  <a:srgbClr val="ECECEC"/>
                </a:solidFill>
                <a:effectLst/>
                <a:latin typeface="Söhne"/>
              </a:rPr>
              <a:t>Betonen Sie die Notwendigkeit eines Gleichgewichts bei der Nutzung von Technologie, um unser Leben zu verbessern, ohne unser Wohlbefinden zu beeinträchtigen.</a:t>
            </a:r>
          </a:p>
          <a:p>
            <a:pPr algn="l">
              <a:buFont typeface="+mj-lt"/>
              <a:buAutoNum type="arabicPeriod"/>
            </a:pPr>
            <a:endParaRPr lang="en-US" b="0" i="0">
              <a:solidFill>
                <a:srgbClr val="ECECEC"/>
              </a:solidFill>
              <a:effectLst/>
              <a:latin typeface="Söhne"/>
            </a:endParaRPr>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"Wir sollten zunächst einmal verstehen, was digitales Wohlbefinden wirklich bedeutet. Es geht darum, ein Gleichgewicht zu finden zwischen der Nutzung der Technologie, um unser Leben zu verbessern, und der Sicherstellung, dass sie uns nicht vereinnahmt. Wir werden praktische Möglichkeiten erforschen, um dieses Gleichgewicht zu erreichen.</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Erläutern Sie das benutzerfreundliche und ansprechende Format des Kursmaterials, einschließlich PowerPoint-Präsentationen, Videos und Quizfragen.</a:t>
            </a:r>
          </a:p>
          <a:p>
            <a:pPr algn="l">
              <a:buFont typeface="Arial" panose="020B0604020202020204" pitchFamily="34" charset="0"/>
              <a:buChar char="•"/>
            </a:pPr>
            <a:r>
              <a:rPr lang="en-US" b="0" i="0">
                <a:solidFill>
                  <a:srgbClr val="ECECEC"/>
                </a:solidFill>
                <a:effectLst/>
                <a:latin typeface="Söhne"/>
              </a:rPr>
              <a:t>Ermutigen Sie die Teilnehmer, sich aktiv am Lernprozess zu beteiligen und die angebotenen interaktiven Elemente zu nutzen.</a:t>
            </a:r>
          </a:p>
          <a:p>
            <a:endParaRPr lang="en-US"/>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"Unser Kursmaterial ist benutzerfreundlich und ansprechend gestaltet. Von PowerPoint-Präsentationen bis hin zu interaktiven Quizfragen haben wir dafür gesorgt, dass das Lernen über digitales Wohlbefinden sowohl informativ als auch unterhaltsam ist."</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4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Erläutern Sie das benutzerfreundliche und ansprechende Format der Kursunterlagen, einschließlich PowerPoint-Präsentationen, Videos und Quizfragen.</a:t>
            </a:r>
          </a:p>
          <a:p>
            <a:pPr algn="l">
              <a:buFont typeface="Arial" panose="020B0604020202020204" pitchFamily="34" charset="0"/>
              <a:buChar char="•"/>
            </a:pPr>
            <a:r>
              <a:rPr lang="en-US" b="0" i="0">
                <a:solidFill>
                  <a:srgbClr val="ECECEC"/>
                </a:solidFill>
                <a:effectLst/>
                <a:latin typeface="Söhne"/>
              </a:rPr>
              <a:t>Ermutigen Sie die Teilnehmer, sich aktiv am Lernprozess zu beteiligen und die angebotenen interaktiven Elemente zu nutzen.</a:t>
            </a:r>
          </a:p>
          <a:p>
            <a:endParaRPr lang="en-US"/>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"Unser Kursmaterial ist benutzerfreundlich und ansprechend gestaltet. Von PowerPoint-Präsentationen bis hin zu interaktiven Quizfragen haben wir dafür gesorgt, dass das Lernen über digitales Wohlbefinden sowohl informativ als auch unterhaltsam ist."</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Erläutern Sie das benutzerfreundliche und ansprechende Format des Kursmaterials, einschließlich PowerPoint-Präsentationen, Videos und Quizfragen.</a:t>
            </a:r>
          </a:p>
          <a:p>
            <a:pPr algn="l">
              <a:buFont typeface="Arial" panose="020B0604020202020204" pitchFamily="34" charset="0"/>
              <a:buChar char="•"/>
            </a:pPr>
            <a:r>
              <a:rPr lang="en-US" b="0" i="0">
                <a:solidFill>
                  <a:srgbClr val="ECECEC"/>
                </a:solidFill>
                <a:effectLst/>
                <a:latin typeface="Söhne"/>
              </a:rPr>
              <a:t>Ermutigen Sie die Teilnehmer, sich aktiv am Lernprozess zu beteiligen und die angebotenen interaktiven Elemente zu nutzen.</a:t>
            </a:r>
          </a:p>
          <a:p>
            <a:endParaRPr lang="en-US"/>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"Unser Kursmaterial ist benutzerfreundlich und ansprechend gestaltet. Von PowerPoint-Präsentationen bis hin zu interaktiven Quizfragen haben wir dafür gesorgt, dass das Lernen über digitales Wohlbefinden sowohl informativ als auch unterhaltsam ist."</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7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Erläutern Sie das benutzerfreundliche und ansprechende Format des Kursmaterials, einschließlich PowerPoint-Präsentationen, Videos und Quizfragen.</a:t>
            </a:r>
          </a:p>
          <a:p>
            <a:pPr algn="l">
              <a:buFont typeface="Arial" panose="020B0604020202020204" pitchFamily="34" charset="0"/>
              <a:buChar char="•"/>
            </a:pPr>
            <a:r>
              <a:rPr lang="en-US" b="0" i="0">
                <a:solidFill>
                  <a:srgbClr val="ECECEC"/>
                </a:solidFill>
                <a:effectLst/>
                <a:latin typeface="Söhne"/>
              </a:rPr>
              <a:t>Ermutigen Sie die Teilnehmer, sich aktiv am Lernprozess zu beteiligen und die angebotenen interaktiven Elemente zu nutzen.</a:t>
            </a:r>
          </a:p>
          <a:p>
            <a:endParaRPr lang="en-US"/>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"Unser Kursmaterial ist benutzerfreundlich und ansprechend gestaltet. Von PowerPoint-Präsentationen bis hin zu interaktiven Quizfragen haben wir dafür gesorgt, dass das Lernen über digitales Wohlbefinden sowohl informativ als auch unterhaltsam ist."</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0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Diskutieren Sie das Konzept des digitalen Wohlbefindens und seine Bedeutung im heutigen digitalen Zeitalter.</a:t>
            </a:r>
          </a:p>
          <a:p>
            <a:pPr algn="l">
              <a:buFont typeface="Arial" panose="020B0604020202020204" pitchFamily="34" charset="0"/>
              <a:buChar char="•"/>
            </a:pPr>
            <a:r>
              <a:rPr lang="en-US" b="0" i="0">
                <a:solidFill>
                  <a:srgbClr val="ECECEC"/>
                </a:solidFill>
                <a:effectLst/>
                <a:latin typeface="Söhne"/>
              </a:rPr>
              <a:t>Betonen Sie die Notwendigkeit eines Gleichgewichts bei der Nutzung von Technologie, um unser Leben zu verbessern, ohne unser Wohlbefinden zu beeinträchtigen.</a:t>
            </a:r>
          </a:p>
          <a:p>
            <a:pPr algn="l">
              <a:buFont typeface="+mj-lt"/>
              <a:buAutoNum type="arabicPeriod"/>
            </a:pPr>
            <a:endParaRPr lang="en-US" b="0" i="0">
              <a:solidFill>
                <a:srgbClr val="ECECEC"/>
              </a:solidFill>
              <a:effectLst/>
              <a:latin typeface="Söhne"/>
            </a:endParaRPr>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"Wir sollten zunächst einmal verstehen, was digitales Wohlbefinden wirklich bedeutet. Es geht darum, ein Gleichgewicht zu finden zwischen der Nutzung der Technologie, um unser Leben zu verbessern, und der Sicherstellung, dass sie uns nicht vereinnahmt. Wir werden praktische Möglichkeiten erforschen, um dieses Gleichgewicht zu erreichen.</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Diskutieren Sie das Konzept des digitalen Wohlbefindens und seine Bedeutung im heutigen digitalen Zeitalter.</a:t>
            </a:r>
          </a:p>
          <a:p>
            <a:pPr algn="l">
              <a:buFont typeface="Arial" panose="020B0604020202020204" pitchFamily="34" charset="0"/>
              <a:buChar char="•"/>
            </a:pPr>
            <a:r>
              <a:rPr lang="en-US" b="0" i="0">
                <a:solidFill>
                  <a:srgbClr val="ECECEC"/>
                </a:solidFill>
                <a:effectLst/>
                <a:latin typeface="Söhne"/>
              </a:rPr>
              <a:t>Betonen Sie die Notwendigkeit eines Gleichgewichts bei der Nutzung von Technologie, um unser Leben zu verbessern, ohne unser Wohlbefinden zu beeinträchtigen.</a:t>
            </a:r>
          </a:p>
          <a:p>
            <a:pPr algn="l">
              <a:buFont typeface="+mj-lt"/>
              <a:buAutoNum type="arabicPeriod"/>
            </a:pPr>
            <a:endParaRPr lang="en-US" b="0" i="0">
              <a:solidFill>
                <a:srgbClr val="ECECEC"/>
              </a:solidFill>
              <a:effectLst/>
              <a:latin typeface="Söhne"/>
            </a:endParaRPr>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"Wir sollten zunächst einmal verstehen, was digitales Wohlbefinden wirklich bedeutet. Es geht darum, ein Gleichgewicht zu finden zwischen der Nutzung der Technologie, um unser Leben zu verbessern, und der Sicherstellung, dass sie uns nicht vereinnahmt. Wir werden praktische Möglichkeiten erforschen, um dieses Gleichgewicht zu erreichen.</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0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Diskutieren Sie das Konzept des digitalen Wohlbefindens und seine Bedeutung im heutigen digitalen Zeitalter.</a:t>
            </a:r>
          </a:p>
          <a:p>
            <a:pPr algn="l">
              <a:buFont typeface="Arial" panose="020B0604020202020204" pitchFamily="34" charset="0"/>
              <a:buChar char="•"/>
            </a:pPr>
            <a:r>
              <a:rPr lang="en-US" b="0" i="0">
                <a:solidFill>
                  <a:srgbClr val="ECECEC"/>
                </a:solidFill>
                <a:effectLst/>
                <a:latin typeface="Söhne"/>
              </a:rPr>
              <a:t>Betonen Sie die Notwendigkeit eines Gleichgewichts bei der Nutzung von Technologie, um unser Leben zu verbessern, ohne unser Wohlbefinden zu beeinträchtigen.</a:t>
            </a:r>
          </a:p>
          <a:p>
            <a:pPr algn="l">
              <a:buFont typeface="+mj-lt"/>
              <a:buAutoNum type="arabicPeriod"/>
            </a:pPr>
            <a:endParaRPr lang="en-US" b="0" i="0">
              <a:solidFill>
                <a:srgbClr val="ECECEC"/>
              </a:solidFill>
              <a:effectLst/>
              <a:latin typeface="Söhne"/>
            </a:endParaRPr>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"Wir sollten zunächst einmal verstehen, was digitales Wohlbefinden wirklich bedeutet. Es geht darum, ein Gleichgewicht zu finden zwischen der Nutzung der Technologie, um unser Leben zu verbessern, und der Sicherstellung, dass sie uns nicht vereinnahmt. Wir werden praktische Möglichkeiten erforschen, um dieses Gleichgewicht zu erreichen.</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5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ECECEC"/>
                </a:solidFill>
                <a:effectLst/>
                <a:latin typeface="Söhne"/>
              </a:rPr>
              <a:t>Diskutieren Sie das Konzept des digitalen Wohlbefindens und seine Bedeutung im heutigen digitalen Zeitalter.</a:t>
            </a:r>
          </a:p>
          <a:p>
            <a:pPr algn="l">
              <a:buFont typeface="Arial" panose="020B0604020202020204" pitchFamily="34" charset="0"/>
              <a:buChar char="•"/>
            </a:pPr>
            <a:r>
              <a:rPr lang="en-US" b="0" i="0">
                <a:solidFill>
                  <a:srgbClr val="ECECEC"/>
                </a:solidFill>
                <a:effectLst/>
                <a:latin typeface="Söhne"/>
              </a:rPr>
              <a:t>Betonen Sie die Notwendigkeit eines Gleichgewichts bei der Nutzung von Technologie, um unser Leben zu verbessern, ohne unser Wohlbefinden zu beeinträchtigen.</a:t>
            </a:r>
          </a:p>
          <a:p>
            <a:pPr algn="l">
              <a:buFont typeface="+mj-lt"/>
              <a:buAutoNum type="arabicPeriod"/>
            </a:pPr>
            <a:endParaRPr lang="en-US" b="0" i="0">
              <a:solidFill>
                <a:srgbClr val="ECECEC"/>
              </a:solidFill>
              <a:effectLst/>
              <a:latin typeface="Söhne"/>
            </a:endParaRPr>
          </a:p>
          <a:p>
            <a:pPr algn="l">
              <a:buFont typeface="+mj-lt"/>
              <a:buAutoNum type="arabicPeriod"/>
            </a:pPr>
            <a:endParaRPr lang="en-US" b="0" i="0">
              <a:solidFill>
                <a:srgbClr val="ECECEC"/>
              </a:solidFill>
              <a:effectLst/>
              <a:latin typeface="Söhne"/>
            </a:endParaRPr>
          </a:p>
          <a:p>
            <a:pPr marL="742950" lvl="1" indent="-285750" algn="l">
              <a:buFont typeface="+mj-lt"/>
              <a:buAutoNum type="arabicPeriod"/>
            </a:pPr>
            <a:endParaRPr lang="en-US" b="0" i="0">
              <a:solidFill>
                <a:srgbClr val="ECECEC"/>
              </a:solidFill>
              <a:effectLst/>
              <a:latin typeface="Söhne"/>
            </a:endParaRPr>
          </a:p>
          <a:p>
            <a:pPr marL="742950" lvl="1" indent="-285750" algn="l">
              <a:buFont typeface="+mj-lt"/>
              <a:buAutoNum type="arabicPeriod"/>
            </a:pPr>
            <a:r>
              <a:rPr lang="en-US" b="0" i="0">
                <a:solidFill>
                  <a:srgbClr val="ECECEC"/>
                </a:solidFill>
                <a:effectLst/>
                <a:latin typeface="Söhne"/>
              </a:rPr>
              <a:t>"Wir sollten zunächst einmal verstehen, was digitales Wohlbefinden wirklich bedeutet. Es geht darum, ein Gleichgewicht zu finden zwischen der Nutzung der Technologie, um unser Leben zu verbessern, und der Sicherstellung, dass sie uns nicht vereinnahmt. Wir werden praktische Möglichkeiten erforschen, um dieses Gleichgewicht zu erreichen.</a:t>
            </a:r>
          </a:p>
          <a:p>
            <a:br>
              <a:rPr lang="en-US"/>
            </a:br>
            <a:endParaRPr lang="mk-M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8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553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39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415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98968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10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681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461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69932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14/10/2024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69371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14/10/2024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5057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015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14.10.2024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29659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938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7593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728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37512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8945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5742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95354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a:t>Kliknite sem a upravte štýly predlohy textu</a:t>
            </a:r>
          </a:p>
        </p:txBody>
      </p:sp>
    </p:spTree>
    <p:extLst>
      <p:ext uri="{BB962C8B-B14F-4D97-AF65-F5344CB8AC3E}">
        <p14:creationId xmlns:p14="http://schemas.microsoft.com/office/powerpoint/2010/main" val="11915426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6.jpeg"/><Relationship Id="rId12"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a:solidFill>
                  <a:srgbClr val="FFAA5A"/>
                </a:solidFill>
                <a:latin typeface="+mn-lt"/>
                <a:ea typeface="Cambria" panose="02040503050406030204" pitchFamily="18" charset="0"/>
                <a:cs typeface="Calibri" panose="020F0502020204030204" pitchFamily="34" charset="0"/>
              </a:rPr>
              <a:t>Digitale </a:t>
            </a:r>
            <a:r>
              <a:rPr lang="sk-SK" b="1" err="1">
                <a:solidFill>
                  <a:srgbClr val="FFAA5A"/>
                </a:solidFill>
                <a:latin typeface="+mn-lt"/>
                <a:ea typeface="Cambria" panose="02040503050406030204" pitchFamily="18" charset="0"/>
                <a:cs typeface="Calibri" panose="020F0502020204030204" pitchFamily="34" charset="0"/>
              </a:rPr>
              <a:t>Bürgerschaft </a:t>
            </a:r>
            <a:r>
              <a:rPr lang="en-US" b="1">
                <a:solidFill>
                  <a:srgbClr val="FFAA5A"/>
                </a:solidFill>
                <a:latin typeface="+mn-lt"/>
                <a:ea typeface="Cambria" panose="02040503050406030204" pitchFamily="18" charset="0"/>
                <a:cs typeface="Calibri" panose="020F0502020204030204" pitchFamily="34" charset="0"/>
              </a:rPr>
              <a:t>- </a:t>
            </a:r>
            <a:r>
              <a:rPr lang="sk-SK" b="1" err="1">
                <a:solidFill>
                  <a:srgbClr val="FFAA5A"/>
                </a:solidFill>
                <a:latin typeface="+mn-lt"/>
                <a:ea typeface="Cambria" panose="02040503050406030204" pitchFamily="18" charset="0"/>
                <a:cs typeface="Calibri" panose="020F0502020204030204" pitchFamily="34" charset="0"/>
              </a:rPr>
              <a:t>Schlussfolgerung</a:t>
            </a:r>
            <a:endParaRPr lang="en-US" b="1">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362" y="614792"/>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j-ea"/>
                <a:cs typeface="+mj-cs"/>
              </a:rPr>
              <a:t>Aufbau digitaler Resilienz </a:t>
            </a:r>
            <a:br>
              <a:rPr kumimoji="0" lang="sk-SK" sz="1400" b="0" i="0" u="none" strike="noStrike" kern="1200" cap="none" spc="0" normalizeH="0" baseline="0" noProof="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a:ln>
                  <a:noFill/>
                </a:ln>
                <a:solidFill>
                  <a:prstClr val="black"/>
                </a:solidFill>
                <a:effectLst/>
                <a:uLnTx/>
                <a:uFillTx/>
                <a:latin typeface="Aptos" panose="02110004020202020204"/>
                <a:ea typeface="+mj-ea"/>
                <a:cs typeface="+mj-cs"/>
              </a:rPr>
              <a:t>indem wir digitales Wohlbefinden </a:t>
            </a:r>
            <a:br>
              <a:rPr kumimoji="0" lang="sk-SK" sz="1400" b="0" i="0" u="none" strike="noStrike" kern="1200" cap="none" spc="0" normalizeH="0" baseline="0" noProof="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a:ln>
                  <a:noFill/>
                </a:ln>
                <a:solidFill>
                  <a:prstClr val="black"/>
                </a:solidFill>
                <a:effectLst/>
                <a:uLnTx/>
                <a:uFillTx/>
                <a:latin typeface="Aptos" panose="02110004020202020204"/>
                <a:ea typeface="+mj-ea"/>
                <a:cs typeface="+mj-cs"/>
              </a:rPr>
              <a:t>und Sicherheit für alle zugänglich machen</a:t>
            </a:r>
            <a:br>
              <a:rPr kumimoji="0" lang="en-US" sz="1400" b="0" i="0" u="none" strike="noStrike" kern="1200" cap="none" spc="0" normalizeH="0" baseline="0" noProof="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151151" y="327650"/>
            <a:ext cx="6080410" cy="1375529"/>
          </a:xfrm>
        </p:spPr>
        <p:txBody>
          <a:bodyPr vert="horz" lIns="91440" tIns="45720" rIns="91440" bIns="45720" rtlCol="0" anchor="ctr">
            <a:normAutofit/>
          </a:bodyPr>
          <a:lstStyle/>
          <a:p>
            <a:pPr algn="l"/>
            <a:r>
              <a:rPr lang="en-US" sz="4400" kern="1200">
                <a:latin typeface="Aptos" panose="020B0004020202020204" pitchFamily="34" charset="0"/>
                <a:ea typeface="+mj-ea"/>
              </a:rPr>
              <a:t>Schlussfolgerungen - </a:t>
            </a:r>
            <a:r>
              <a:rPr lang="sk-SK" sz="4400" kern="1200">
                <a:latin typeface="Aptos" panose="020B0004020202020204" pitchFamily="34" charset="0"/>
                <a:ea typeface="+mj-ea"/>
              </a:rPr>
              <a:t>4</a:t>
            </a:r>
            <a:endParaRPr lang="en-US" sz="4400" kern="120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chor="t">
            <a:noAutofit/>
          </a:bodyPr>
          <a:lstStyle/>
          <a:p>
            <a:pPr algn="just"/>
            <a:r>
              <a:rPr lang="en-GB" sz="2400">
                <a:latin typeface="Aptos"/>
                <a:ea typeface="+mn-ea"/>
              </a:rPr>
              <a:t>Mit Hilfe der Medienerziehung ist es möglich, eine individuelle </a:t>
            </a:r>
            <a:r>
              <a:rPr lang="en-GB" sz="2400" b="1">
                <a:latin typeface="Aptos"/>
                <a:ea typeface="+mn-ea"/>
              </a:rPr>
              <a:t>Befähigung </a:t>
            </a:r>
            <a:r>
              <a:rPr lang="en-GB" sz="2400">
                <a:latin typeface="Aptos"/>
                <a:ea typeface="+mn-ea"/>
              </a:rPr>
              <a:t>zu erreichen, so dass die Bürger eine echte Emanzipation für die </a:t>
            </a:r>
            <a:r>
              <a:rPr lang="en-GB" sz="2400" b="1">
                <a:latin typeface="Aptos"/>
                <a:ea typeface="+mn-ea"/>
              </a:rPr>
              <a:t>digitale Bürgerschaft </a:t>
            </a:r>
            <a:r>
              <a:rPr lang="en-GB" sz="2400">
                <a:latin typeface="Aptos"/>
                <a:ea typeface="+mn-ea"/>
              </a:rPr>
              <a:t>erreichen können. </a:t>
            </a:r>
          </a:p>
          <a:p>
            <a:pPr algn="just"/>
            <a:r>
              <a:rPr lang="en-GB" sz="2400">
                <a:latin typeface="Aptos"/>
                <a:ea typeface="+mn-ea"/>
              </a:rPr>
              <a:t>Durch Medienerziehung können die Bürger lernen, digitale Werkzeuge kritisch und verantwortungsbewusst, </a:t>
            </a:r>
            <a:r>
              <a:rPr lang="en-GB" sz="2400" b="1">
                <a:latin typeface="Aptos"/>
                <a:ea typeface="+mn-ea"/>
              </a:rPr>
              <a:t>proaktiv und partizipativ </a:t>
            </a:r>
            <a:r>
              <a:rPr lang="en-GB" sz="2400">
                <a:latin typeface="Aptos"/>
                <a:ea typeface="+mn-ea"/>
              </a:rPr>
              <a:t>für einen positiven </a:t>
            </a:r>
            <a:r>
              <a:rPr lang="en-GB" sz="2400" b="1">
                <a:latin typeface="Aptos"/>
                <a:ea typeface="+mn-ea"/>
              </a:rPr>
              <a:t>politischen und staatsbürgerlichen Dialog </a:t>
            </a:r>
            <a:r>
              <a:rPr lang="en-GB" sz="2400">
                <a:latin typeface="Aptos"/>
                <a:ea typeface="+mn-ea"/>
              </a:rPr>
              <a:t>zu nutzen und zu unterscheiden, was sie wert sind und was nicht.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My Journey to Self-Awareness: Embracing Change in the Era of AI | Futurism">
            <a:extLst>
              <a:ext uri="{FF2B5EF4-FFF2-40B4-BE49-F238E27FC236}">
                <a16:creationId xmlns:a16="http://schemas.microsoft.com/office/drawing/2014/main" id="{F3513B01-934A-A038-C6DE-2BFF33C06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784" y="2151772"/>
            <a:ext cx="4876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5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a:ln>
                  <a:noFill/>
                </a:ln>
                <a:solidFill>
                  <a:srgbClr val="92BAB5"/>
                </a:solidFill>
                <a:effectLst/>
                <a:uLnTx/>
                <a:uFillTx/>
                <a:latin typeface="Aptos" panose="020B0004020202020204" pitchFamily="34" charset="0"/>
                <a:ea typeface="Inter"/>
                <a:cs typeface="Inter"/>
                <a:sym typeface="Inter"/>
              </a:rPr>
              <a:t>Freie Lizenz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Das hier entwickelte Produkt im Rahmen des Projekts "Building Digital Resilience by Making Digital Wellbeing and Security Accessible to All 2022-2-SK01-KA220-ADU-000096888" wurde mit Unterstützung der Europäischen Kommission entwickelt und gibt ausschließlich die Meinung des Autors wieder. Die Europäische Kommission ist nicht für den Inhalt der Dokumente verantwortlich.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Die Veröffentlichung steht unter der Creative Commons Lizenz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muss</a:t>
            </a: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Shape 10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Aptos" panose="020B0004020202020204" pitchFamily="34" charset="0"/>
                <a:ea typeface="+mj-ea"/>
              </a:rPr>
              <a:t>Die wichtigsten Erkenntnisse aus Digital Citizenship</a:t>
            </a:r>
          </a:p>
        </p:txBody>
      </p:sp>
      <p:sp>
        <p:nvSpPr>
          <p:cNvPr id="1054" name="Arc 105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pPr marL="0" indent="0">
              <a:buNone/>
            </a:pPr>
            <a:r>
              <a:rPr lang="en-GB" sz="2400" b="1">
                <a:latin typeface="Aptos"/>
                <a:ea typeface="+mn-ea"/>
              </a:rPr>
              <a:t>Zusammenfassung der wichtigsten Punkte aus jedem Unterabschnitt:</a:t>
            </a:r>
            <a:endParaRPr lang="en-GB" sz="2400">
              <a:latin typeface="Aptos"/>
              <a:ea typeface="+mn-ea"/>
            </a:endParaRPr>
          </a:p>
          <a:p>
            <a:r>
              <a:rPr lang="en-GB" sz="2400">
                <a:latin typeface="Aptos"/>
                <a:ea typeface="+mn-ea"/>
              </a:rPr>
              <a:t>Die Kenntnis digitaler Tools und Plattformen verbessert unsere Fähigkeit, sicher und effektiv in der digitalen Welt zu navigieren.</a:t>
            </a:r>
          </a:p>
          <a:p>
            <a:r>
              <a:rPr lang="en-GB" sz="2400">
                <a:latin typeface="Aptos"/>
                <a:ea typeface="+mn-ea"/>
              </a:rPr>
              <a:t>Online-Sicherheit und digitale Rechte sind von grundlegender Bedeutung für den Schutz unserer digitalen Identitäten und die Ausübung unserer Freiheiten im Internet.</a:t>
            </a:r>
          </a:p>
          <a:p>
            <a:r>
              <a:rPr lang="en-GB" sz="2400">
                <a:latin typeface="Aptos"/>
                <a:ea typeface="+mn-ea"/>
              </a:rPr>
              <a:t>Die ethische Nutzung digitaler Technologien untermauert eine verantwortungsvolle digitale Bürgerschaft, die Fairness, Respekt und Verständnis in digitalen Interaktionen fördert.</a:t>
            </a:r>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a:latin typeface="Aptos" panose="020B0004020202020204" pitchFamily="34" charset="0"/>
                <a:ea typeface="+mj-ea"/>
              </a:rPr>
              <a:t>Überlegungen zur digitalen Bürgerschaft</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268689" y="1154307"/>
            <a:ext cx="10958384" cy="4616299"/>
          </a:xfrm>
        </p:spPr>
        <p:txBody>
          <a:bodyPr vert="horz" lIns="91440" tIns="45720" rIns="91440" bIns="45720" rtlCol="0">
            <a:normAutofit fontScale="92500" lnSpcReduction="10000"/>
          </a:bodyPr>
          <a:lstStyle/>
          <a:p>
            <a:pPr marL="0" indent="0" algn="just">
              <a:buNone/>
            </a:pPr>
            <a:r>
              <a:rPr lang="en-GB" sz="2400">
                <a:latin typeface="Aptos" panose="020B0004020202020204" pitchFamily="34" charset="0"/>
                <a:ea typeface="+mn-ea"/>
              </a:rPr>
              <a:t>Zum Abschluss unserer Erkundung von Digital Citizenship ist es wichtig, darüber nachzudenken, wie die gewonnenen Erkenntnisse auf unser digitales Leben angewendet werden können. Diese Reise durch das Verständnis digitaler Tools und Plattformen, die Priorisierung von Online-Sicherheit und digitalen Rechten und das Engagement für die ethische Nutzung digitaler Technologie hat uns mit dem Wissen ausgestattet, um die digitale Welt durchdachter und verantwortungsvoller zu navigieren.</a:t>
            </a:r>
          </a:p>
          <a:p>
            <a:r>
              <a:rPr lang="en-GB" sz="2400" b="1">
                <a:latin typeface="Aptos" panose="020B0004020202020204" pitchFamily="34" charset="0"/>
                <a:ea typeface="+mn-ea"/>
              </a:rPr>
              <a:t>Digitale Tools und Plattformen verstehen: </a:t>
            </a:r>
            <a:r>
              <a:rPr lang="en-GB" sz="2400">
                <a:latin typeface="Aptos" panose="020B0004020202020204" pitchFamily="34" charset="0"/>
                <a:ea typeface="+mn-ea"/>
              </a:rPr>
              <a:t>Überlegen Sie, wie die digitalen Tools und Plattformen, die Sie nutzen, Ihr tägliches Leben beeinflussen. Hat dieses Modul Sie dazu inspiriert, neue Tools zu erkunden oder zu überdenken, wie Sie bestehende nutzen?</a:t>
            </a:r>
          </a:p>
          <a:p>
            <a:r>
              <a:rPr lang="en-GB" sz="2400" b="1">
                <a:latin typeface="Aptos" panose="020B0004020202020204" pitchFamily="34" charset="0"/>
                <a:ea typeface="+mn-ea"/>
              </a:rPr>
              <a:t>Online-Sicherheit und digitale Rechte: </a:t>
            </a:r>
            <a:r>
              <a:rPr lang="en-GB" sz="2400">
                <a:latin typeface="Aptos" panose="020B0004020202020204" pitchFamily="34" charset="0"/>
                <a:ea typeface="+mn-ea"/>
              </a:rPr>
              <a:t>Überdenken Sie Ihre derzeitigen Praktiken zum Schutz Ihrer Online-Sicherheit und zur Wahrnehmung Ihrer digitalen Rechte. Gibt es Änderungen, die Sie aufgrund des Gelernten umsetzen wollen?</a:t>
            </a:r>
          </a:p>
          <a:p>
            <a:r>
              <a:rPr lang="en-GB" sz="2400" b="1">
                <a:latin typeface="Aptos" panose="020B0004020202020204" pitchFamily="34" charset="0"/>
                <a:ea typeface="+mn-ea"/>
              </a:rPr>
              <a:t>Ethische Nutzung der digitalen Technologie: </a:t>
            </a:r>
            <a:r>
              <a:rPr lang="en-GB" sz="2400">
                <a:latin typeface="Aptos" panose="020B0004020202020204" pitchFamily="34" charset="0"/>
                <a:ea typeface="+mn-ea"/>
              </a:rPr>
              <a:t>Denken Sie über die ethischen Aspekte Ihrer Online-Interaktionen und des Austauschs von Inhalten nach. Wie werden Sie ethische Grundsätze anwenden, um sicherzustellen, dass Ihre digitale Präsenz einen positiven Beitrag zur Online-Gemeinschaft leistet?</a:t>
            </a:r>
          </a:p>
        </p:txBody>
      </p:sp>
    </p:spTree>
    <p:extLst>
      <p:ext uri="{BB962C8B-B14F-4D97-AF65-F5344CB8AC3E}">
        <p14:creationId xmlns:p14="http://schemas.microsoft.com/office/powerpoint/2010/main" val="103346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a:latin typeface="Aptos" panose="020B0004020202020204" pitchFamily="34" charset="0"/>
                <a:ea typeface="+mj-ea"/>
              </a:rPr>
              <a:t>Fragen zum Nachdenken</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228735"/>
            <a:ext cx="10958384" cy="4616299"/>
          </a:xfrm>
        </p:spPr>
        <p:txBody>
          <a:bodyPr vert="horz" lIns="91440" tIns="45720" rIns="91440" bIns="45720" rtlCol="0">
            <a:normAutofit fontScale="92500" lnSpcReduction="10000"/>
          </a:bodyPr>
          <a:lstStyle/>
          <a:p>
            <a:pPr algn="just"/>
            <a:r>
              <a:rPr lang="en-GB" sz="2400" b="1">
                <a:latin typeface="Aptos" panose="020B0004020202020204" pitchFamily="34" charset="0"/>
                <a:ea typeface="+mn-ea"/>
              </a:rPr>
              <a:t>Persönliche Auswirkungen: </a:t>
            </a:r>
            <a:r>
              <a:rPr lang="en-GB" sz="2400">
                <a:latin typeface="Aptos" panose="020B0004020202020204" pitchFamily="34" charset="0"/>
                <a:ea typeface="+mn-ea"/>
              </a:rPr>
              <a:t>Wie werden sich die Konzepte der digitalen Verwaltung und der Bürokratie, die Sie gelernt haben, auf Ihre Herangehensweise an die Nutzung digitaler Dienste von Regierungen oder Organisationen auswirken?</a:t>
            </a:r>
          </a:p>
          <a:p>
            <a:pPr algn="just"/>
            <a:r>
              <a:rPr lang="en-GB" sz="2400" b="1">
                <a:latin typeface="Aptos" panose="020B0004020202020204" pitchFamily="34" charset="0"/>
                <a:ea typeface="+mn-ea"/>
              </a:rPr>
              <a:t>Gemeinschaftliches Engagement: </a:t>
            </a:r>
            <a:r>
              <a:rPr lang="en-GB" sz="2400">
                <a:latin typeface="Aptos" panose="020B0004020202020204" pitchFamily="34" charset="0"/>
                <a:ea typeface="+mn-ea"/>
              </a:rPr>
              <a:t>In Anbetracht der Diskussionen über soziale Medien und Aktivismus, wie sehen Sie Ihre Rolle bei der Nutzung digitaler Plattformen für den sozialen Wandel?</a:t>
            </a:r>
          </a:p>
          <a:p>
            <a:pPr algn="just"/>
            <a:r>
              <a:rPr lang="en-GB" sz="2400" b="1">
                <a:latin typeface="Aptos" panose="020B0004020202020204" pitchFamily="34" charset="0"/>
                <a:ea typeface="+mn-ea"/>
              </a:rPr>
              <a:t>Anwaltschaft für Rechte: </a:t>
            </a:r>
            <a:r>
              <a:rPr lang="en-GB" sz="2400">
                <a:latin typeface="Aptos" panose="020B0004020202020204" pitchFamily="34" charset="0"/>
                <a:ea typeface="+mn-ea"/>
              </a:rPr>
              <a:t>Wie können Sie angesichts der Bedeutung von Online-Sicherheit und digitalen Rechten für sich und andere im digitalen Raum eintreten?</a:t>
            </a:r>
          </a:p>
          <a:p>
            <a:pPr algn="just"/>
            <a:r>
              <a:rPr lang="en-GB" sz="2400" b="1">
                <a:latin typeface="Aptos" panose="020B0004020202020204" pitchFamily="34" charset="0"/>
                <a:ea typeface="+mn-ea"/>
              </a:rPr>
              <a:t>Ethische Dilemmas: </a:t>
            </a:r>
            <a:r>
              <a:rPr lang="en-GB" sz="2400">
                <a:latin typeface="Aptos" panose="020B0004020202020204" pitchFamily="34" charset="0"/>
                <a:ea typeface="+mn-ea"/>
              </a:rPr>
              <a:t>Fällt Ihnen ein Zeitpunkt ein, an dem Sie online mit einem ethischen Dilemma konfrontiert waren? Wie würden Sie jetzt anders damit umgehen?</a:t>
            </a:r>
          </a:p>
          <a:p>
            <a:pPr algn="just"/>
            <a:r>
              <a:rPr lang="en-GB" sz="2400" b="1">
                <a:latin typeface="Aptos" panose="020B0004020202020204" pitchFamily="34" charset="0"/>
                <a:ea typeface="+mn-ea"/>
              </a:rPr>
              <a:t>Aufruf zum Handeln: </a:t>
            </a:r>
            <a:r>
              <a:rPr lang="en-GB" sz="2400">
                <a:latin typeface="Aptos" panose="020B0004020202020204" pitchFamily="34" charset="0"/>
                <a:ea typeface="+mn-ea"/>
              </a:rPr>
              <a:t>Nutzen Sie diesen Moment der Reflexion, um sich persönliche Ziele für Ihr weiteres Wachstum als digitaler Bürger zu setzen. Nennen Sie einen Bereich, in dem Sie mehr lernen möchten, oder eine bestimmte Gewohnheit, die Sie ändern wollen. Denken Sie daran, dass die Reise der digitalen Bürgerschaft weitergeht, und jeder Schritt, den Sie unternehmen, um online informierter, vorsichtiger und ethischer zu sein, stärkt nicht nur Ihre digitale Präsenz, sondern auch die digitale Gemeinschaft im Allgemeinen.</a:t>
            </a:r>
          </a:p>
        </p:txBody>
      </p:sp>
    </p:spTree>
    <p:extLst>
      <p:ext uri="{BB962C8B-B14F-4D97-AF65-F5344CB8AC3E}">
        <p14:creationId xmlns:p14="http://schemas.microsoft.com/office/powerpoint/2010/main" val="285368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a:latin typeface="Aptos" panose="020B0004020202020204" pitchFamily="34" charset="0"/>
                <a:ea typeface="+mj-ea"/>
              </a:rPr>
              <a:t>Ihr Wissen anwenden</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chor="t">
            <a:noAutofit/>
          </a:bodyPr>
          <a:lstStyle/>
          <a:p>
            <a:pPr marL="0" indent="0" algn="just">
              <a:buNone/>
            </a:pPr>
            <a:r>
              <a:rPr lang="en-GB" sz="1900">
                <a:latin typeface="Aptos"/>
                <a:ea typeface="+mn-ea"/>
              </a:rPr>
              <a:t>Nachdem wir nun die Kernkonzepte von Digital Citizenship kennengelernt haben, ist es an der Zeit, Ihr Wissen in die Tat umzusetzen. Diese Folie fordert Sie auf, das Gelernte in praktischen, realen Kontexten anzuwenden. Der Umgang mit der digitalen Verwaltung, der Schutz Ihrer Online-Präsenz und das Eintreten für ethische digitale Praktiken sind wichtige Bestandteile eines verantwortungsvollen digitalen Bürgers.</a:t>
            </a:r>
          </a:p>
          <a:p>
            <a:pPr algn="just"/>
            <a:r>
              <a:rPr lang="en-GB" sz="1900" b="1">
                <a:latin typeface="Aptos"/>
                <a:ea typeface="+mn-ea"/>
              </a:rPr>
              <a:t>Interaktion mit der digitalen Verwaltung: </a:t>
            </a:r>
            <a:r>
              <a:rPr lang="en-GB" sz="1900">
                <a:latin typeface="Aptos"/>
                <a:ea typeface="+mn-ea"/>
              </a:rPr>
              <a:t>Nennen Sie einen digitalen Dienst, der von Ihrer Kommunalverwaltung angeboten wird, z. B. Online-Rechnungszahlungen, Anträge auf öffentliche Dienstleistungen oder digitale Bibliotheken. Planen Sie, diesen Dienst innerhalb des nächsten Monats zu nutzen, falls Sie das noch nicht getan haben, und überlegen Sie, wie digitale Verwaltung bürgerschaftliches Engagement zugänglicher macht.</a:t>
            </a:r>
          </a:p>
          <a:p>
            <a:pPr algn="just"/>
            <a:r>
              <a:rPr lang="en-GB" sz="1900" b="1">
                <a:latin typeface="Aptos"/>
                <a:ea typeface="+mn-ea"/>
              </a:rPr>
              <a:t>Soziale Medien für den sozialen Wandel: </a:t>
            </a:r>
            <a:r>
              <a:rPr lang="en-GB" sz="1900">
                <a:latin typeface="Aptos"/>
                <a:ea typeface="+mn-ea"/>
              </a:rPr>
              <a:t>Denken Sie an eine Sache, die Ihnen am Herzen liegt. Nutzen Sie soziale Medien, um auf diese Sache aufmerksam zu machen oder sie zu unterstützen. Dies kann durch das Teilen von informativen Beiträgen, die Teilnahme an einer Hashtag-Kampagne oder das Erstellen einer solchen Kampagne geschehen, oder durch das Hervorheben von Organisationen, die sinnvolle Arbeit leisten.</a:t>
            </a:r>
          </a:p>
          <a:p>
            <a:pPr algn="just"/>
            <a:r>
              <a:rPr lang="en-GB" sz="1900" b="1">
                <a:latin typeface="Aptos"/>
                <a:ea typeface="+mn-ea"/>
              </a:rPr>
              <a:t>Schutz der Online-Sicherheit: </a:t>
            </a:r>
            <a:r>
              <a:rPr lang="en-GB" sz="1900">
                <a:latin typeface="Aptos"/>
                <a:ea typeface="+mn-ea"/>
              </a:rPr>
              <a:t>Überprüfen Sie die Datenschutzeinstellungen auf einem Ihrer Konten in sozialen Medien oder digitalen Diensten. Verbessern Sie Ihre Privatsphäre und Sicherheit auf der Grundlage der erlernten Best Practices. Teilen Sie Ihre Erfahrungen mit Freunden oder der Familie, um das Bewusstsein für Online-Sicherheit zu schärfen.</a:t>
            </a:r>
          </a:p>
        </p:txBody>
      </p:sp>
    </p:spTree>
    <p:extLst>
      <p:ext uri="{BB962C8B-B14F-4D97-AF65-F5344CB8AC3E}">
        <p14:creationId xmlns:p14="http://schemas.microsoft.com/office/powerpoint/2010/main" val="6902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a:latin typeface="Aptos" panose="020B0004020202020204" pitchFamily="34" charset="0"/>
                <a:ea typeface="+mj-ea"/>
              </a:rPr>
              <a:t>Ihr Wissen anwenden</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chor="t">
            <a:noAutofit/>
          </a:bodyPr>
          <a:lstStyle/>
          <a:p>
            <a:pPr marL="0" indent="0" algn="just">
              <a:buNone/>
            </a:pPr>
            <a:r>
              <a:rPr lang="en-GB" sz="2200" b="1">
                <a:latin typeface="Aptos"/>
                <a:ea typeface="+mn-ea"/>
              </a:rPr>
              <a:t>Fragen zur Herausforderung:</a:t>
            </a:r>
          </a:p>
          <a:p>
            <a:pPr lvl="1" algn="just">
              <a:buClr>
                <a:schemeClr val="accent2"/>
              </a:buClr>
              <a:buFont typeface="Wingdings" panose="05000000000000000000" pitchFamily="2" charset="2"/>
              <a:buChar char="§"/>
            </a:pPr>
            <a:r>
              <a:rPr lang="en-GB" sz="1900">
                <a:latin typeface="Aptos"/>
              </a:rPr>
              <a:t>Beschreiben Sie, inwiefern die Nutzung einer digitalen Plattform für das Engagement in der Gemeinschaft Vorteile gegenüber den traditionellen persönlichen Methoden bieten kann. Was sind mögliche Nachteile?</a:t>
            </a:r>
          </a:p>
          <a:p>
            <a:pPr lvl="1" algn="just">
              <a:buClr>
                <a:schemeClr val="accent2"/>
              </a:buClr>
              <a:buFont typeface="Wingdings" panose="05000000000000000000" pitchFamily="2" charset="2"/>
              <a:buChar char="§"/>
            </a:pPr>
            <a:r>
              <a:rPr lang="en-GB" sz="1900">
                <a:latin typeface="Aptos"/>
              </a:rPr>
              <a:t>Denken Sie darüber nach, wann Sie oder jemand, den Sie kennen, persönliche Informationen online weitergegeben haben, ohne die möglichen Risiken zu bedenken. Wie würden Sie diese Situation jetzt anders angehen?</a:t>
            </a:r>
          </a:p>
          <a:p>
            <a:pPr algn="just"/>
            <a:r>
              <a:rPr lang="en-GB" sz="2200" b="1">
                <a:latin typeface="Aptos"/>
                <a:ea typeface="+mn-ea"/>
              </a:rPr>
              <a:t>Diskussion über ein ethisches Dilemma: </a:t>
            </a:r>
            <a:r>
              <a:rPr lang="en-GB" sz="2200">
                <a:latin typeface="Aptos"/>
                <a:ea typeface="+mn-ea"/>
              </a:rPr>
              <a:t>Überlegen Sie sich ein ethisches Dilemma bei der Nutzung digitaler Technologien (z.B. die Debatte über digitale Überwachung für die öffentliche Sicherheit versus Privatsphäre). Verfassen Sie ein kurzes Argument oder einen Diskussionsbeitrag, in dem Sie Ihren Standpunkt unter Berücksichtigung der in diesem Modul besprochenen ethischen Grundsätze darlegen.</a:t>
            </a:r>
          </a:p>
          <a:p>
            <a:pPr algn="just"/>
            <a:r>
              <a:rPr lang="en-GB" sz="2200" b="1">
                <a:latin typeface="Aptos"/>
                <a:ea typeface="+mn-ea"/>
              </a:rPr>
              <a:t>Aufruf zum Handeln: </a:t>
            </a:r>
            <a:r>
              <a:rPr lang="en-GB" sz="2200">
                <a:latin typeface="Aptos"/>
                <a:ea typeface="+mn-ea"/>
              </a:rPr>
              <a:t>Digitale Bürgerschaft erfordert mehr als nur Verstehen; sie erfordert Handeln. Wählen Sie eine der oben genannten Aktivitäten und verpflichten Sie sich, sie innerhalb der nächsten Woche durchzuführen. Teilen Sie Ihren Plan mit einem Kollegen oder Mentor, um Rechenschaft abzulegen, und bereiten Sie sich darauf vor, Ihre Erfahrungen in unserer nächsten Sitzung zu diskutieren.</a:t>
            </a:r>
          </a:p>
        </p:txBody>
      </p:sp>
    </p:spTree>
    <p:extLst>
      <p:ext uri="{BB962C8B-B14F-4D97-AF65-F5344CB8AC3E}">
        <p14:creationId xmlns:p14="http://schemas.microsoft.com/office/powerpoint/2010/main" val="6054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238594" y="327650"/>
            <a:ext cx="5992967" cy="1375529"/>
          </a:xfrm>
        </p:spPr>
        <p:txBody>
          <a:bodyPr vert="horz" lIns="91440" tIns="45720" rIns="91440" bIns="45720" rtlCol="0" anchor="ctr">
            <a:normAutofit/>
          </a:bodyPr>
          <a:lstStyle/>
          <a:p>
            <a:pPr algn="l"/>
            <a:r>
              <a:rPr lang="en-US" sz="4400" kern="1200">
                <a:latin typeface="Aptos" panose="020B0004020202020204" pitchFamily="34" charset="0"/>
                <a:ea typeface="+mj-ea"/>
              </a:rPr>
              <a:t>Schlussfolgerungen - 1</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marL="0" indent="0" algn="ctr">
              <a:buNone/>
            </a:pPr>
            <a:r>
              <a:rPr lang="en-GB">
                <a:latin typeface="Aptos" panose="020B0004020202020204" pitchFamily="34" charset="0"/>
                <a:ea typeface="+mn-ea"/>
              </a:rPr>
              <a:t> Um heute eine </a:t>
            </a:r>
            <a:r>
              <a:rPr lang="en-GB" b="1">
                <a:latin typeface="Aptos" panose="020B0004020202020204" pitchFamily="34" charset="0"/>
                <a:ea typeface="+mn-ea"/>
              </a:rPr>
              <a:t>digitale Bürgerschaft </a:t>
            </a:r>
            <a:r>
              <a:rPr lang="en-GB">
                <a:latin typeface="Aptos" panose="020B0004020202020204" pitchFamily="34" charset="0"/>
                <a:ea typeface="+mn-ea"/>
              </a:rPr>
              <a:t>zu praktizieren, müssen die Bürgerinnen und Bürger darin geschult werden, </a:t>
            </a:r>
            <a:r>
              <a:rPr lang="en-GB" b="1">
                <a:latin typeface="Aptos" panose="020B0004020202020204" pitchFamily="34" charset="0"/>
                <a:ea typeface="+mn-ea"/>
              </a:rPr>
              <a:t>die neuen Sprachen, Botschaften und Symbole zu interpretieren</a:t>
            </a:r>
            <a:r>
              <a:rPr lang="en-GB">
                <a:latin typeface="Aptos" panose="020B0004020202020204" pitchFamily="34" charset="0"/>
                <a:ea typeface="+mn-ea"/>
              </a:rPr>
              <a:t>, die hybrid, in ständiger Entwicklung und interkulturell sind, um die neuen sozialen Darstellungen und sozial konstruierten Bedeutungen zu verstehen. Dies, um Manipulation und soziale Kontrolle zu vermeiden.</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Cultural Awareness and Sensitivity Training | Zoe Talent Solutions">
            <a:extLst>
              <a:ext uri="{FF2B5EF4-FFF2-40B4-BE49-F238E27FC236}">
                <a16:creationId xmlns:a16="http://schemas.microsoft.com/office/drawing/2014/main" id="{DEDE24E2-D613-A09E-74A9-F32DC657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824" y="2015415"/>
            <a:ext cx="419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538397" y="315158"/>
            <a:ext cx="6205328" cy="1375529"/>
          </a:xfrm>
        </p:spPr>
        <p:txBody>
          <a:bodyPr vert="horz" lIns="91440" tIns="45720" rIns="91440" bIns="45720" rtlCol="0" anchor="ctr">
            <a:normAutofit/>
          </a:bodyPr>
          <a:lstStyle/>
          <a:p>
            <a:pPr algn="l"/>
            <a:r>
              <a:rPr lang="en-US" sz="4400" kern="1200">
                <a:latin typeface="Aptos" panose="020B0004020202020204" pitchFamily="34" charset="0"/>
                <a:ea typeface="+mj-ea"/>
              </a:rPr>
              <a:t>Schlussfolgerungen - </a:t>
            </a:r>
            <a:r>
              <a:rPr lang="sk-SK" sz="4400" kern="1200">
                <a:latin typeface="Aptos" panose="020B0004020202020204" pitchFamily="34" charset="0"/>
                <a:ea typeface="+mj-ea"/>
              </a:rPr>
              <a:t>2</a:t>
            </a:r>
            <a:endParaRPr lang="en-US" sz="4400" kern="120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92500" lnSpcReduction="20000"/>
          </a:bodyPr>
          <a:lstStyle/>
          <a:p>
            <a:pPr algn="just"/>
            <a:r>
              <a:rPr lang="en-GB">
                <a:latin typeface="Aptos" panose="020B0004020202020204" pitchFamily="34" charset="0"/>
                <a:ea typeface="+mn-ea"/>
              </a:rPr>
              <a:t>Die Bürger müssen eine </a:t>
            </a:r>
            <a:r>
              <a:rPr lang="en-GB" b="1">
                <a:latin typeface="Aptos" panose="020B0004020202020204" pitchFamily="34" charset="0"/>
                <a:ea typeface="+mn-ea"/>
              </a:rPr>
              <a:t>Multiliteralität </a:t>
            </a:r>
            <a:r>
              <a:rPr lang="en-GB">
                <a:latin typeface="Aptos" panose="020B0004020202020204" pitchFamily="34" charset="0"/>
                <a:ea typeface="+mn-ea"/>
              </a:rPr>
              <a:t>entwickeln, die sich sowohl auf die Fähigkeit bezieht, über verschiedene Medien zu kommunizieren, als auch auf die Fähigkeit, in einer interkulturellen Gesellschaft zu kommunizieren. </a:t>
            </a:r>
          </a:p>
          <a:p>
            <a:pPr algn="just"/>
            <a:r>
              <a:rPr lang="en-GB">
                <a:latin typeface="Aptos" panose="020B0004020202020204" pitchFamily="34" charset="0"/>
                <a:ea typeface="+mn-ea"/>
              </a:rPr>
              <a:t>Die Bürgerinnen und Bürger müssen lernen, wie sie digitale Inhalte je nach digitalem Umfeld produzieren können, wobei sie die </a:t>
            </a:r>
            <a:r>
              <a:rPr lang="en-GB" b="1">
                <a:latin typeface="Aptos" panose="020B0004020202020204" pitchFamily="34" charset="0"/>
                <a:ea typeface="+mn-ea"/>
              </a:rPr>
              <a:t>ethischen Implikationen </a:t>
            </a:r>
            <a:r>
              <a:rPr lang="en-GB">
                <a:latin typeface="Aptos" panose="020B0004020202020204" pitchFamily="34" charset="0"/>
                <a:ea typeface="+mn-ea"/>
              </a:rPr>
              <a:t>ihres Handelns, die Zielgruppe und das Publikum ihrer Botschaft sowie den angemessenen Kommunikationsstil berücksichtigen und zwischen einem formellen und einem informellen digitalen Kontext unterscheiden müssen.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Cultural Sensitivity Definition: A Crucial Skill for Global Citizens">
            <a:extLst>
              <a:ext uri="{FF2B5EF4-FFF2-40B4-BE49-F238E27FC236}">
                <a16:creationId xmlns:a16="http://schemas.microsoft.com/office/drawing/2014/main" id="{673EDA6C-C141-05DD-61DF-8081E1A64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362" y="2241283"/>
            <a:ext cx="4195762" cy="23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0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475938" y="340142"/>
            <a:ext cx="6217820" cy="1375529"/>
          </a:xfrm>
        </p:spPr>
        <p:txBody>
          <a:bodyPr vert="horz" lIns="91440" tIns="45720" rIns="91440" bIns="45720" rtlCol="0" anchor="ctr">
            <a:normAutofit/>
          </a:bodyPr>
          <a:lstStyle/>
          <a:p>
            <a:pPr algn="l"/>
            <a:r>
              <a:rPr lang="en-US" sz="4400" kern="1200">
                <a:latin typeface="Aptos" panose="020B0004020202020204" pitchFamily="34" charset="0"/>
                <a:ea typeface="+mj-ea"/>
              </a:rPr>
              <a:t>Schlussfolgerungen - </a:t>
            </a:r>
            <a:r>
              <a:rPr lang="sk-SK" sz="4400" kern="1200">
                <a:latin typeface="Aptos" panose="020B0004020202020204" pitchFamily="34" charset="0"/>
                <a:ea typeface="+mj-ea"/>
              </a:rPr>
              <a:t>3</a:t>
            </a:r>
            <a:endParaRPr lang="en-US" sz="4400" kern="120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marL="0" indent="0" algn="ctr">
              <a:buNone/>
            </a:pPr>
            <a:r>
              <a:rPr lang="en-GB">
                <a:latin typeface="Aptos" panose="020B0004020202020204" pitchFamily="34" charset="0"/>
                <a:ea typeface="+mn-ea"/>
              </a:rPr>
              <a:t>Da das Leben von den Medien begleitet wird, d. h. man ist ständig mit verschiedenen Geräten verbunden, muss man sich seiner </a:t>
            </a:r>
            <a:r>
              <a:rPr lang="en-GB" b="1">
                <a:latin typeface="Aptos" panose="020B0004020202020204" pitchFamily="34" charset="0"/>
                <a:ea typeface="+mn-ea"/>
              </a:rPr>
              <a:t>Selbstintegrität </a:t>
            </a:r>
            <a:r>
              <a:rPr lang="en-GB">
                <a:latin typeface="Aptos" panose="020B0004020202020204" pitchFamily="34" charset="0"/>
                <a:ea typeface="+mn-ea"/>
              </a:rPr>
              <a:t>bewusst sein, da es schwierig sein kann, die eigene Identität und die sozialen Rollen in mehreren digitalen Umgebungen zu verwalten. In dieser Hinsicht ist es oft schwierig, die Überschneidungen zwischen dem formellen und dem informellen Selbst zu bewältigen.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Put Digital Ethics Conversations Into Action | Avanade Insights Blog">
            <a:extLst>
              <a:ext uri="{FF2B5EF4-FFF2-40B4-BE49-F238E27FC236}">
                <a16:creationId xmlns:a16="http://schemas.microsoft.com/office/drawing/2014/main" id="{2CE1CE7F-1006-BA16-658E-2D99DBC7C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177" y="2324234"/>
            <a:ext cx="409413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35890"/>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1FA8A-2154-4948-84C6-4063463CAB17}">
  <ds:schemaRefs>
    <ds:schemaRef ds:uri="48bc9dea-9bf6-49de-a95a-f1fa7fcbbbfa"/>
    <ds:schemaRef ds:uri="86c132ca-d2ce-4f1f-9992-28ad6e1060f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86F115-559A-4028-B654-70B87A677267}">
  <ds:schemaRefs>
    <ds:schemaRef ds:uri="http://schemas.microsoft.com/sharepoint/v3/contenttype/forms"/>
  </ds:schemaRefs>
</ds:datastoreItem>
</file>

<file path=customXml/itemProps3.xml><?xml version="1.0" encoding="utf-8"?>
<ds:datastoreItem xmlns:ds="http://schemas.openxmlformats.org/officeDocument/2006/customXml" ds:itemID="{1E998E20-97E7-4599-AECF-0F2478BE1E50}">
  <ds:schemaRefs>
    <ds:schemaRef ds:uri="48bc9dea-9bf6-49de-a95a-f1fa7fcbbbfa"/>
    <ds:schemaRef ds:uri="86c132ca-d2ce-4f1f-9992-28ad6e1060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9</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1_Motív Office</vt:lpstr>
      <vt:lpstr>2_Motív Office</vt:lpstr>
      <vt:lpstr>Digitale Bürgerschaft - Schlussfolgerung</vt:lpstr>
      <vt:lpstr>Die wichtigsten Erkenntnisse aus Digital Citizenship</vt:lpstr>
      <vt:lpstr>Überlegungen zur digitalen Bürgerschaft</vt:lpstr>
      <vt:lpstr>Fragen zum Nachdenken</vt:lpstr>
      <vt:lpstr>Ihr Wissen anwenden</vt:lpstr>
      <vt:lpstr>Ihr Wissen anwenden</vt:lpstr>
      <vt:lpstr>Schlussfolgerungen - 1</vt:lpstr>
      <vt:lpstr>Schlussfolgerungen - 2</vt:lpstr>
      <vt:lpstr>Schlussfolgerungen - 3</vt:lpstr>
      <vt:lpstr>Schlussfolgerungen - 4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keywords>, docId:CCB0E2C278133428F40660F7999C87ED</cp:keywords>
  <cp:revision>1</cp:revision>
  <dcterms:created xsi:type="dcterms:W3CDTF">2024-06-25T09:08:06Z</dcterms:created>
  <dcterms:modified xsi:type="dcterms:W3CDTF">2024-10-14T15:52:06Z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