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81" r:id="rId5"/>
  </p:sldMasterIdLst>
  <p:notesMasterIdLst>
    <p:notesMasterId r:id="rId17"/>
  </p:notesMasterIdLst>
  <p:sldIdLst>
    <p:sldId id="295" r:id="rId6"/>
    <p:sldId id="257" r:id="rId7"/>
    <p:sldId id="296" r:id="rId8"/>
    <p:sldId id="297" r:id="rId9"/>
    <p:sldId id="298" r:id="rId10"/>
    <p:sldId id="299" r:id="rId11"/>
    <p:sldId id="300" r:id="rId12"/>
    <p:sldId id="301" r:id="rId13"/>
    <p:sldId id="302" r:id="rId14"/>
    <p:sldId id="303" r:id="rId15"/>
    <p:sldId id="265"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9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FCFB6-C1BF-46AD-9857-FA9766F13F87}" type="datetimeFigureOut">
              <a:rPr lang="en-GB" smtClean="0"/>
              <a:t>15/10/2024</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DD7C2-3362-40FB-A27E-BAF6BF686D20}" type="slidenum">
              <a:rPr lang="en-GB" smtClean="0"/>
              <a:t>‹#›</a:t>
            </a:fld>
            <a:endParaRPr lang="en-GB"/>
          </a:p>
        </p:txBody>
      </p:sp>
    </p:spTree>
    <p:extLst>
      <p:ext uri="{BB962C8B-B14F-4D97-AF65-F5344CB8AC3E}">
        <p14:creationId xmlns:p14="http://schemas.microsoft.com/office/powerpoint/2010/main" val="324903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42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44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77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05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0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15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48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95537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72439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4158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398968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pic>
        <p:nvPicPr>
          <p:cNvPr id="4" name="Resim 4" descr="logo içeren bir resim&#10;&#10;Açıklama otomatik olarak oluşturuldu">
            <a:extLst>
              <a:ext uri="{FF2B5EF4-FFF2-40B4-BE49-F238E27FC236}">
                <a16:creationId xmlns:a16="http://schemas.microsoft.com/office/drawing/2014/main" id="{7117CEBA-B2E2-BBC3-1991-BA800665409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08" t="36473" r="17426" b="34350"/>
          <a:stretch/>
        </p:blipFill>
        <p:spPr bwMode="auto">
          <a:xfrm>
            <a:off x="272798" y="6224586"/>
            <a:ext cx="1325245" cy="536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4107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68117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46111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699328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58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15/10/2024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1693715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15/10/2024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50576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90155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0A23-50E5-4E98-A123-1ABE0DF6E2F6}"/>
              </a:ext>
            </a:extLst>
          </p:cNvPr>
          <p:cNvSpPr>
            <a:spLocks noGrp="1"/>
          </p:cNvSpPr>
          <p:nvPr>
            <p:ph type="title"/>
          </p:nvPr>
        </p:nvSpPr>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id="{C73B4E44-5D0F-4491-BC07-5D57BCF016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A5FF08B9-AC57-4793-A600-2179C7504058}"/>
              </a:ext>
            </a:extLst>
          </p:cNvPr>
          <p:cNvSpPr>
            <a:spLocks noGrp="1"/>
          </p:cNvSpPr>
          <p:nvPr>
            <p:ph type="dt" sz="half" idx="10"/>
          </p:nvPr>
        </p:nvSpPr>
        <p:spPr/>
        <p:txBody>
          <a:bodyPr/>
          <a:lstStyle/>
          <a:p>
            <a:fld id="{6D3446B4-3BDC-48EA-B258-56A3470749C0}" type="datetimeFigureOut">
              <a:rPr lang="mk-MK" smtClean="0"/>
              <a:t>15.10.2024</a:t>
            </a:fld>
            <a:endParaRPr lang="mk-MK"/>
          </a:p>
        </p:txBody>
      </p:sp>
      <p:sp>
        <p:nvSpPr>
          <p:cNvPr id="5" name="Footer Placeholder 4">
            <a:extLst>
              <a:ext uri="{FF2B5EF4-FFF2-40B4-BE49-F238E27FC236}">
                <a16:creationId xmlns:a16="http://schemas.microsoft.com/office/drawing/2014/main" id="{0FB4BCEB-204C-4393-997A-12C9FBD9EA8C}"/>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FC8FD7F9-407B-4FDA-8395-66CDEBF79823}"/>
              </a:ext>
            </a:extLst>
          </p:cNvPr>
          <p:cNvSpPr>
            <a:spLocks noGrp="1"/>
          </p:cNvSpPr>
          <p:nvPr>
            <p:ph type="sldNum" sz="quarter" idx="12"/>
          </p:nvPr>
        </p:nvSpPr>
        <p:spPr/>
        <p:txBody>
          <a:bodyPr/>
          <a:lstStyle/>
          <a:p>
            <a:fld id="{527C557A-3CDE-402B-B8F9-F7D05CB61B58}" type="slidenum">
              <a:rPr lang="mk-MK" smtClean="0"/>
              <a:t>‹#›</a:t>
            </a:fld>
            <a:endParaRPr lang="mk-MK"/>
          </a:p>
        </p:txBody>
      </p:sp>
    </p:spTree>
    <p:extLst>
      <p:ext uri="{BB962C8B-B14F-4D97-AF65-F5344CB8AC3E}">
        <p14:creationId xmlns:p14="http://schemas.microsoft.com/office/powerpoint/2010/main" val="296598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89383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07593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77280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37512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98945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1618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25742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30953544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11915426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3.png"/><Relationship Id="rId7" Type="http://schemas.openxmlformats.org/officeDocument/2006/relationships/image" Target="../media/image16.jpeg"/><Relationship Id="rId12"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73956" y="1794836"/>
            <a:ext cx="5334930" cy="1477510"/>
          </a:xfrm>
        </p:spPr>
        <p:txBody>
          <a:bodyPr vert="horz" lIns="91440" tIns="45720" rIns="91440" bIns="45720" rtlCol="0" anchor="b">
            <a:noAutofit/>
          </a:bodyPr>
          <a:lstStyle/>
          <a:p>
            <a:pPr algn="ctr">
              <a:spcBef>
                <a:spcPts val="1000"/>
              </a:spcBef>
              <a:spcAft>
                <a:spcPts val="600"/>
              </a:spcAft>
              <a:buClr>
                <a:srgbClr val="FFAA5A"/>
              </a:buClr>
            </a:pPr>
            <a:r>
              <a:rPr lang="mk-MK" sz="3600" b="1" dirty="0">
                <a:solidFill>
                  <a:srgbClr val="FFAA5A"/>
                </a:solidFill>
                <a:latin typeface="+mn-lt"/>
                <a:ea typeface="Cambria" panose="02040503050406030204" pitchFamily="18" charset="0"/>
                <a:cs typeface="Calibri" panose="020F0502020204030204" pitchFamily="34" charset="0"/>
              </a:rPr>
              <a:t>Дигитално граѓанство- Заклучок</a:t>
            </a:r>
            <a:endParaRPr lang="en-US" sz="3600"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616" y="963504"/>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mk" sz="1400" b="0" i="0" u="none" strike="noStrike" cap="none" dirty="0">
                <a:solidFill>
                  <a:schemeClr val="dk1"/>
                </a:solidFill>
                <a:latin typeface="Aptos" panose="020B0004020202020204" pitchFamily="34" charset="0"/>
                <a:ea typeface="Calibri"/>
                <a:cs typeface="Calibri"/>
                <a:sym typeface="Calibri"/>
              </a:rPr>
              <a:t>Градење дигитална отпорност </a:t>
            </a:r>
            <a:br>
              <a:rPr lang="mk" sz="1400" b="0" i="0" u="none" strike="noStrike" cap="none" dirty="0">
                <a:solidFill>
                  <a:schemeClr val="dk1"/>
                </a:solidFill>
                <a:latin typeface="Aptos" panose="020B0004020202020204" pitchFamily="34" charset="0"/>
                <a:ea typeface="Calibri"/>
                <a:cs typeface="Calibri"/>
                <a:sym typeface="Calibri"/>
              </a:rPr>
            </a:br>
            <a:r>
              <a:rPr lang="mk" sz="1400" b="0" i="0" u="none" strike="noStrike" cap="none" dirty="0">
                <a:solidFill>
                  <a:schemeClr val="dk1"/>
                </a:solidFill>
                <a:latin typeface="Aptos" panose="020B0004020202020204" pitchFamily="34" charset="0"/>
                <a:ea typeface="Calibri"/>
                <a:cs typeface="Calibri"/>
                <a:sym typeface="Calibri"/>
              </a:rPr>
              <a:t>со овозможување на дигиталната благосостојба </a:t>
            </a:r>
            <a:br>
              <a:rPr lang="mk" sz="1400" b="0" i="0" u="none" strike="noStrike" cap="none" dirty="0">
                <a:solidFill>
                  <a:schemeClr val="dk1"/>
                </a:solidFill>
                <a:latin typeface="Aptos" panose="020B0004020202020204" pitchFamily="34" charset="0"/>
                <a:ea typeface="Calibri"/>
                <a:cs typeface="Calibri"/>
                <a:sym typeface="Calibri"/>
              </a:rPr>
            </a:br>
            <a:r>
              <a:rPr lang="mk" sz="1400" b="0" i="0" u="none" strike="noStrike" cap="none" dirty="0">
                <a:solidFill>
                  <a:schemeClr val="dk1"/>
                </a:solidFill>
                <a:latin typeface="Aptos" panose="020B0004020202020204" pitchFamily="34" charset="0"/>
                <a:ea typeface="Calibri"/>
                <a:cs typeface="Calibri"/>
                <a:sym typeface="Calibri"/>
              </a:rPr>
              <a:t>и безбедност достапни за сите</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1026" name="Picture 2" descr="Is digital citizenship really that different than citizens… | Flickr">
            <a:extLst>
              <a:ext uri="{FF2B5EF4-FFF2-40B4-BE49-F238E27FC236}">
                <a16:creationId xmlns:a16="http://schemas.microsoft.com/office/drawing/2014/main" id="{3F8A124C-7493-AF86-605C-584A40A8BAFC}"/>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271" t="11652" r="1051" b="6954"/>
          <a:stretch/>
        </p:blipFill>
        <p:spPr bwMode="auto">
          <a:xfrm>
            <a:off x="1099553" y="1611198"/>
            <a:ext cx="3686091" cy="30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mk-MK" sz="4400" dirty="0">
                <a:latin typeface="Aptos" panose="020B0004020202020204" pitchFamily="34" charset="0"/>
                <a:ea typeface="+mj-ea"/>
              </a:rPr>
              <a:t>Заклучок – 4</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531629" y="1541721"/>
            <a:ext cx="5992739" cy="4635242"/>
          </a:xfrm>
        </p:spPr>
        <p:txBody>
          <a:bodyPr vert="horz" lIns="91440" tIns="45720" rIns="91440" bIns="45720" rtlCol="0">
            <a:normAutofit fontScale="92500" lnSpcReduction="20000"/>
          </a:bodyPr>
          <a:lstStyle/>
          <a:p>
            <a:pPr algn="just"/>
            <a:r>
              <a:rPr lang="ru-RU" dirty="0">
                <a:latin typeface="Aptos" panose="020B0004020202020204" pitchFamily="34" charset="0"/>
                <a:ea typeface="+mn-ea"/>
              </a:rPr>
              <a:t>Преку медиумско образование е можно да се достигне индивидуално </a:t>
            </a:r>
            <a:r>
              <a:rPr lang="ru-RU" b="1" dirty="0">
                <a:latin typeface="Aptos" panose="020B0004020202020204" pitchFamily="34" charset="0"/>
                <a:ea typeface="+mn-ea"/>
              </a:rPr>
              <a:t>зајакнување</a:t>
            </a:r>
            <a:r>
              <a:rPr lang="ru-RU" dirty="0">
                <a:latin typeface="Aptos" panose="020B0004020202020204" pitchFamily="34" charset="0"/>
                <a:ea typeface="+mn-ea"/>
              </a:rPr>
              <a:t>, за граѓаните да можат да постигнат вистинска еманципација за </a:t>
            </a:r>
            <a:r>
              <a:rPr lang="ru-RU" b="1" dirty="0">
                <a:latin typeface="Aptos" panose="020B0004020202020204" pitchFamily="34" charset="0"/>
                <a:ea typeface="+mn-ea"/>
              </a:rPr>
              <a:t>дигитално граѓанство</a:t>
            </a:r>
            <a:r>
              <a:rPr lang="ru-RU" dirty="0">
                <a:latin typeface="Aptos" panose="020B0004020202020204" pitchFamily="34" charset="0"/>
                <a:ea typeface="+mn-ea"/>
              </a:rPr>
              <a:t>.</a:t>
            </a:r>
          </a:p>
          <a:p>
            <a:pPr algn="just"/>
            <a:r>
              <a:rPr lang="ru-RU" dirty="0">
                <a:latin typeface="Aptos" panose="020B0004020202020204" pitchFamily="34" charset="0"/>
              </a:rPr>
              <a:t>Преку медиумското образование, граѓаните можат да научат критички и одговорно да ги користат дигиталните алатки, на </a:t>
            </a:r>
            <a:r>
              <a:rPr lang="ru-RU" b="1" dirty="0">
                <a:latin typeface="Aptos" panose="020B0004020202020204" pitchFamily="34" charset="0"/>
              </a:rPr>
              <a:t>проактивен и активен начин</a:t>
            </a:r>
            <a:r>
              <a:rPr lang="ru-RU" dirty="0">
                <a:latin typeface="Aptos" panose="020B0004020202020204" pitchFamily="34" charset="0"/>
              </a:rPr>
              <a:t>, за позитивен </a:t>
            </a:r>
            <a:r>
              <a:rPr lang="ru-RU" b="1" dirty="0">
                <a:latin typeface="Aptos" panose="020B0004020202020204" pitchFamily="34" charset="0"/>
              </a:rPr>
              <a:t>политички</a:t>
            </a:r>
            <a:r>
              <a:rPr lang="ru-RU" dirty="0">
                <a:latin typeface="Aptos" panose="020B0004020202020204" pitchFamily="34" charset="0"/>
              </a:rPr>
              <a:t> </a:t>
            </a:r>
            <a:r>
              <a:rPr lang="ru-RU" b="1" dirty="0">
                <a:latin typeface="Aptos" panose="020B0004020202020204" pitchFamily="34" charset="0"/>
              </a:rPr>
              <a:t>и</a:t>
            </a:r>
            <a:r>
              <a:rPr lang="ru-RU" dirty="0">
                <a:latin typeface="Aptos" panose="020B0004020202020204" pitchFamily="34" charset="0"/>
              </a:rPr>
              <a:t> </a:t>
            </a:r>
            <a:r>
              <a:rPr lang="ru-RU" b="1" dirty="0">
                <a:latin typeface="Aptos" panose="020B0004020202020204" pitchFamily="34" charset="0"/>
              </a:rPr>
              <a:t>граѓански дијалог</a:t>
            </a:r>
            <a:r>
              <a:rPr lang="ru-RU" dirty="0">
                <a:latin typeface="Aptos" panose="020B0004020202020204" pitchFamily="34" charset="0"/>
              </a:rPr>
              <a:t>, и да направат разлика помеѓу тоа што вреди и што не вреди.</a:t>
            </a:r>
            <a:endParaRPr lang="en-GB" dirty="0">
              <a:latin typeface="Aptos" panose="020B0004020202020204" pitchFamily="34" charset="0"/>
              <a:ea typeface="+mn-ea"/>
            </a:endParaRP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2" descr="My Journey to Self-Awareness: Embracing Change in the Era of AI | Futurism">
            <a:extLst>
              <a:ext uri="{FF2B5EF4-FFF2-40B4-BE49-F238E27FC236}">
                <a16:creationId xmlns:a16="http://schemas.microsoft.com/office/drawing/2014/main" id="{F3513B01-934A-A038-C6DE-2BFF33C06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784" y="2151772"/>
            <a:ext cx="48768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55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6069162"/>
          </a:xfrm>
          <a:prstGeom prst="rect">
            <a:avLst/>
          </a:prstGeom>
        </p:spPr>
        <p:txBody>
          <a:bodyPr lIns="0" tIns="0" rIns="0" bIns="0" rtlCol="0" anchor="t">
            <a:spAutoFit/>
          </a:bodyPr>
          <a:lstStyle/>
          <a:p>
            <a:pPr marL="0" marR="0" lvl="0" indent="0" algn="just" rtl="0">
              <a:lnSpc>
                <a:spcPct val="67604"/>
              </a:lnSpc>
              <a:spcBef>
                <a:spcPts val="0"/>
              </a:spcBef>
              <a:spcAft>
                <a:spcPts val="0"/>
              </a:spcAft>
              <a:buNone/>
            </a:pPr>
            <a:r>
              <a:rPr lang="ru-RU" sz="2467" b="1" dirty="0">
                <a:solidFill>
                  <a:srgbClr val="92BAB5"/>
                </a:solidFill>
                <a:latin typeface="Aptos" panose="020B0004020202020204" pitchFamily="34" charset="0"/>
                <a:sym typeface="Arial"/>
              </a:rPr>
              <a:t>Бесплатна лиценца </a:t>
            </a:r>
            <a:endParaRPr lang="ru-RU" sz="1200" dirty="0">
              <a:latin typeface="Aptos" panose="020B0004020202020204" pitchFamily="34" charset="0"/>
            </a:endParaRPr>
          </a:p>
          <a:p>
            <a:pPr marL="0" marR="0" lvl="0" indent="0" algn="just" rtl="0">
              <a:lnSpc>
                <a:spcPct val="84528"/>
              </a:lnSpc>
              <a:spcBef>
                <a:spcPts val="0"/>
              </a:spcBef>
              <a:spcAft>
                <a:spcPts val="0"/>
              </a:spcAft>
              <a:buNone/>
            </a:pPr>
            <a:r>
              <a:rPr lang="ru-RU" sz="1933" dirty="0">
                <a:solidFill>
                  <a:schemeClr val="dk1"/>
                </a:solidFill>
                <a:latin typeface="Aptos" panose="020B0004020202020204" pitchFamily="34" charset="0"/>
                <a:sym typeface="Arial"/>
              </a:rPr>
              <a:t> </a:t>
            </a:r>
            <a:endParaRPr lang="ru-RU" sz="1200" dirty="0">
              <a:latin typeface="Aptos" panose="020B0004020202020204" pitchFamily="34" charset="0"/>
            </a:endParaRPr>
          </a:p>
          <a:p>
            <a:pPr marL="0" marR="0" lvl="0" indent="0" algn="just" rtl="0">
              <a:lnSpc>
                <a:spcPct val="84528"/>
              </a:lnSpc>
              <a:spcBef>
                <a:spcPts val="0"/>
              </a:spcBef>
              <a:spcAft>
                <a:spcPts val="0"/>
              </a:spcAft>
              <a:buNone/>
            </a:pPr>
            <a:r>
              <a:rPr lang="ru-RU" sz="1933" dirty="0">
                <a:solidFill>
                  <a:schemeClr val="dk1"/>
                </a:solidFill>
                <a:latin typeface="Aptos" panose="020B0004020202020204" pitchFamily="34" charset="0"/>
                <a:sym typeface="Arial"/>
              </a:rPr>
              <a:t>Овој производот е дел од проектот „Градење дигитална отпорност преку овозможување дигитална благосостојба и безбедност достапна за сите 2022-2-SK01-KA220-ADU-000096888“ е развиен со поддршка на Европската комисија и го одразува исклучиво мислењето на автор. Европската комисија не е одговорна за содржината на документите</a:t>
            </a:r>
            <a:endParaRPr lang="ru-RU" sz="1200" dirty="0">
              <a:latin typeface="Aptos" panose="020B0004020202020204" pitchFamily="34" charset="0"/>
            </a:endParaRPr>
          </a:p>
          <a:p>
            <a:pPr marL="0" marR="0" lvl="0" indent="0" algn="just" rtl="0">
              <a:lnSpc>
                <a:spcPct val="84528"/>
              </a:lnSpc>
              <a:spcBef>
                <a:spcPts val="0"/>
              </a:spcBef>
              <a:spcAft>
                <a:spcPts val="0"/>
              </a:spcAft>
              <a:buNone/>
            </a:pPr>
            <a:r>
              <a:rPr lang="ru-RU" sz="1933" dirty="0">
                <a:solidFill>
                  <a:schemeClr val="dk1"/>
                </a:solidFill>
                <a:latin typeface="Aptos" panose="020B0004020202020204" pitchFamily="34" charset="0"/>
                <a:sym typeface="Arial"/>
              </a:rPr>
              <a:t>Публикацијата ја добива лиценцата Creative Commons CC BY-NC SA.</a:t>
            </a:r>
            <a:endParaRPr lang="ru-RU" sz="1200" dirty="0">
              <a:latin typeface="Aptos" panose="020B0004020202020204" pitchFamily="34" charset="0"/>
            </a:endParaRPr>
          </a:p>
          <a:p>
            <a:pPr marL="0" marR="0" lvl="0" indent="0" algn="just" rtl="0">
              <a:lnSpc>
                <a:spcPct val="84528"/>
              </a:lnSpc>
              <a:spcBef>
                <a:spcPts val="0"/>
              </a:spcBef>
              <a:spcAft>
                <a:spcPts val="0"/>
              </a:spcAft>
              <a:buNone/>
            </a:pPr>
            <a:endParaRPr lang="ru-RU" sz="1933" dirty="0">
              <a:solidFill>
                <a:schemeClr val="dk1"/>
              </a:solidFill>
              <a:sym typeface="Arial"/>
            </a:endParaRPr>
          </a:p>
          <a:p>
            <a:pPr marL="0" marR="0" lvl="0" indent="0" algn="just" rtl="0">
              <a:lnSpc>
                <a:spcPct val="84528"/>
              </a:lnSpc>
              <a:spcBef>
                <a:spcPts val="0"/>
              </a:spcBef>
              <a:spcAft>
                <a:spcPts val="0"/>
              </a:spcAft>
              <a:buNone/>
            </a:pPr>
            <a:r>
              <a:rPr lang="ru-RU" sz="1933" dirty="0">
                <a:solidFill>
                  <a:schemeClr val="dk1"/>
                </a:solidFill>
                <a:sym typeface="Arial"/>
              </a:rPr>
              <a:t> </a:t>
            </a:r>
            <a:endParaRPr lang="ru-RU" sz="1200" dirty="0"/>
          </a:p>
          <a:p>
            <a:pPr marL="0" marR="0" lvl="0" indent="0" algn="just" rtl="0">
              <a:lnSpc>
                <a:spcPct val="84528"/>
              </a:lnSpc>
              <a:spcBef>
                <a:spcPts val="0"/>
              </a:spcBef>
              <a:spcAft>
                <a:spcPts val="0"/>
              </a:spcAft>
              <a:buNone/>
            </a:pPr>
            <a:endParaRPr lang="ru-RU" sz="1933" dirty="0">
              <a:solidFill>
                <a:schemeClr val="dk1"/>
              </a:solidFill>
              <a:latin typeface="Aptos" panose="020B0004020202020204" pitchFamily="34" charset="0"/>
              <a:sym typeface="Arial"/>
            </a:endParaRPr>
          </a:p>
          <a:p>
            <a:pPr marL="0" marR="0" lvl="0" indent="0" algn="just" rtl="0">
              <a:lnSpc>
                <a:spcPct val="84528"/>
              </a:lnSpc>
              <a:spcBef>
                <a:spcPts val="0"/>
              </a:spcBef>
              <a:spcAft>
                <a:spcPts val="0"/>
              </a:spcAft>
              <a:buNone/>
            </a:pPr>
            <a:endParaRPr lang="ru-RU" sz="1933" dirty="0">
              <a:solidFill>
                <a:schemeClr val="dk1"/>
              </a:solidFill>
              <a:latin typeface="Aptos" panose="020B0004020202020204" pitchFamily="34" charset="0"/>
              <a:sym typeface="Arial"/>
            </a:endParaRPr>
          </a:p>
          <a:p>
            <a:pPr marL="0" marR="0" lvl="0" indent="0" algn="just" rtl="0">
              <a:lnSpc>
                <a:spcPct val="84528"/>
              </a:lnSpc>
              <a:spcBef>
                <a:spcPts val="0"/>
              </a:spcBef>
              <a:spcAft>
                <a:spcPts val="0"/>
              </a:spcAft>
              <a:buNone/>
            </a:pPr>
            <a:r>
              <a:rPr lang="ru-RU" sz="1933" dirty="0">
                <a:solidFill>
                  <a:schemeClr val="dk1"/>
                </a:solidFill>
                <a:latin typeface="Aptos" panose="020B0004020202020204" pitchFamily="34" charset="0"/>
                <a:sym typeface="Arial"/>
              </a:rPr>
              <a:t>Оваа лиценца ви овозможува да ја дистрибуирате, преработувате, подобрувате и надградувате работата, но само неформално. При користење на делото, како и извадоците од ова мора : </a:t>
            </a:r>
            <a:endParaRPr lang="ru-RU" sz="1200" dirty="0">
              <a:latin typeface="Aptos" panose="020B0004020202020204" pitchFamily="34" charset="0"/>
            </a:endParaRPr>
          </a:p>
          <a:p>
            <a:pPr marL="647732" marR="0" lvl="1" indent="-330217" algn="just" rtl="0">
              <a:lnSpc>
                <a:spcPct val="84528"/>
              </a:lnSpc>
              <a:spcBef>
                <a:spcPts val="0"/>
              </a:spcBef>
              <a:spcAft>
                <a:spcPts val="0"/>
              </a:spcAft>
              <a:buClr>
                <a:schemeClr val="dk1"/>
              </a:buClr>
              <a:buSzPts val="1933"/>
              <a:buFont typeface="Calibri"/>
              <a:buAutoNum type="arabicPeriod"/>
            </a:pPr>
            <a:r>
              <a:rPr lang="ru-RU" sz="1933" b="0" i="0" u="none" strike="noStrike" cap="none" dirty="0">
                <a:solidFill>
                  <a:schemeClr val="dk1"/>
                </a:solidFill>
                <a:latin typeface="Aptos" panose="020B0004020202020204" pitchFamily="34" charset="0"/>
                <a:sym typeface="Arial"/>
              </a:rPr>
              <a:t>да се спомене изворот и мора да се даде линк до лиценцата и да се наведат можни промени. Авторските права остануваат кај авторите на документите.</a:t>
            </a:r>
            <a:endParaRPr lang="ru-RU" sz="1200" dirty="0">
              <a:latin typeface="Aptos" panose="020B0004020202020204" pitchFamily="34" charset="0"/>
            </a:endParaRPr>
          </a:p>
          <a:p>
            <a:pPr marL="647732" marR="0" lvl="1" indent="-330217" algn="just" rtl="0">
              <a:lnSpc>
                <a:spcPct val="84528"/>
              </a:lnSpc>
              <a:spcBef>
                <a:spcPts val="0"/>
              </a:spcBef>
              <a:spcAft>
                <a:spcPts val="0"/>
              </a:spcAft>
              <a:buClr>
                <a:schemeClr val="dk1"/>
              </a:buClr>
              <a:buSzPts val="1933"/>
              <a:buFont typeface="Calibri"/>
              <a:buAutoNum type="arabicPeriod"/>
            </a:pPr>
            <a:r>
              <a:rPr lang="ru-RU" sz="1933" b="0" i="0" u="none" strike="noStrike" cap="none" dirty="0">
                <a:solidFill>
                  <a:schemeClr val="dk1"/>
                </a:solidFill>
                <a:latin typeface="Aptos" panose="020B0004020202020204" pitchFamily="34" charset="0"/>
                <a:sym typeface="Arial"/>
              </a:rPr>
              <a:t>делото не смее да се користи за комерцијални цели.</a:t>
            </a:r>
            <a:endParaRPr lang="ru-RU" sz="1200" dirty="0">
              <a:latin typeface="Aptos" panose="020B0004020202020204" pitchFamily="34" charset="0"/>
            </a:endParaRPr>
          </a:p>
          <a:p>
            <a:pPr marL="647732" marR="0" lvl="1" indent="-330217" algn="just" rtl="0">
              <a:lnSpc>
                <a:spcPct val="84528"/>
              </a:lnSpc>
              <a:spcBef>
                <a:spcPts val="0"/>
              </a:spcBef>
              <a:spcAft>
                <a:spcPts val="0"/>
              </a:spcAft>
              <a:buClr>
                <a:schemeClr val="dk1"/>
              </a:buClr>
              <a:buSzPts val="1933"/>
              <a:buFont typeface="Calibri"/>
              <a:buAutoNum type="arabicPeriod"/>
            </a:pPr>
            <a:r>
              <a:rPr lang="ru-RU" sz="1933" b="0" i="0" u="none" strike="noStrike" cap="none" dirty="0">
                <a:solidFill>
                  <a:schemeClr val="dk1"/>
                </a:solidFill>
                <a:latin typeface="Aptos" panose="020B0004020202020204" pitchFamily="34" charset="0"/>
                <a:sym typeface="Arial"/>
              </a:rPr>
              <a:t>Ако го преработувате, конвертирате или надградите на делото, вашите придонеси мора да бидат објавени под истата лиценца како и оригиналот.</a:t>
            </a:r>
            <a:endParaRPr lang="ru-RU" sz="1200" dirty="0">
              <a:latin typeface="Aptos" panose="020B0004020202020204" pitchFamily="34" charset="0"/>
            </a:endParaRPr>
          </a:p>
          <a:p>
            <a:pPr marL="0" marR="0" lvl="0" indent="0" algn="just" rtl="0">
              <a:lnSpc>
                <a:spcPct val="84528"/>
              </a:lnSpc>
              <a:spcBef>
                <a:spcPts val="0"/>
              </a:spcBef>
              <a:spcAft>
                <a:spcPts val="0"/>
              </a:spcAft>
              <a:buNone/>
            </a:pPr>
            <a:r>
              <a:rPr lang="ru-RU" sz="1933" b="1">
                <a:solidFill>
                  <a:srgbClr val="FFAA5A"/>
                </a:solidFill>
                <a:latin typeface="Aptos" panose="020B0004020202020204" pitchFamily="34" charset="0"/>
                <a:sym typeface="Arial"/>
              </a:rPr>
              <a:t>Одрекување на одговорност:</a:t>
            </a:r>
            <a:endParaRPr lang="ru-RU" sz="1200" dirty="0">
              <a:latin typeface="Aptos" panose="020B0004020202020204" pitchFamily="34" charset="0"/>
            </a:endParaRPr>
          </a:p>
          <a:p>
            <a:pPr marL="0" marR="0" lvl="0" indent="0" algn="just" rtl="0">
              <a:lnSpc>
                <a:spcPct val="84528"/>
              </a:lnSpc>
              <a:spcBef>
                <a:spcPts val="0"/>
              </a:spcBef>
              <a:spcAft>
                <a:spcPts val="0"/>
              </a:spcAft>
              <a:buNone/>
            </a:pPr>
            <a:r>
              <a:rPr lang="ru-RU" sz="1933" dirty="0">
                <a:solidFill>
                  <a:schemeClr val="dk1"/>
                </a:solidFill>
                <a:latin typeface="Aptos" panose="020B0004020202020204" pitchFamily="34" charset="0"/>
                <a:sym typeface="Arial"/>
              </a:rPr>
              <a:t>Проектот е финансиран од Европската Унија. Сепак, искажаните ставови и мислења се само на авторот(ите) и не мора да ги одразуваат ставовите на Европската унија или Европската извршна агенција за образование и култура (EACEA). Ниту Европската Унија, ниту EACEA не можат да бидат одговорни за нив.</a:t>
            </a:r>
            <a:endParaRPr lang="ru-RU" sz="1200" dirty="0">
              <a:latin typeface="Aptos" panose="020B0004020202020204" pitchFamily="34" charset="0"/>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Freeform: Shape 105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lgn="l"/>
            <a:r>
              <a:rPr lang="ru-RU" sz="3600" dirty="0">
                <a:latin typeface="Aptos" panose="020B0004020202020204" pitchFamily="34" charset="0"/>
              </a:rPr>
              <a:t>Клучни поуки од Дигиталното Граѓанство</a:t>
            </a:r>
            <a:endParaRPr lang="en-US" sz="3600" kern="1200" dirty="0">
              <a:solidFill>
                <a:srgbClr val="FFFFFF"/>
              </a:solidFill>
              <a:latin typeface="Aptos" panose="020B0004020202020204" pitchFamily="34" charset="0"/>
              <a:ea typeface="+mj-ea"/>
            </a:endParaRPr>
          </a:p>
        </p:txBody>
      </p:sp>
      <p:sp>
        <p:nvSpPr>
          <p:cNvPr id="1054" name="Arc 105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4447308" y="591344"/>
            <a:ext cx="6906491" cy="5585619"/>
          </a:xfrm>
        </p:spPr>
        <p:txBody>
          <a:bodyPr vert="horz" lIns="91440" tIns="45720" rIns="91440" bIns="45720" rtlCol="0" anchor="ctr">
            <a:normAutofit fontScale="92500" lnSpcReduction="10000"/>
          </a:bodyPr>
          <a:lstStyle/>
          <a:p>
            <a:pPr marL="0" indent="0">
              <a:buNone/>
            </a:pPr>
            <a:r>
              <a:rPr lang="ru-RU" b="1" dirty="0">
                <a:latin typeface="Aptos" panose="020B0004020202020204" pitchFamily="34" charset="0"/>
                <a:ea typeface="+mn-ea"/>
              </a:rPr>
              <a:t>Сумирање на суштинските точки од секој дел:</a:t>
            </a:r>
          </a:p>
          <a:p>
            <a:r>
              <a:rPr lang="ru-RU" dirty="0">
                <a:latin typeface="Aptos" panose="020B0004020202020204" pitchFamily="34" charset="0"/>
                <a:ea typeface="+mn-ea"/>
              </a:rPr>
              <a:t>Разбирањето на дигиталните алатки и платформи ја подобрува нашата способност да се движиме во дигиталниот свет безбедно и ефективно.</a:t>
            </a:r>
          </a:p>
          <a:p>
            <a:r>
              <a:rPr lang="ru-RU" dirty="0">
                <a:latin typeface="Aptos" panose="020B0004020202020204" pitchFamily="34" charset="0"/>
                <a:ea typeface="+mn-ea"/>
              </a:rPr>
              <a:t>Онлајн безбедноста и дигиталните права се од суштинско значење за заштита на нашите дигитални идентитети и остварување на нашите слободи онлајн.</a:t>
            </a:r>
          </a:p>
          <a:p>
            <a:r>
              <a:rPr lang="ru-RU" dirty="0">
                <a:latin typeface="Aptos" panose="020B0004020202020204" pitchFamily="34" charset="0"/>
                <a:ea typeface="+mn-ea"/>
              </a:rPr>
              <a:t>Етичката употреба на дигиталната технологија го поддржува одговорното дигитално граѓанство, промовирање на правичност, почит и разбирање во дигиталните интеракции</a:t>
            </a:r>
            <a:r>
              <a:rPr lang="en-GB" dirty="0">
                <a:latin typeface="Aptos" panose="020B0004020202020204" pitchFamily="34" charset="0"/>
                <a:ea typeface="+mn-ea"/>
              </a:rPr>
              <a:t>.</a:t>
            </a:r>
          </a:p>
        </p:txBody>
      </p:sp>
    </p:spTree>
    <p:extLst>
      <p:ext uri="{BB962C8B-B14F-4D97-AF65-F5344CB8AC3E}">
        <p14:creationId xmlns:p14="http://schemas.microsoft.com/office/powerpoint/2010/main" val="418024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mk-MK" sz="3200" dirty="0">
                <a:latin typeface="Aptos" panose="020B0004020202020204" pitchFamily="34" charset="0"/>
                <a:ea typeface="+mj-ea"/>
              </a:rPr>
              <a:t>Размислување за дигиталното граѓанство</a:t>
            </a:r>
            <a:endParaRPr lang="en-US" sz="3200" kern="1200" dirty="0">
              <a:latin typeface="Aptos" panose="020B0004020202020204" pitchFamily="34" charset="0"/>
              <a:ea typeface="+mj-ea"/>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268689" y="1154307"/>
            <a:ext cx="10958384" cy="4616299"/>
          </a:xfrm>
        </p:spPr>
        <p:txBody>
          <a:bodyPr vert="horz" lIns="91440" tIns="45720" rIns="91440" bIns="45720" rtlCol="0">
            <a:noAutofit/>
          </a:bodyPr>
          <a:lstStyle/>
          <a:p>
            <a:pPr marL="0" indent="0" algn="just">
              <a:buNone/>
            </a:pPr>
            <a:r>
              <a:rPr lang="ru-RU" sz="2000" dirty="0">
                <a:latin typeface="Aptos" panose="020B0004020202020204" pitchFamily="34" charset="0"/>
              </a:rPr>
              <a:t>Додека го за</a:t>
            </a:r>
            <a:r>
              <a:rPr lang="mk-MK" sz="2000" dirty="0">
                <a:latin typeface="Aptos" panose="020B0004020202020204" pitchFamily="34" charset="0"/>
              </a:rPr>
              <a:t>вршуваме </a:t>
            </a:r>
            <a:r>
              <a:rPr lang="ru-RU" sz="2000" dirty="0">
                <a:latin typeface="Aptos" panose="020B0004020202020204" pitchFamily="34" charset="0"/>
              </a:rPr>
              <a:t> нашето истражување за Дигиталното граѓанство, важно е да размислиме за тоа како стекнатите сознанија можат да се применат во нашите дигитални животи. Ова патување за разбирање на дигиталните алатки и платформи, ставање приоритет на онлајн безбедноста и дигиталните права, како и посветеноста на етичката употреба на дигиталните технологии, нè опреми со знаење за поодговорно и промислено процесирање низ дигиталниот свет.</a:t>
            </a:r>
            <a:endParaRPr lang="en-US" sz="2000" dirty="0">
              <a:latin typeface="Aptos" panose="020B0004020202020204" pitchFamily="34" charset="0"/>
            </a:endParaRPr>
          </a:p>
          <a:p>
            <a:pPr marL="0" indent="0" algn="just">
              <a:buNone/>
            </a:pPr>
            <a:r>
              <a:rPr lang="ru-RU" sz="2000" b="1" dirty="0">
                <a:latin typeface="Aptos" panose="020B0004020202020204" pitchFamily="34" charset="0"/>
                <a:ea typeface="+mn-ea"/>
              </a:rPr>
              <a:t>Разбирање на дигиталните алатки и платформи:</a:t>
            </a:r>
            <a:r>
              <a:rPr lang="en-GB" sz="2000" b="1" dirty="0">
                <a:latin typeface="Aptos" panose="020B0004020202020204" pitchFamily="34" charset="0"/>
                <a:ea typeface="+mn-ea"/>
              </a:rPr>
              <a:t> </a:t>
            </a:r>
            <a:r>
              <a:rPr lang="ru-RU" sz="2000" dirty="0">
                <a:latin typeface="Aptos" panose="020B0004020202020204" pitchFamily="34" charset="0"/>
                <a:ea typeface="+mn-ea"/>
              </a:rPr>
              <a:t>Размислете како дигиталните алатки и платформи кои ги користите влијаат на вашиот секојдневен живот. Дали овој модул ве инспирира да истражувате нови алатки или да размислите како ги користите постоечките?</a:t>
            </a:r>
            <a:endParaRPr lang="en-GB" sz="2000" dirty="0">
              <a:latin typeface="Aptos" panose="020B0004020202020204" pitchFamily="34" charset="0"/>
              <a:ea typeface="+mn-ea"/>
            </a:endParaRPr>
          </a:p>
          <a:p>
            <a:r>
              <a:rPr lang="ru-RU" sz="2000" b="1" dirty="0">
                <a:latin typeface="Aptos" panose="020B0004020202020204" pitchFamily="34" charset="0"/>
                <a:ea typeface="+mn-ea"/>
              </a:rPr>
              <a:t>Онлајн безбедност и дигитални права</a:t>
            </a:r>
            <a:r>
              <a:rPr lang="en-GB" sz="2000" b="1" dirty="0">
                <a:latin typeface="Aptos" panose="020B0004020202020204" pitchFamily="34" charset="0"/>
                <a:ea typeface="+mn-ea"/>
              </a:rPr>
              <a:t>: </a:t>
            </a:r>
            <a:r>
              <a:rPr lang="ru-RU" sz="2000" dirty="0">
                <a:latin typeface="Aptos" panose="020B0004020202020204" pitchFamily="34" charset="0"/>
                <a:ea typeface="+mn-ea"/>
              </a:rPr>
              <a:t>Размислете за вашите сегашни практики за заштита на вашата онлајн безбедност и остварување на вашите дигитални права. Дали има промени кои планирате да ги спроведете врз основа на тоа што сте научили?</a:t>
            </a:r>
          </a:p>
          <a:p>
            <a:r>
              <a:rPr lang="ru-RU" sz="2000" b="1" dirty="0">
                <a:latin typeface="Aptos" panose="020B0004020202020204" pitchFamily="34" charset="0"/>
                <a:ea typeface="+mn-ea"/>
              </a:rPr>
              <a:t>Етичка употреба на дигиталната технологија</a:t>
            </a:r>
            <a:r>
              <a:rPr lang="en-GB" sz="2000" b="1" dirty="0">
                <a:latin typeface="Aptos" panose="020B0004020202020204" pitchFamily="34" charset="0"/>
                <a:ea typeface="+mn-ea"/>
              </a:rPr>
              <a:t>: </a:t>
            </a:r>
            <a:r>
              <a:rPr lang="ru-RU" sz="2000" dirty="0">
                <a:latin typeface="Aptos" panose="020B0004020202020204" pitchFamily="34" charset="0"/>
                <a:ea typeface="+mn-ea"/>
              </a:rPr>
              <a:t>Размислете за етичките размислувања на вашите онлајн интеракции и споделување на содржини. Како ќе ги применувате етичките принципи за да се осигурате дека вашето дигитално присуство придонесува позитивно за онлајн заедницата?</a:t>
            </a:r>
            <a:endParaRPr lang="en-GB" sz="2000" dirty="0">
              <a:latin typeface="Aptos" panose="020B0004020202020204" pitchFamily="34" charset="0"/>
              <a:ea typeface="+mn-ea"/>
            </a:endParaRPr>
          </a:p>
        </p:txBody>
      </p:sp>
    </p:spTree>
    <p:extLst>
      <p:ext uri="{BB962C8B-B14F-4D97-AF65-F5344CB8AC3E}">
        <p14:creationId xmlns:p14="http://schemas.microsoft.com/office/powerpoint/2010/main" val="103346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mk-MK" sz="4400" dirty="0">
                <a:latin typeface="Aptos" panose="020B0004020202020204" pitchFamily="34" charset="0"/>
                <a:ea typeface="+mj-ea"/>
              </a:rPr>
              <a:t>Прашања за размислување</a:t>
            </a:r>
            <a:endParaRPr lang="en-US" sz="4400" kern="1200" dirty="0">
              <a:latin typeface="Aptos" panose="020B0004020202020204" pitchFamily="34" charset="0"/>
              <a:ea typeface="+mj-ea"/>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228735"/>
            <a:ext cx="10958384" cy="4430385"/>
          </a:xfrm>
        </p:spPr>
        <p:txBody>
          <a:bodyPr vert="horz" lIns="91440" tIns="45720" rIns="91440" bIns="45720" rtlCol="0">
            <a:normAutofit fontScale="85000" lnSpcReduction="20000"/>
          </a:bodyPr>
          <a:lstStyle/>
          <a:p>
            <a:pPr algn="just"/>
            <a:r>
              <a:rPr lang="mk-MK" sz="2400" b="1" dirty="0">
                <a:latin typeface="Aptos" panose="020B0004020202020204" pitchFamily="34" charset="0"/>
                <a:ea typeface="+mn-ea"/>
              </a:rPr>
              <a:t>Лично влијание: </a:t>
            </a:r>
            <a:r>
              <a:rPr lang="ru-RU" sz="2400" b="1" dirty="0">
                <a:latin typeface="Aptos" panose="020B0004020202020204" pitchFamily="34" charset="0"/>
                <a:ea typeface="+mn-ea"/>
              </a:rPr>
              <a:t>к</a:t>
            </a:r>
            <a:r>
              <a:rPr lang="ru-RU" sz="2400" dirty="0">
                <a:latin typeface="Aptos" panose="020B0004020202020204" pitchFamily="34" charset="0"/>
                <a:ea typeface="+mn-ea"/>
              </a:rPr>
              <a:t>ако концептите на дигитално управување и бирократија ќе влијаат на вашиот пристап за користење на дигиталните услуги обезбедени од страна на владите или организациите?</a:t>
            </a:r>
          </a:p>
          <a:p>
            <a:pPr algn="just"/>
            <a:r>
              <a:rPr lang="mk-MK" sz="2400" b="1" dirty="0">
                <a:latin typeface="Aptos" panose="020B0004020202020204" pitchFamily="34" charset="0"/>
              </a:rPr>
              <a:t>Вклучување на заедницата</a:t>
            </a:r>
            <a:r>
              <a:rPr lang="en-US" sz="2400" b="1" dirty="0">
                <a:latin typeface="Aptos" panose="020B0004020202020204" pitchFamily="34" charset="0"/>
              </a:rPr>
              <a:t>:</a:t>
            </a:r>
            <a:r>
              <a:rPr lang="mk-MK" sz="2400" b="1" dirty="0">
                <a:latin typeface="Aptos" panose="020B0004020202020204" pitchFamily="34" charset="0"/>
              </a:rPr>
              <a:t> </a:t>
            </a:r>
            <a:r>
              <a:rPr lang="ru-RU" sz="2400" b="1" dirty="0">
                <a:latin typeface="Aptos" panose="020B0004020202020204" pitchFamily="34" charset="0"/>
                <a:ea typeface="+mn-ea"/>
              </a:rPr>
              <a:t>з</a:t>
            </a:r>
            <a:r>
              <a:rPr lang="ru-RU" sz="2400" dirty="0">
                <a:latin typeface="Aptos" panose="020B0004020202020204" pitchFamily="34" charset="0"/>
                <a:ea typeface="+mn-ea"/>
              </a:rPr>
              <a:t>емајќи ги во предвид дискусиите за социјалните медиуми и активизмот, како ја гледате вашата улога во користењето на дигиталните платформи за општествени промени?</a:t>
            </a:r>
          </a:p>
          <a:p>
            <a:pPr algn="just"/>
            <a:r>
              <a:rPr lang="mk-MK" sz="2400" b="1" dirty="0">
                <a:latin typeface="Aptos" panose="020B0004020202020204" pitchFamily="34" charset="0"/>
                <a:ea typeface="+mn-ea"/>
              </a:rPr>
              <a:t>Застапување за права: </a:t>
            </a:r>
            <a:r>
              <a:rPr lang="ru-RU" sz="2400" dirty="0">
                <a:latin typeface="Aptos" panose="020B0004020202020204" pitchFamily="34" charset="0"/>
                <a:ea typeface="+mn-ea"/>
              </a:rPr>
              <a:t>Со оглед на важноста на онлајн безбедноста и дигиталните права, како можете да се залагате за себе и за другите во дигиталниот простор?</a:t>
            </a:r>
          </a:p>
          <a:p>
            <a:pPr algn="just"/>
            <a:r>
              <a:rPr lang="mk-MK" sz="2400" b="1" dirty="0">
                <a:latin typeface="Aptos" panose="020B0004020202020204" pitchFamily="34" charset="0"/>
                <a:ea typeface="+mn-ea"/>
              </a:rPr>
              <a:t>Етички дилеми: </a:t>
            </a:r>
            <a:r>
              <a:rPr lang="ru-RU" sz="2400" dirty="0">
                <a:latin typeface="Aptos" panose="020B0004020202020204" pitchFamily="34" charset="0"/>
                <a:ea typeface="+mn-ea"/>
              </a:rPr>
              <a:t>Можете ли да се сетите на време кога се соочивте со етичка дилема онлајн? Како би се справиле поинаку сега?</a:t>
            </a:r>
          </a:p>
          <a:p>
            <a:pPr algn="just"/>
            <a:r>
              <a:rPr lang="mk-MK" sz="2400" b="1" dirty="0">
                <a:latin typeface="Aptos" panose="020B0004020202020204" pitchFamily="34" charset="0"/>
                <a:ea typeface="+mn-ea"/>
              </a:rPr>
              <a:t>Повик за акција: </a:t>
            </a:r>
            <a:r>
              <a:rPr lang="ru-RU" sz="2400" dirty="0">
                <a:latin typeface="Aptos" panose="020B0004020202020204" pitchFamily="34" charset="0"/>
                <a:ea typeface="+mn-ea"/>
              </a:rPr>
              <a:t>Искористите го овој момент на размислување за да поставите лични цели за вашиот континуиран раст како дигитален граѓанин. Идентификувајте една област за која сакате да научите повеќе или специфична навика која планирате да ја промените. Запомнете, процесот на дигиталното граѓанство е во тек, секој чекор што го правите за поголема информираност, претпазливост и онлајн етика, го зајакнува не само вашето дигитално присуство, туку и дигиталната заедница во целина.</a:t>
            </a:r>
            <a:endParaRPr lang="en-GB" sz="2400" dirty="0">
              <a:latin typeface="Aptos" panose="020B0004020202020204" pitchFamily="34" charset="0"/>
              <a:ea typeface="+mn-ea"/>
            </a:endParaRPr>
          </a:p>
        </p:txBody>
      </p:sp>
    </p:spTree>
    <p:extLst>
      <p:ext uri="{BB962C8B-B14F-4D97-AF65-F5344CB8AC3E}">
        <p14:creationId xmlns:p14="http://schemas.microsoft.com/office/powerpoint/2010/main" val="285368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mk-MK" sz="4400" dirty="0">
                <a:latin typeface="Aptos" panose="020B0004020202020204" pitchFamily="34" charset="0"/>
                <a:ea typeface="+mj-ea"/>
              </a:rPr>
              <a:t>Примена на вашето знаење</a:t>
            </a:r>
            <a:endParaRPr lang="en-US" sz="4400" kern="1200" dirty="0">
              <a:latin typeface="Aptos" panose="020B0004020202020204" pitchFamily="34" charset="0"/>
              <a:ea typeface="+mj-ea"/>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095828"/>
            <a:ext cx="10958384" cy="5076372"/>
          </a:xfrm>
        </p:spPr>
        <p:txBody>
          <a:bodyPr vert="horz" lIns="91440" tIns="45720" rIns="91440" bIns="45720" rtlCol="0">
            <a:noAutofit/>
          </a:bodyPr>
          <a:lstStyle/>
          <a:p>
            <a:pPr marL="0" indent="0" algn="just">
              <a:buNone/>
            </a:pPr>
            <a:r>
              <a:rPr lang="ru-RU" sz="1600" dirty="0">
                <a:latin typeface="Aptos" panose="020B0004020202020204" pitchFamily="34" charset="0"/>
                <a:ea typeface="+mn-ea"/>
              </a:rPr>
              <a:t>Сега кога се движиме низ основните концепти на дигиталното државјанство, време е да го ставите вашето знаење во акција. Овој слајд в</a:t>
            </a:r>
            <a:r>
              <a:rPr lang="en-US" sz="1600" dirty="0">
                <a:latin typeface="Aptos" panose="020B0004020202020204" pitchFamily="34" charset="0"/>
                <a:ea typeface="+mn-ea"/>
              </a:rPr>
              <a:t>e</a:t>
            </a:r>
            <a:r>
              <a:rPr lang="ru-RU" sz="1600" dirty="0">
                <a:latin typeface="Aptos" panose="020B0004020202020204" pitchFamily="34" charset="0"/>
                <a:ea typeface="+mn-ea"/>
              </a:rPr>
              <a:t> предизвикува да го примените она што сте научиле во практичен, реален контекст. Ангажирање со дигитално управување, заштита на вашето онлајн присуство и застапување на етички дигитални практики се витални компоненти на одговорен дигитален граѓанин.</a:t>
            </a:r>
          </a:p>
          <a:p>
            <a:pPr marL="0" indent="0" algn="just">
              <a:buNone/>
            </a:pPr>
            <a:endParaRPr lang="en-US" sz="1600" dirty="0">
              <a:latin typeface="Aptos" panose="020B0004020202020204" pitchFamily="34" charset="0"/>
              <a:ea typeface="+mn-ea"/>
            </a:endParaRPr>
          </a:p>
          <a:p>
            <a:pPr algn="just"/>
            <a:r>
              <a:rPr lang="mk-MK" sz="1600" b="1" dirty="0">
                <a:latin typeface="Aptos" panose="020B0004020202020204" pitchFamily="34" charset="0"/>
                <a:ea typeface="+mn-ea"/>
              </a:rPr>
              <a:t>Интеракција со дигитално управување: </a:t>
            </a:r>
            <a:r>
              <a:rPr lang="ru-RU" sz="1600" dirty="0">
                <a:latin typeface="Aptos" panose="020B0004020202020204" pitchFamily="34" charset="0"/>
                <a:ea typeface="+mn-ea"/>
              </a:rPr>
              <a:t>Идентификување на дигитална услуга обезбедена од страна на вашата локална власт - како што се онлајн плаќања на сметки, барања за јавни услуги или дигитални библиотеки. Планирајте да ја користите оваа услуга во текот на следниот месец, ако веќе не сте го направиле, и размислете за тоа како дигиталното управување обезбедува подостапен граѓанскиот ангажман.</a:t>
            </a:r>
          </a:p>
          <a:p>
            <a:pPr algn="just"/>
            <a:endParaRPr lang="en-US" sz="1600" dirty="0">
              <a:latin typeface="Aptos" panose="020B0004020202020204" pitchFamily="34" charset="0"/>
              <a:ea typeface="+mn-ea"/>
            </a:endParaRPr>
          </a:p>
          <a:p>
            <a:pPr algn="just"/>
            <a:r>
              <a:rPr lang="ru-RU" sz="1600" b="1" dirty="0">
                <a:latin typeface="Aptos" panose="020B0004020202020204" pitchFamily="34" charset="0"/>
                <a:ea typeface="+mn-ea"/>
              </a:rPr>
              <a:t>Социјални медиуми за општествени промени</a:t>
            </a:r>
            <a:r>
              <a:rPr lang="en-GB" sz="1600" b="1" dirty="0">
                <a:latin typeface="Aptos" panose="020B0004020202020204" pitchFamily="34" charset="0"/>
                <a:ea typeface="+mn-ea"/>
              </a:rPr>
              <a:t>: </a:t>
            </a:r>
            <a:r>
              <a:rPr lang="ru-RU" sz="1600" dirty="0">
                <a:latin typeface="Aptos" panose="020B0004020202020204" pitchFamily="34" charset="0"/>
              </a:rPr>
              <a:t>„</a:t>
            </a:r>
            <a:r>
              <a:rPr lang="mk-MK" sz="1600" dirty="0">
                <a:latin typeface="Aptos" panose="020B0004020202020204" pitchFamily="34" charset="0"/>
              </a:rPr>
              <a:t>З</a:t>
            </a:r>
            <a:r>
              <a:rPr lang="ru-RU" sz="1600" dirty="0">
                <a:latin typeface="Aptos" panose="020B0004020202020204" pitchFamily="34" charset="0"/>
              </a:rPr>
              <a:t>амислете тема за која сте страстни. Користете ги социјалните мрежи за да подигнете свесност или да ја поддржите оваа тема. Ова може да биде преку споделување на информативни објави, учество или креирање кампања со хаштаг, или истакнување на организации што вршат значајна работа.“</a:t>
            </a:r>
            <a:endParaRPr lang="en-US" sz="1600" dirty="0">
              <a:latin typeface="Aptos" panose="020B0004020202020204" pitchFamily="34" charset="0"/>
            </a:endParaRPr>
          </a:p>
          <a:p>
            <a:pPr algn="just"/>
            <a:endParaRPr lang="en-US" sz="1600" b="1" dirty="0">
              <a:latin typeface="Aptos" panose="020B0004020202020204" pitchFamily="34" charset="0"/>
              <a:ea typeface="+mn-ea"/>
            </a:endParaRPr>
          </a:p>
          <a:p>
            <a:pPr algn="just"/>
            <a:r>
              <a:rPr lang="mk-MK" sz="1600" b="1" dirty="0">
                <a:latin typeface="Aptos" panose="020B0004020202020204" pitchFamily="34" charset="0"/>
                <a:ea typeface="+mn-ea"/>
              </a:rPr>
              <a:t>Заштита на онлајн безбедноста:</a:t>
            </a:r>
            <a:r>
              <a:rPr lang="ru-RU" sz="1600" dirty="0">
                <a:latin typeface="Aptos" panose="020B0004020202020204" pitchFamily="34" charset="0"/>
              </a:rPr>
              <a:t> Прегледајте ги поставките за приватност на еден од вашите профили на социјалните мрежи или дигитални услуги. Прилагодете ги за да ја подобрите вашата приватност и безбедност, врз основа на најдобрите практики што сте ги научиле. Споделете го вашето искуство со пријателите или семејството за да подигнете свесност за онлајн безбедноста.</a:t>
            </a:r>
            <a:endParaRPr lang="en-GB" sz="1600" dirty="0">
              <a:latin typeface="Aptos" panose="020B0004020202020204" pitchFamily="34" charset="0"/>
              <a:ea typeface="+mn-ea"/>
            </a:endParaRPr>
          </a:p>
        </p:txBody>
      </p:sp>
    </p:spTree>
    <p:extLst>
      <p:ext uri="{BB962C8B-B14F-4D97-AF65-F5344CB8AC3E}">
        <p14:creationId xmlns:p14="http://schemas.microsoft.com/office/powerpoint/2010/main" val="69020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mk-MK" sz="4400" dirty="0">
                <a:latin typeface="Aptos" panose="020B0004020202020204" pitchFamily="34" charset="0"/>
                <a:ea typeface="+mj-ea"/>
              </a:rPr>
              <a:t>Примена на вашето знаење</a:t>
            </a:r>
            <a:endParaRPr lang="en-US" sz="4400" kern="1200" dirty="0">
              <a:latin typeface="Aptos" panose="020B0004020202020204" pitchFamily="34" charset="0"/>
              <a:ea typeface="+mj-ea"/>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095828"/>
            <a:ext cx="10958384" cy="5076372"/>
          </a:xfrm>
        </p:spPr>
        <p:txBody>
          <a:bodyPr vert="horz" lIns="91440" tIns="45720" rIns="91440" bIns="45720" rtlCol="0">
            <a:normAutofit/>
          </a:bodyPr>
          <a:lstStyle/>
          <a:p>
            <a:pPr marL="0" indent="0" algn="just">
              <a:buNone/>
            </a:pPr>
            <a:r>
              <a:rPr lang="mk-MK" sz="1800" b="1" dirty="0">
                <a:latin typeface="Aptos" panose="020B0004020202020204" pitchFamily="34" charset="0"/>
                <a:ea typeface="+mn-ea"/>
              </a:rPr>
              <a:t>Прашања за предизвик</a:t>
            </a:r>
            <a:r>
              <a:rPr lang="en-GB" sz="1800" b="1" dirty="0">
                <a:latin typeface="Aptos" panose="020B0004020202020204" pitchFamily="34" charset="0"/>
                <a:ea typeface="+mn-ea"/>
              </a:rPr>
              <a:t>:</a:t>
            </a:r>
          </a:p>
          <a:p>
            <a:pPr lvl="1" algn="just">
              <a:buClr>
                <a:schemeClr val="accent2"/>
              </a:buClr>
              <a:buFont typeface="Wingdings" panose="05000000000000000000" pitchFamily="2" charset="2"/>
              <a:buChar char="§"/>
            </a:pPr>
            <a:r>
              <a:rPr lang="ru-RU" sz="1800" dirty="0">
                <a:latin typeface="Aptos" panose="020B0004020202020204" pitchFamily="34" charset="0"/>
              </a:rPr>
              <a:t>Опишете како користењето на дигитална платформа за ангажирање на заедницата може да понуди предности во однос на традиционалните лични методи. Кои се потенцијалните недостатоци?</a:t>
            </a:r>
          </a:p>
          <a:p>
            <a:pPr lvl="1" algn="just">
              <a:buClr>
                <a:schemeClr val="accent2"/>
              </a:buClr>
              <a:buFont typeface="Wingdings" panose="05000000000000000000" pitchFamily="2" charset="2"/>
              <a:buChar char="§"/>
            </a:pPr>
            <a:r>
              <a:rPr lang="ru-RU" sz="1800" dirty="0">
                <a:latin typeface="Aptos" panose="020B0004020202020204" pitchFamily="34" charset="0"/>
              </a:rPr>
              <a:t>Размислете за времето кога вие или некој што го познавате може да споделите лични податоци онлајн без да ги земете предвид потенцијалните ризици. Како би пристапиле кон оваа ситуација  сега?</a:t>
            </a:r>
          </a:p>
          <a:p>
            <a:pPr lvl="1" algn="just">
              <a:buClr>
                <a:schemeClr val="accent2"/>
              </a:buClr>
              <a:buFont typeface="Wingdings" panose="05000000000000000000" pitchFamily="2" charset="2"/>
              <a:buChar char="§"/>
            </a:pPr>
            <a:r>
              <a:rPr lang="mk-MK" sz="1800" b="1" dirty="0">
                <a:latin typeface="Aptos" panose="020B0004020202020204" pitchFamily="34" charset="0"/>
              </a:rPr>
              <a:t>Дискусија за етичка дилема</a:t>
            </a:r>
            <a:r>
              <a:rPr lang="en-GB" sz="1800" b="1" dirty="0">
                <a:latin typeface="Aptos" panose="020B0004020202020204" pitchFamily="34" charset="0"/>
              </a:rPr>
              <a:t>: </a:t>
            </a:r>
            <a:r>
              <a:rPr lang="ru-RU" sz="1800" dirty="0">
                <a:latin typeface="Aptos" panose="020B0004020202020204" pitchFamily="34" charset="0"/>
              </a:rPr>
              <a:t>Размислите за етичка дилема поврзана со користењето на дигиталната технологија (на пример, дебатата за дигитален надзор за јавна безбедност наспроти приватност). Напишете краток аргумент или дискусија во која ќе го изнесете вашето гледиште, вклучувајќи ги етичките принципи што ги дискутиравме во овој модул.</a:t>
            </a:r>
          </a:p>
          <a:p>
            <a:pPr lvl="1" algn="just">
              <a:buClr>
                <a:schemeClr val="accent2"/>
              </a:buClr>
              <a:buFont typeface="Wingdings" panose="05000000000000000000" pitchFamily="2" charset="2"/>
              <a:buChar char="§"/>
            </a:pPr>
            <a:r>
              <a:rPr lang="mk-MK" sz="1800" b="1" dirty="0">
                <a:latin typeface="Aptos" panose="020B0004020202020204" pitchFamily="34" charset="0"/>
                <a:ea typeface="+mn-ea"/>
              </a:rPr>
              <a:t>Повик за акција:</a:t>
            </a:r>
            <a:endParaRPr lang="ru-RU" sz="1800" dirty="0">
              <a:latin typeface="Aptos" panose="020B0004020202020204" pitchFamily="34" charset="0"/>
            </a:endParaRPr>
          </a:p>
          <a:p>
            <a:r>
              <a:rPr lang="ru-RU" sz="1800" dirty="0">
                <a:latin typeface="Aptos" panose="020B0004020202020204" pitchFamily="34" charset="0"/>
              </a:rPr>
              <a:t>Дигиталното граѓанство бара повеќе од разбирање; потребно е и дејствување. Изберете една од горенаведените активности и посветете се на нејзино завршување во текот на наредната недела. Споделете го планот со колега или ментор за одговорност и подгответе се да го дискутирате искуство во следна прилика.</a:t>
            </a:r>
          </a:p>
          <a:p>
            <a:pPr algn="just"/>
            <a:endParaRPr lang="en-GB" sz="2400" dirty="0">
              <a:latin typeface="Aptos" panose="020B0004020202020204" pitchFamily="34" charset="0"/>
              <a:ea typeface="+mn-ea"/>
            </a:endParaRPr>
          </a:p>
        </p:txBody>
      </p:sp>
    </p:spTree>
    <p:extLst>
      <p:ext uri="{BB962C8B-B14F-4D97-AF65-F5344CB8AC3E}">
        <p14:creationId xmlns:p14="http://schemas.microsoft.com/office/powerpoint/2010/main" val="60547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mk-MK" sz="4400" dirty="0">
                <a:latin typeface="Aptos" panose="020B0004020202020204" pitchFamily="34" charset="0"/>
                <a:ea typeface="+mj-ea"/>
              </a:rPr>
              <a:t>Заклучок – 1</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lnSpcReduction="10000"/>
          </a:bodyPr>
          <a:lstStyle/>
          <a:p>
            <a:pPr marL="0" indent="0" algn="ctr">
              <a:buNone/>
            </a:pPr>
            <a:r>
              <a:rPr lang="en-GB" dirty="0">
                <a:latin typeface="Aptos" panose="020B0004020202020204" pitchFamily="34" charset="0"/>
                <a:ea typeface="+mn-ea"/>
              </a:rPr>
              <a:t> </a:t>
            </a:r>
            <a:r>
              <a:rPr lang="ru-RU" dirty="0">
                <a:latin typeface="Aptos" panose="020B0004020202020204" pitchFamily="34" charset="0"/>
              </a:rPr>
              <a:t>Денес, за да се практикува </a:t>
            </a:r>
            <a:r>
              <a:rPr lang="ru-RU" b="1" dirty="0">
                <a:latin typeface="Aptos" panose="020B0004020202020204" pitchFamily="34" charset="0"/>
              </a:rPr>
              <a:t>дигитално граѓанство</a:t>
            </a:r>
            <a:r>
              <a:rPr lang="ru-RU" dirty="0">
                <a:latin typeface="Aptos" panose="020B0004020202020204" pitchFamily="34" charset="0"/>
              </a:rPr>
              <a:t>, неопходно е да се едуцираат граѓаните како да ги толкуваат </a:t>
            </a:r>
            <a:r>
              <a:rPr lang="ru-RU" b="1" dirty="0">
                <a:latin typeface="Aptos" panose="020B0004020202020204" pitchFamily="34" charset="0"/>
              </a:rPr>
              <a:t>новите јазици, пораки и симболи</a:t>
            </a:r>
            <a:r>
              <a:rPr lang="ru-RU" dirty="0">
                <a:latin typeface="Aptos" panose="020B0004020202020204" pitchFamily="34" charset="0"/>
              </a:rPr>
              <a:t>, кои се хибридни, постојано се развиваат и се меѓукултурни, за да ги толкуваат новите општествени трендови и конструирани значења. Ова е важно за да се избегне манипулација и социјална контрола.</a:t>
            </a:r>
            <a:endParaRPr lang="en-GB" dirty="0">
              <a:latin typeface="Aptos" panose="020B0004020202020204" pitchFamily="34" charset="0"/>
              <a:ea typeface="+mn-ea"/>
            </a:endParaRP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2" descr="Cultural Awareness and Sensitivity Training | Zoe Talent Solutions">
            <a:extLst>
              <a:ext uri="{FF2B5EF4-FFF2-40B4-BE49-F238E27FC236}">
                <a16:creationId xmlns:a16="http://schemas.microsoft.com/office/drawing/2014/main" id="{DEDE24E2-D613-A09E-74A9-F32DC657C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824" y="2015415"/>
            <a:ext cx="4191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98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mk-MK" sz="4400" dirty="0">
                <a:latin typeface="Aptos" panose="020B0004020202020204" pitchFamily="34" charset="0"/>
                <a:ea typeface="+mj-ea"/>
              </a:rPr>
              <a:t>Заклучок – 2</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531629" y="1541721"/>
            <a:ext cx="5992739" cy="4635242"/>
          </a:xfrm>
        </p:spPr>
        <p:txBody>
          <a:bodyPr vert="horz" lIns="91440" tIns="45720" rIns="91440" bIns="45720" rtlCol="0">
            <a:normAutofit fontScale="85000" lnSpcReduction="20000"/>
          </a:bodyPr>
          <a:lstStyle/>
          <a:p>
            <a:pPr algn="just"/>
            <a:r>
              <a:rPr lang="ru-RU" dirty="0">
                <a:latin typeface="Aptos" panose="020B0004020202020204" pitchFamily="34" charset="0"/>
                <a:ea typeface="+mn-ea"/>
              </a:rPr>
              <a:t>Граѓаните треба да развијат </a:t>
            </a:r>
            <a:r>
              <a:rPr lang="ru-RU" b="1" dirty="0">
                <a:latin typeface="Aptos" panose="020B0004020202020204" pitchFamily="34" charset="0"/>
                <a:ea typeface="+mn-ea"/>
              </a:rPr>
              <a:t>мултиписменост</a:t>
            </a:r>
            <a:r>
              <a:rPr lang="ru-RU" dirty="0">
                <a:latin typeface="Aptos" panose="020B0004020202020204" pitchFamily="34" charset="0"/>
                <a:ea typeface="+mn-ea"/>
              </a:rPr>
              <a:t>, која се однесува на способноста да комуницираат преку различни медиуми и способноста да комуницираат во интеркултурно општество.</a:t>
            </a:r>
          </a:p>
          <a:p>
            <a:pPr algn="just"/>
            <a:r>
              <a:rPr lang="ru-RU" dirty="0">
                <a:latin typeface="Aptos" panose="020B0004020202020204" pitchFamily="34" charset="0"/>
              </a:rPr>
              <a:t>Граѓаните треба да научат како да создаваат дигитални содржини во согласност</a:t>
            </a:r>
            <a:r>
              <a:rPr lang="en-US" dirty="0">
                <a:latin typeface="Aptos" panose="020B0004020202020204" pitchFamily="34" charset="0"/>
              </a:rPr>
              <a:t> </a:t>
            </a:r>
            <a:r>
              <a:rPr lang="ru-RU" dirty="0">
                <a:latin typeface="Aptos" panose="020B0004020202020204" pitchFamily="34" charset="0"/>
              </a:rPr>
              <a:t>со секое дигитално опкружување, земајќи</a:t>
            </a:r>
            <a:r>
              <a:rPr lang="en-US" dirty="0">
                <a:latin typeface="Aptos" panose="020B0004020202020204" pitchFamily="34" charset="0"/>
              </a:rPr>
              <a:t> </a:t>
            </a:r>
            <a:r>
              <a:rPr lang="ru-RU" dirty="0">
                <a:latin typeface="Aptos" panose="020B0004020202020204" pitchFamily="34" charset="0"/>
              </a:rPr>
              <a:t>предвид </a:t>
            </a:r>
            <a:r>
              <a:rPr lang="ru-RU" b="1" dirty="0">
                <a:latin typeface="Aptos" panose="020B0004020202020204" pitchFamily="34" charset="0"/>
              </a:rPr>
              <a:t>етичките импликации </a:t>
            </a:r>
            <a:r>
              <a:rPr lang="ru-RU" dirty="0">
                <a:latin typeface="Aptos" panose="020B0004020202020204" pitchFamily="34" charset="0"/>
              </a:rPr>
              <a:t>на нивните дејствија, целната група и публика на нивната порака, како и соодветниот комуникациски стил, разликувајќи помеѓу формалниот и неформалниот дигитален контекст.</a:t>
            </a:r>
            <a:endParaRPr lang="en-GB" dirty="0">
              <a:latin typeface="Aptos" panose="020B0004020202020204" pitchFamily="34" charset="0"/>
              <a:ea typeface="+mn-ea"/>
            </a:endParaRP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Cultural Sensitivity Definition: A Crucial Skill for Global Citizens">
            <a:extLst>
              <a:ext uri="{FF2B5EF4-FFF2-40B4-BE49-F238E27FC236}">
                <a16:creationId xmlns:a16="http://schemas.microsoft.com/office/drawing/2014/main" id="{673EDA6C-C141-05DD-61DF-8081E1A644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362" y="2241283"/>
            <a:ext cx="4195762" cy="236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05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mk-MK" sz="4400" dirty="0">
                <a:latin typeface="Aptos" panose="020B0004020202020204" pitchFamily="34" charset="0"/>
                <a:ea typeface="+mj-ea"/>
              </a:rPr>
              <a:t>Заклучок – 3</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573691" y="1690688"/>
            <a:ext cx="5881816" cy="4351338"/>
          </a:xfrm>
        </p:spPr>
        <p:txBody>
          <a:bodyPr vert="horz" lIns="91440" tIns="45720" rIns="91440" bIns="45720" rtlCol="0">
            <a:normAutofit lnSpcReduction="10000"/>
          </a:bodyPr>
          <a:lstStyle/>
          <a:p>
            <a:pPr marL="0" indent="0" algn="ctr">
              <a:buNone/>
            </a:pPr>
            <a:r>
              <a:rPr lang="ru-RU" dirty="0">
                <a:latin typeface="Aptos" panose="020B0004020202020204" pitchFamily="34" charset="0"/>
                <a:ea typeface="+mn-ea"/>
              </a:rPr>
              <a:t>Поради тоа што медиумите се постојано поврзани преку различни уреди, неопходно е да се биде свесен за да се одржи </a:t>
            </a:r>
            <a:r>
              <a:rPr lang="ru-RU" b="1" dirty="0">
                <a:latin typeface="Aptos" panose="020B0004020202020204" pitchFamily="34" charset="0"/>
                <a:ea typeface="+mn-ea"/>
              </a:rPr>
              <a:t>самоинтегритетот</a:t>
            </a:r>
            <a:r>
              <a:rPr lang="ru-RU" dirty="0">
                <a:latin typeface="Aptos" panose="020B0004020202020204" pitchFamily="34" charset="0"/>
                <a:ea typeface="+mn-ea"/>
              </a:rPr>
              <a:t>, бидејќи може да биде тешко да се управува со идентитетот и општествените улоги во повеќе дигитални средини. Во овој поглед, често е тешко да се справи со преклопувањето на формалн</a:t>
            </a:r>
            <a:r>
              <a:rPr lang="mk-MK" dirty="0">
                <a:latin typeface="Aptos" panose="020B0004020202020204" pitchFamily="34" charset="0"/>
                <a:ea typeface="+mn-ea"/>
              </a:rPr>
              <a:t>иот</a:t>
            </a:r>
            <a:r>
              <a:rPr lang="ru-RU" dirty="0">
                <a:latin typeface="Aptos" panose="020B0004020202020204" pitchFamily="34" charset="0"/>
                <a:ea typeface="+mn-ea"/>
              </a:rPr>
              <a:t> и неформалниот идентитет.</a:t>
            </a:r>
            <a:endParaRPr lang="en-GB" dirty="0">
              <a:latin typeface="Aptos" panose="020B0004020202020204" pitchFamily="34" charset="0"/>
              <a:ea typeface="+mn-ea"/>
            </a:endParaRP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Put Digital Ethics Conversations Into Action | Avanade Insights Blog">
            <a:extLst>
              <a:ext uri="{FF2B5EF4-FFF2-40B4-BE49-F238E27FC236}">
                <a16:creationId xmlns:a16="http://schemas.microsoft.com/office/drawing/2014/main" id="{2CE1CE7F-1006-BA16-658E-2D99DBC7C3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177" y="2324234"/>
            <a:ext cx="4094132"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835890"/>
      </p:ext>
    </p:extLst>
  </p:cSld>
  <p:clrMapOvr>
    <a:masterClrMapping/>
  </p:clrMapOvr>
</p:sld>
</file>

<file path=ppt/theme/theme1.xml><?xml version="1.0" encoding="utf-8"?>
<a:theme xmlns:a="http://schemas.openxmlformats.org/drawingml/2006/main" name="1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86F115-559A-4028-B654-70B87A677267}">
  <ds:schemaRefs>
    <ds:schemaRef ds:uri="http://schemas.microsoft.com/sharepoint/v3/contenttype/forms"/>
  </ds:schemaRefs>
</ds:datastoreItem>
</file>

<file path=customXml/itemProps2.xml><?xml version="1.0" encoding="utf-8"?>
<ds:datastoreItem xmlns:ds="http://schemas.openxmlformats.org/officeDocument/2006/customXml" ds:itemID="{D4A1FA8A-2154-4948-84C6-4063463CAB17}">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customXml/itemProps3.xml><?xml version="1.0" encoding="utf-8"?>
<ds:datastoreItem xmlns:ds="http://schemas.openxmlformats.org/officeDocument/2006/customXml" ds:itemID="{7203082F-81E2-48C0-A52E-EC200A5878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467</TotalTime>
  <Words>2047</Words>
  <Application>Microsoft Office PowerPoint</Application>
  <PresentationFormat>Widescreen</PresentationFormat>
  <Paragraphs>126</Paragraphs>
  <Slides>11</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Aptos</vt:lpstr>
      <vt:lpstr>Aptos Display</vt:lpstr>
      <vt:lpstr>Arial</vt:lpstr>
      <vt:lpstr>Calibri</vt:lpstr>
      <vt:lpstr>Cambria</vt:lpstr>
      <vt:lpstr>Söhne</vt:lpstr>
      <vt:lpstr>Wingdings</vt:lpstr>
      <vt:lpstr>1_Motív Office</vt:lpstr>
      <vt:lpstr>2_Motív Office</vt:lpstr>
      <vt:lpstr>Дигитално граѓанство- Заклучок</vt:lpstr>
      <vt:lpstr>Клучни поуки од Дигиталното Граѓанство</vt:lpstr>
      <vt:lpstr>Размислување за дигиталното граѓанство</vt:lpstr>
      <vt:lpstr>Прашања за размислување</vt:lpstr>
      <vt:lpstr>Примена на вашето знаење</vt:lpstr>
      <vt:lpstr>Примена на вашето знаење</vt:lpstr>
      <vt:lpstr>Заклучок – 1</vt:lpstr>
      <vt:lpstr>Заклучок – 2</vt:lpstr>
      <vt:lpstr>Заклучок – 3</vt:lpstr>
      <vt:lpstr>Заклучок – 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Digital Resilience by Making Digital Wellbeing and Security Accessible to All 2022-2-SK01-KA220-ADU-000096888</dc:title>
  <dc:creator>Alexandros Koumanis</dc:creator>
  <cp:lastModifiedBy>Suzana Trajkovska Kochankovska</cp:lastModifiedBy>
  <cp:revision>14</cp:revision>
  <dcterms:created xsi:type="dcterms:W3CDTF">2024-06-25T09:08:06Z</dcterms:created>
  <dcterms:modified xsi:type="dcterms:W3CDTF">2024-10-15T16:51:53Z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