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Овозможете ги присутните да преземат сопственост на нивното патување за дигитална благосостојба и да направат позитивни промени во нивните навики.</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Потсетете ги присутните дека малите чекори можат да доведат до значителни подобрувања и охрабрете ги да се поддржуваат меѓусебно во нивните напори.</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„Запомнете, промените не се случуваат преку ноќ. Сето тоа е за преземање мали чекори и останување доследни. Со меѓусебна поддршка на патот, сите ние можеме да ги постигнеме нашите цели за поздрав дигитален начин на живот“.</a:t>
            </a:r>
            <a:endParaRPr/>
          </a:p>
          <a:p>
            <a:pPr marL="0" lvl="0" indent="0" algn="l" rtl="0">
              <a:spcBef>
                <a:spcPts val="0"/>
              </a:spcBef>
              <a:spcAft>
                <a:spcPts val="0"/>
              </a:spcAft>
              <a:buNone/>
            </a:pPr>
            <a:br>
              <a:rPr lang="mk"/>
            </a:br>
            <a:endParaRPr/>
          </a:p>
        </p:txBody>
      </p:sp>
      <p:sp>
        <p:nvSpPr>
          <p:cNvPr id="190" name="Google Shape;1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Охрабрете ги присутните да ги споделат своите искуства со дигиталната благосостојба и инспирирајте ги другите со нивните приказни.</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Нагласете ја моќта на поддршката на заедницата во поттикнувањето на мотивацијата и одговорноста за одржување на дигиталната благосостојба.</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„Сакам да слушнам од секој од вас за вашите искуства со дигиталната благосостојба. Вашите приказни можат да ги инспирираат другите и да создадат заедница за поддршка. Ајде да работиме заедно за да ја направиме дигиталната благосостојба приоритет во нашите животи“.</a:t>
            </a:r>
            <a:endParaRPr/>
          </a:p>
          <a:p>
            <a:pPr marL="0" lvl="0" indent="0" algn="l" rtl="0">
              <a:spcBef>
                <a:spcPts val="0"/>
              </a:spcBef>
              <a:spcAft>
                <a:spcPts val="0"/>
              </a:spcAft>
              <a:buNone/>
            </a:pPr>
            <a:br>
              <a:rPr lang="mk"/>
            </a:b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Дискутирајте за концептот на дигитална благосостојба и неговата важност во денешното дигитално доба.</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Нагласете ја потребата за рамнотежа во користењето на технологијата за подобрување на нашите животи без да ја жртвуваме нашата благосостојба.</a:t>
            </a: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0955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„Да започнеме со разбирање на тоа што навистина значи дигиталната благосостојба. Се работи за наоѓање на таа рамнотежа помеѓу користењето на технологијата за подобрување на нашите животи и осигурувањето дека таа нема да преземе контрола. Ќе истражуваме практични начини за постигнување на оваа рамнотежа“.</a:t>
            </a:r>
            <a:endParaRPr/>
          </a:p>
          <a:p>
            <a:pPr marL="0" lvl="0" indent="0" algn="l" rtl="0">
              <a:spcBef>
                <a:spcPts val="0"/>
              </a:spcBef>
              <a:spcAft>
                <a:spcPts val="0"/>
              </a:spcAft>
              <a:buNone/>
            </a:pPr>
            <a:br>
              <a:rPr lang="mk"/>
            </a:b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Истакнете ги специфичните предизвици со кои се соочуваат возрасните во одржувањето на дигиталната благосостојба, како што се стресот поврзан со работата и дигиталното преоптоварување.</a:t>
            </a:r>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Нагласете ја важноста да се даде приоритет на физичкото здравје, психолошката благосостојба и социјалните врски во дигиталната област.</a:t>
            </a: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„Како возрасни, се соочуваме со уникатни предизвици кога станува збор за дигиталната благосостојба. Од стрес поврзан со работата до постојан проток на информации, лесно е да се чувствуваме преоптоварени. Денес, ќе разговараме зошто е од клучно значење за нас да се даде приоритет на нашата физичка и менталното здравје во дигиталниот свет“.</a:t>
            </a:r>
            <a:endParaRPr/>
          </a:p>
          <a:p>
            <a:pPr marL="0" lvl="0" indent="0" algn="l" rtl="0">
              <a:spcBef>
                <a:spcPts val="0"/>
              </a:spcBef>
              <a:spcAft>
                <a:spcPts val="0"/>
              </a:spcAft>
              <a:buNone/>
            </a:pPr>
            <a:br>
              <a:rPr lang="mk"/>
            </a:br>
            <a:br>
              <a:rPr lang="mk"/>
            </a:b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Разговарајте за придобивките и недостатоците на технологијата, признавајќи ги нејзините позитивни влијанија, истовремено предупредувајќи од прекумерното потпирање и злоупотреба.</a:t>
            </a:r>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Охрабрете ги присутните да пристапат на технологијата со внимание и намерност, препознавајќи ја нејзината улога како алатка, а не како неопходност.</a:t>
            </a:r>
            <a:endParaRPr/>
          </a:p>
          <a:p>
            <a:pPr marL="0" lvl="0" indent="-76200" algn="l" rtl="0">
              <a:spcBef>
                <a:spcPts val="0"/>
              </a:spcBef>
              <a:spcAft>
                <a:spcPts val="0"/>
              </a:spcAft>
              <a:buClr>
                <a:schemeClr val="dk1"/>
              </a:buClr>
              <a:buSzPts val="1200"/>
              <a:buFont typeface="Calibri"/>
              <a:buAutoNum type="arabicPeriod"/>
            </a:pPr>
            <a:br>
              <a:rPr lang="mk"/>
            </a:b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„Технологијата е моќна алатка, но од суштинско значење е да и пристапиме со урамнотежена перспектива. Ќе ги разгледаме и позитивните и негативните влијанија на технологијата и ќе разговараме за тоа како можеме внимателно да ја користиме за да ги подобриме нашите животи“.</a:t>
            </a:r>
            <a:endParaRPr/>
          </a:p>
          <a:p>
            <a:pPr marL="0" lvl="0" indent="0" algn="l" rtl="0">
              <a:spcBef>
                <a:spcPts val="0"/>
              </a:spcBef>
              <a:spcAft>
                <a:spcPts val="0"/>
              </a:spcAft>
              <a:buNone/>
            </a:pPr>
            <a:br>
              <a:rPr lang="mk"/>
            </a:b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Објаснете го корисничкиот и привлечен формат на материјалите за курсот, вклучувајќи PowerPoint презентации, видеа и квизови.</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Охрабрете ги присутните активно да учествуваат во процесот на учење и да ги искористат дадените интерактивни елементи.</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„Нашите курсеви материјали се дизајнирани да бидат кориснички и привлечни. Од PowerPoint презентации до интерактивни квизови, се погриживме учењето за дигиталната благосостојба да биде и информативно и пријатно.</a:t>
            </a:r>
            <a:endParaRPr/>
          </a:p>
          <a:p>
            <a:pPr marL="0" lvl="0" indent="0" algn="l" rtl="0">
              <a:spcBef>
                <a:spcPts val="0"/>
              </a:spcBef>
              <a:spcAft>
                <a:spcPts val="0"/>
              </a:spcAft>
              <a:buNone/>
            </a:pPr>
            <a:br>
              <a:rPr lang="mk"/>
            </a:b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Наведете практични стратегии за спроведување на одржливи промени во дигиталните навики, како што се поставување граници, практикување на внимателност и барање социјална поддршка.</a:t>
            </a:r>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Нагласете ја важноста од конзистентност и постепен напредок во усвојувањето поздрави дигитални навики.</a:t>
            </a:r>
            <a:endParaRPr/>
          </a:p>
          <a:p>
            <a:pPr marL="0" lvl="0" indent="-76200" algn="l" rtl="0">
              <a:spcBef>
                <a:spcPts val="0"/>
              </a:spcBef>
              <a:spcAft>
                <a:spcPts val="0"/>
              </a:spcAft>
              <a:buClr>
                <a:schemeClr val="dk1"/>
              </a:buClr>
              <a:buSzPts val="1200"/>
              <a:buFont typeface="Calibri"/>
              <a:buAutoNum type="arabicPeriod"/>
            </a:pPr>
            <a:br>
              <a:rPr lang="mk"/>
            </a:b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„Сега, ајде да навлеземе во неразбирливото спроведување на промените. Ќе разговараме за практични стратегии за усвојување поздрави дигитални навики, како што се поставување граници и практикување на внимателност. Овие мали промени можат да направат голема разлика во нашата целокупна благосостојба. "</a:t>
            </a:r>
            <a:endParaRPr/>
          </a:p>
          <a:p>
            <a:pPr marL="0" lvl="0" indent="0" algn="l" rtl="0">
              <a:spcBef>
                <a:spcPts val="0"/>
              </a:spcBef>
              <a:spcAft>
                <a:spcPts val="0"/>
              </a:spcAft>
              <a:buNone/>
            </a:pPr>
            <a:br>
              <a:rPr lang="mk"/>
            </a:br>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Сумирајте ги клучните точки опфатени во презентацијата, нагласувајќи ја важноста на дигиталната благосостојба во денешното општество.</a:t>
            </a:r>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Охрабрете ги присутните да размислуваат за сопствените дигитални навики и да размислат како можат да ги вклучат научените лекции во нивниот секојдневен живот.</a:t>
            </a:r>
            <a:endParaRPr/>
          </a:p>
          <a:p>
            <a:pPr marL="0" lvl="0" indent="-76200" algn="l" rtl="0">
              <a:spcBef>
                <a:spcPts val="0"/>
              </a:spcBef>
              <a:spcAft>
                <a:spcPts val="0"/>
              </a:spcAft>
              <a:buClr>
                <a:schemeClr val="dk1"/>
              </a:buClr>
              <a:buSzPts val="1200"/>
              <a:buFont typeface="Calibri"/>
              <a:buAutoNum type="arabicPeriod"/>
            </a:pPr>
            <a:br>
              <a:rPr lang="mk"/>
            </a:b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„Како што завршуваме, ајде да размислиме за она што го научивме денес. Дигиталната благосостојба не е само збор - тоа е клучен аспект од нашите животи во дигиталната ера. Го охрабрувам секој од вас да го земе она што го има научивте и применете го на вашите сопствени дигитални навики“.</a:t>
            </a:r>
            <a:endParaRPr/>
          </a:p>
          <a:p>
            <a:pPr marL="0" lvl="0" indent="0" algn="l" rtl="0">
              <a:spcBef>
                <a:spcPts val="0"/>
              </a:spcBef>
              <a:spcAft>
                <a:spcPts val="0"/>
              </a:spcAft>
              <a:buNone/>
            </a:pPr>
            <a:br>
              <a:rPr lang="mk"/>
            </a:b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Истакнете ја вредноста на курсевите во обезбедувањето сеопфатна, практична и привлечна содржина за дигиталната благосостојба.</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Поканете ги присутните дополнително да ги истражат курсевите и да ги искористат ресурсите што им се достапни.</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„Нашите курсеви нудат мноштво ресурси за да ви помогнат на вашето патување за дигитална благосостојба. Без разлика дали се работи за презентации во PowerPoint или интерактивни квизови, имаме се што ви треба за да успеете. Ве охрабрувам да ги истражувате курсевите понатаму и да ги искористите овие предности вредни ресурси“.</a:t>
            </a:r>
            <a:endParaRPr/>
          </a:p>
          <a:p>
            <a:pPr marL="0" lvl="0" indent="0" algn="l" rtl="0">
              <a:spcBef>
                <a:spcPts val="0"/>
              </a:spcBef>
              <a:spcAft>
                <a:spcPts val="0"/>
              </a:spcAft>
              <a:buNone/>
            </a:pPr>
            <a:br>
              <a:rPr lang="mk"/>
            </a:b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Уверете ги присутните дека материјалите на курсот се дизајнирани да бидат кориснички и достапни за поединци од сите потекла и нивоа на вештини.</a:t>
            </a:r>
            <a:endParaRPr/>
          </a:p>
          <a:p>
            <a:pPr marL="0" lvl="0" indent="-76200" algn="l" rtl="0">
              <a:spcBef>
                <a:spcPts val="0"/>
              </a:spcBef>
              <a:spcAft>
                <a:spcPts val="0"/>
              </a:spcAft>
              <a:buClr>
                <a:srgbClr val="ECECEC"/>
              </a:buClr>
              <a:buSzPts val="1200"/>
              <a:buFont typeface="Arial"/>
              <a:buChar char="•"/>
            </a:pPr>
            <a:r>
              <a:rPr lang="mk" b="0" i="0">
                <a:solidFill>
                  <a:srgbClr val="ECECEC"/>
                </a:solidFill>
                <a:latin typeface="Arial"/>
                <a:ea typeface="Arial"/>
                <a:cs typeface="Arial"/>
                <a:sym typeface="Arial"/>
              </a:rPr>
              <a:t>Охрабрете ги присутните активно да се вклучат во материјалите и да дадат повратни информации за подобрување.</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b="0" i="0">
              <a:solidFill>
                <a:srgbClr val="ECECEC"/>
              </a:solidFill>
              <a:latin typeface="Arial"/>
              <a:ea typeface="Arial"/>
              <a:cs typeface="Arial"/>
              <a:sym typeface="Arial"/>
            </a:endParaRPr>
          </a:p>
          <a:p>
            <a:pPr marL="742950" lvl="1" indent="-285750" algn="l" rtl="0">
              <a:spcBef>
                <a:spcPts val="0"/>
              </a:spcBef>
              <a:spcAft>
                <a:spcPts val="0"/>
              </a:spcAft>
              <a:buClr>
                <a:srgbClr val="ECECEC"/>
              </a:buClr>
              <a:buSzPts val="1200"/>
              <a:buFont typeface="Calibri"/>
              <a:buAutoNum type="arabicPeriod"/>
            </a:pPr>
            <a:r>
              <a:rPr lang="mk" b="0" i="0">
                <a:solidFill>
                  <a:srgbClr val="ECECEC"/>
                </a:solidFill>
                <a:latin typeface="Arial"/>
                <a:ea typeface="Arial"/>
                <a:cs typeface="Arial"/>
                <a:sym typeface="Arial"/>
              </a:rPr>
              <a:t>„Не грижете се да се изгубите во материјалите за курсот - се погриживме да се лесни за навигација и разбирање. Без разлика дали сте технолошки почетник или искусен професионалец, ќе најдете нешто вредно во нашите курсеви.</a:t>
            </a:r>
            <a:endParaRPr/>
          </a:p>
          <a:p>
            <a:pPr marL="0" lvl="0" indent="0" algn="l" rtl="0">
              <a:spcBef>
                <a:spcPts val="0"/>
              </a:spcBef>
              <a:spcAft>
                <a:spcPts val="0"/>
              </a:spcAft>
              <a:buNone/>
            </a:pPr>
            <a:br>
              <a:rPr lang="mk"/>
            </a:br>
            <a:endParaRPr/>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 name="Google Shape;15;p2" descr="logo içeren bir resim&#10;&#10;Açıklama otomatik olarak oluşturuldu"/>
          <p:cNvPicPr preferRelativeResize="0"/>
          <p:nvPr/>
        </p:nvPicPr>
        <p:blipFill rotWithShape="1">
          <a:blip r:embed="rId2">
            <a:alphaModFix/>
          </a:blip>
          <a:srcRect l="12308" t="36473" r="17426" b="34350"/>
          <a:stretch/>
        </p:blipFill>
        <p:spPr>
          <a:xfrm>
            <a:off x="272798" y="6224586"/>
            <a:ext cx="1325245" cy="536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691116" y="1658679"/>
            <a:ext cx="10662684" cy="3944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23"/>
        <p:cNvGrpSpPr/>
        <p:nvPr/>
      </p:nvGrpSpPr>
      <p:grpSpPr>
        <a:xfrm>
          <a:off x="0" y="0"/>
          <a:ext cx="0" cy="0"/>
          <a:chOff x="0" y="0"/>
          <a:chExt cx="0" cy="0"/>
        </a:xfrm>
      </p:grpSpPr>
      <p:sp>
        <p:nvSpPr>
          <p:cNvPr id="24" name="Google Shape;24;p5"/>
          <p:cNvSpPr txBox="1"/>
          <p:nvPr/>
        </p:nvSpPr>
        <p:spPr>
          <a:xfrm>
            <a:off x="1524000" y="3657895"/>
            <a:ext cx="9144000" cy="480677"/>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rgbClr val="FFAA5A"/>
              </a:buClr>
              <a:buSzPts val="2000"/>
              <a:buFont typeface="Calibri"/>
              <a:buNone/>
            </a:pPr>
            <a:r>
              <a:rPr lang="mk" sz="2000" b="1">
                <a:solidFill>
                  <a:srgbClr val="FFAA5A"/>
                </a:solidFill>
                <a:latin typeface="Calibri"/>
                <a:ea typeface="Calibri"/>
                <a:cs typeface="Calibri"/>
                <a:sym typeface="Calibri"/>
              </a:rPr>
              <a:t>2022-2-SK01-KA220-ADU-000096888</a:t>
            </a:r>
            <a:endParaRPr/>
          </a:p>
        </p:txBody>
      </p:sp>
      <p:sp>
        <p:nvSpPr>
          <p:cNvPr id="25" name="Google Shape;25;p5"/>
          <p:cNvSpPr txBox="1"/>
          <p:nvPr/>
        </p:nvSpPr>
        <p:spPr>
          <a:xfrm>
            <a:off x="1297172" y="1979409"/>
            <a:ext cx="9597656" cy="16927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2600" b="1" i="0" u="none" strike="noStrike" cap="none">
                <a:solidFill>
                  <a:srgbClr val="92BAB5"/>
                </a:solidFill>
                <a:latin typeface="Calibri"/>
                <a:ea typeface="Calibri"/>
                <a:cs typeface="Calibri"/>
                <a:sym typeface="Calibri"/>
              </a:rPr>
              <a:t>Building Digital Resilience </a:t>
            </a:r>
            <a:br>
              <a:rPr lang="mk" sz="2600" b="1" i="0" u="none" strike="noStrike" cap="none">
                <a:solidFill>
                  <a:srgbClr val="92BAB5"/>
                </a:solidFill>
                <a:latin typeface="Calibri"/>
                <a:ea typeface="Calibri"/>
                <a:cs typeface="Calibri"/>
                <a:sym typeface="Calibri"/>
              </a:rPr>
            </a:br>
            <a:r>
              <a:rPr lang="mk" sz="2600" b="1" i="0" u="none" strike="noStrike" cap="none">
                <a:solidFill>
                  <a:srgbClr val="92BAB5"/>
                </a:solidFill>
                <a:latin typeface="Calibri"/>
                <a:ea typeface="Calibri"/>
                <a:cs typeface="Calibri"/>
                <a:sym typeface="Calibri"/>
              </a:rPr>
              <a:t>by Making Digital Wellbeing and Security </a:t>
            </a:r>
            <a:br>
              <a:rPr lang="mk" sz="2600" b="1" i="0" u="none" strike="noStrike" cap="none">
                <a:solidFill>
                  <a:srgbClr val="92BAB5"/>
                </a:solidFill>
                <a:latin typeface="Calibri"/>
                <a:ea typeface="Calibri"/>
                <a:cs typeface="Calibri"/>
                <a:sym typeface="Calibri"/>
              </a:rPr>
            </a:br>
            <a:r>
              <a:rPr lang="mk" sz="2600" b="1" i="0" u="none" strike="noStrike" cap="none">
                <a:solidFill>
                  <a:srgbClr val="92BAB5"/>
                </a:solidFill>
                <a:latin typeface="Calibri"/>
                <a:ea typeface="Calibri"/>
                <a:cs typeface="Calibri"/>
                <a:sym typeface="Calibri"/>
              </a:rPr>
              <a:t>Accessible to All</a:t>
            </a:r>
            <a:br>
              <a:rPr lang="mk" sz="2600" b="1" i="0" u="none" strike="noStrike" cap="none">
                <a:solidFill>
                  <a:srgbClr val="92BAB5"/>
                </a:solidFill>
                <a:latin typeface="Calibri"/>
                <a:ea typeface="Calibri"/>
                <a:cs typeface="Calibri"/>
                <a:sym typeface="Calibri"/>
              </a:rPr>
            </a:br>
            <a:r>
              <a:rPr lang="mk" sz="2600" b="1" i="0" u="none" strike="noStrike" cap="none">
                <a:solidFill>
                  <a:srgbClr val="92BAB5"/>
                </a:solidFill>
                <a:latin typeface="Calibri"/>
                <a:ea typeface="Calibri"/>
                <a:cs typeface="Calibri"/>
                <a:sym typeface="Calibri"/>
              </a:rPr>
              <a:t>DigiWELL</a:t>
            </a:r>
            <a:endParaRPr sz="2600">
              <a:solidFill>
                <a:schemeClr val="dk1"/>
              </a:solidFill>
              <a:latin typeface="Calibri"/>
              <a:ea typeface="Calibri"/>
              <a:cs typeface="Calibri"/>
              <a:sym typeface="Calibri"/>
            </a:endParaRPr>
          </a:p>
        </p:txBody>
      </p:sp>
      <p:pic>
        <p:nvPicPr>
          <p:cNvPr id="26" name="Google Shape;26;p5" descr="Obrázok, na ktorom je text"/>
          <p:cNvPicPr preferRelativeResize="0"/>
          <p:nvPr/>
        </p:nvPicPr>
        <p:blipFill rotWithShape="1">
          <a:blip r:embed="rId2">
            <a:alphaModFix/>
          </a:blip>
          <a:srcRect/>
          <a:stretch/>
        </p:blipFill>
        <p:spPr>
          <a:xfrm>
            <a:off x="1675075" y="1109487"/>
            <a:ext cx="2785830" cy="643868"/>
          </a:xfrm>
          <a:prstGeom prst="rect">
            <a:avLst/>
          </a:prstGeom>
          <a:noFill/>
          <a:ln>
            <a:noFill/>
          </a:ln>
        </p:spPr>
      </p:pic>
      <p:pic>
        <p:nvPicPr>
          <p:cNvPr id="27" name="Google Shape;27;p5"/>
          <p:cNvPicPr preferRelativeResize="0"/>
          <p:nvPr/>
        </p:nvPicPr>
        <p:blipFill rotWithShape="1">
          <a:blip r:embed="rId3">
            <a:alphaModFix/>
          </a:blip>
          <a:srcRect/>
          <a:stretch/>
        </p:blipFill>
        <p:spPr>
          <a:xfrm>
            <a:off x="9063959" y="777514"/>
            <a:ext cx="1307223" cy="1307223"/>
          </a:xfrm>
          <a:prstGeom prst="rect">
            <a:avLst/>
          </a:prstGeom>
          <a:noFill/>
          <a:ln>
            <a:noFill/>
          </a:ln>
        </p:spPr>
      </p:pic>
      <p:grpSp>
        <p:nvGrpSpPr>
          <p:cNvPr id="28" name="Google Shape;28;p5"/>
          <p:cNvGrpSpPr/>
          <p:nvPr/>
        </p:nvGrpSpPr>
        <p:grpSpPr>
          <a:xfrm>
            <a:off x="1111053" y="5744184"/>
            <a:ext cx="10432806" cy="737473"/>
            <a:chOff x="2911015" y="5847007"/>
            <a:chExt cx="10432806" cy="737473"/>
          </a:xfrm>
        </p:grpSpPr>
        <p:pic>
          <p:nvPicPr>
            <p:cNvPr id="29" name="Google Shape;29;p5"/>
            <p:cNvPicPr preferRelativeResize="0"/>
            <p:nvPr/>
          </p:nvPicPr>
          <p:blipFill rotWithShape="1">
            <a:blip r:embed="rId4">
              <a:alphaModFix/>
            </a:blip>
            <a:srcRect/>
            <a:stretch/>
          </p:blipFill>
          <p:spPr>
            <a:xfrm>
              <a:off x="11517532" y="5847007"/>
              <a:ext cx="1826289" cy="737473"/>
            </a:xfrm>
            <a:prstGeom prst="rect">
              <a:avLst/>
            </a:prstGeom>
            <a:noFill/>
            <a:ln>
              <a:noFill/>
            </a:ln>
          </p:spPr>
        </p:pic>
        <p:pic>
          <p:nvPicPr>
            <p:cNvPr id="30" name="Google Shape;30;p5" descr="Slovenská poľnohospodárska univerzita v Nitre"/>
            <p:cNvPicPr preferRelativeResize="0"/>
            <p:nvPr/>
          </p:nvPicPr>
          <p:blipFill rotWithShape="1">
            <a:blip r:embed="rId5">
              <a:alphaModFix/>
            </a:blip>
            <a:srcRect/>
            <a:stretch/>
          </p:blipFill>
          <p:spPr>
            <a:xfrm>
              <a:off x="2911015" y="5933486"/>
              <a:ext cx="1128044" cy="534504"/>
            </a:xfrm>
            <a:prstGeom prst="rect">
              <a:avLst/>
            </a:prstGeom>
            <a:noFill/>
            <a:ln>
              <a:noFill/>
            </a:ln>
          </p:spPr>
        </p:pic>
        <p:pic>
          <p:nvPicPr>
            <p:cNvPr id="31" name="Google Shape;31;p5" descr="Logo"/>
            <p:cNvPicPr preferRelativeResize="0"/>
            <p:nvPr/>
          </p:nvPicPr>
          <p:blipFill rotWithShape="1">
            <a:blip r:embed="rId6">
              <a:alphaModFix/>
            </a:blip>
            <a:srcRect/>
            <a:stretch/>
          </p:blipFill>
          <p:spPr>
            <a:xfrm>
              <a:off x="5569350" y="5963498"/>
              <a:ext cx="968299" cy="504492"/>
            </a:xfrm>
            <a:prstGeom prst="rect">
              <a:avLst/>
            </a:prstGeom>
            <a:noFill/>
            <a:ln>
              <a:noFill/>
            </a:ln>
          </p:spPr>
        </p:pic>
        <p:pic>
          <p:nvPicPr>
            <p:cNvPr id="32" name="Google Shape;32;p5"/>
            <p:cNvPicPr preferRelativeResize="0"/>
            <p:nvPr/>
          </p:nvPicPr>
          <p:blipFill rotWithShape="1">
            <a:blip r:embed="rId7">
              <a:alphaModFix/>
            </a:blip>
            <a:srcRect/>
            <a:stretch/>
          </p:blipFill>
          <p:spPr>
            <a:xfrm>
              <a:off x="6739235" y="5933486"/>
              <a:ext cx="1156727" cy="564513"/>
            </a:xfrm>
            <a:prstGeom prst="rect">
              <a:avLst/>
            </a:prstGeom>
            <a:noFill/>
            <a:ln>
              <a:noFill/>
            </a:ln>
          </p:spPr>
        </p:pic>
        <p:pic>
          <p:nvPicPr>
            <p:cNvPr id="33" name="Google Shape;33;p5" descr="AIFED - Formación, cultura y empleo en Granada"/>
            <p:cNvPicPr preferRelativeResize="0"/>
            <p:nvPr/>
          </p:nvPicPr>
          <p:blipFill rotWithShape="1">
            <a:blip r:embed="rId8">
              <a:alphaModFix/>
            </a:blip>
            <a:srcRect/>
            <a:stretch/>
          </p:blipFill>
          <p:spPr>
            <a:xfrm>
              <a:off x="8189109" y="5921371"/>
              <a:ext cx="1521023" cy="523875"/>
            </a:xfrm>
            <a:prstGeom prst="rect">
              <a:avLst/>
            </a:prstGeom>
            <a:noFill/>
            <a:ln>
              <a:noFill/>
            </a:ln>
          </p:spPr>
        </p:pic>
        <p:pic>
          <p:nvPicPr>
            <p:cNvPr id="34" name="Google Shape;34;p5"/>
            <p:cNvPicPr preferRelativeResize="0"/>
            <p:nvPr/>
          </p:nvPicPr>
          <p:blipFill rotWithShape="1">
            <a:blip r:embed="rId9">
              <a:alphaModFix/>
            </a:blip>
            <a:srcRect/>
            <a:stretch/>
          </p:blipFill>
          <p:spPr>
            <a:xfrm>
              <a:off x="9911718" y="5954709"/>
              <a:ext cx="1499020" cy="228600"/>
            </a:xfrm>
            <a:prstGeom prst="rect">
              <a:avLst/>
            </a:prstGeom>
            <a:noFill/>
            <a:ln>
              <a:noFill/>
            </a:ln>
          </p:spPr>
        </p:pic>
        <p:pic>
          <p:nvPicPr>
            <p:cNvPr id="35" name="Google Shape;35;p5" descr="Syzygia Foundation"/>
            <p:cNvPicPr preferRelativeResize="0"/>
            <p:nvPr/>
          </p:nvPicPr>
          <p:blipFill rotWithShape="1">
            <a:blip r:embed="rId10">
              <a:alphaModFix/>
            </a:blip>
            <a:srcRect/>
            <a:stretch/>
          </p:blipFill>
          <p:spPr>
            <a:xfrm>
              <a:off x="9951615" y="6291863"/>
              <a:ext cx="1419225" cy="282282"/>
            </a:xfrm>
            <a:prstGeom prst="rect">
              <a:avLst/>
            </a:prstGeom>
            <a:noFill/>
            <a:ln>
              <a:noFill/>
            </a:ln>
          </p:spPr>
        </p:pic>
      </p:grpSp>
      <p:pic>
        <p:nvPicPr>
          <p:cNvPr id="36" name="Google Shape;36;p5"/>
          <p:cNvPicPr preferRelativeResize="0"/>
          <p:nvPr/>
        </p:nvPicPr>
        <p:blipFill rotWithShape="1">
          <a:blip r:embed="rId11">
            <a:alphaModFix/>
          </a:blip>
          <a:srcRect/>
          <a:stretch/>
        </p:blipFill>
        <p:spPr>
          <a:xfrm>
            <a:off x="2640572" y="5507489"/>
            <a:ext cx="887333" cy="11662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a:spLocks noGrp="1"/>
          </p:cNvSpPr>
          <p:nvPr>
            <p:ph type="pic" idx="2"/>
          </p:nvPr>
        </p:nvSpPr>
        <p:spPr>
          <a:xfrm>
            <a:off x="5183188" y="987425"/>
            <a:ext cx="6172200" cy="4873625"/>
          </a:xfrm>
          <a:prstGeom prst="rect">
            <a:avLst/>
          </a:prstGeom>
          <a:noFill/>
          <a:ln>
            <a:noFill/>
          </a:ln>
        </p:spPr>
      </p:sp>
      <p:sp>
        <p:nvSpPr>
          <p:cNvPr id="59" name="Google Shape;5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91116" y="365126"/>
            <a:ext cx="10662684" cy="105836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4800"/>
              <a:buFont typeface="Cambria"/>
              <a:buNone/>
              <a:defRPr sz="48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91116" y="1658679"/>
            <a:ext cx="10662684" cy="3944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FFAA5A"/>
              </a:buClr>
              <a:buSzPts val="280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jp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6.png"/><Relationship Id="rId5" Type="http://schemas.openxmlformats.org/officeDocument/2006/relationships/image" Target="../media/image14.png"/><Relationship Id="rId1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6269550" y="1584003"/>
            <a:ext cx="5334900" cy="2069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AA5A"/>
              </a:buClr>
              <a:buSzPts val="4800"/>
              <a:buFont typeface="Calibri"/>
              <a:buNone/>
            </a:pPr>
            <a:r>
              <a:rPr lang="mk" b="1" dirty="0">
                <a:solidFill>
                  <a:srgbClr val="FFAA5A"/>
                </a:solidFill>
                <a:latin typeface="Aptos" panose="020B0004020202020204" pitchFamily="34" charset="0"/>
                <a:ea typeface="Calibri"/>
                <a:cs typeface="Calibri"/>
                <a:sym typeface="Calibri"/>
              </a:rPr>
              <a:t>Дигитална благосостојба – </a:t>
            </a:r>
            <a:br>
              <a:rPr lang="mk" b="1" dirty="0">
                <a:solidFill>
                  <a:srgbClr val="FFAA5A"/>
                </a:solidFill>
                <a:latin typeface="Aptos" panose="020B0004020202020204" pitchFamily="34" charset="0"/>
                <a:ea typeface="Calibri"/>
                <a:cs typeface="Calibri"/>
                <a:sym typeface="Calibri"/>
              </a:rPr>
            </a:br>
            <a:r>
              <a:rPr lang="mk" b="1" dirty="0">
                <a:solidFill>
                  <a:srgbClr val="FFAA5A"/>
                </a:solidFill>
                <a:latin typeface="Aptos" panose="020B0004020202020204" pitchFamily="34" charset="0"/>
                <a:ea typeface="Calibri"/>
                <a:cs typeface="Calibri"/>
                <a:sym typeface="Calibri"/>
              </a:rPr>
              <a:t>заклучоци</a:t>
            </a:r>
            <a:endParaRPr b="1" dirty="0">
              <a:solidFill>
                <a:srgbClr val="FFAA5A"/>
              </a:solidFill>
              <a:latin typeface="Aptos" panose="020B0004020202020204" pitchFamily="34" charset="0"/>
              <a:ea typeface="Calibri"/>
              <a:cs typeface="Calibri"/>
              <a:sym typeface="Calibri"/>
            </a:endParaRPr>
          </a:p>
        </p:txBody>
      </p:sp>
      <p:pic>
        <p:nvPicPr>
          <p:cNvPr id="68" name="Google Shape;68;p11" descr="Obrázok, na ktorom je nebo, voda, exteriér, osoba&#10;&#10;Automaticky generovaný popis"/>
          <p:cNvPicPr preferRelativeResize="0"/>
          <p:nvPr/>
        </p:nvPicPr>
        <p:blipFill rotWithShape="1">
          <a:blip r:embed="rId3">
            <a:alphaModFix amt="70000"/>
          </a:blip>
          <a:srcRect r="3" b="3"/>
          <a:stretch/>
        </p:blipFill>
        <p:spPr>
          <a:xfrm>
            <a:off x="631840" y="598720"/>
            <a:ext cx="5178249" cy="5178249"/>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pic>
        <p:nvPicPr>
          <p:cNvPr id="69" name="Google Shape;69;p11" descr="Smartfón obrys"/>
          <p:cNvPicPr preferRelativeResize="0"/>
          <p:nvPr/>
        </p:nvPicPr>
        <p:blipFill rotWithShape="1">
          <a:blip r:embed="rId4">
            <a:alphaModFix/>
          </a:blip>
          <a:srcRect/>
          <a:stretch/>
        </p:blipFill>
        <p:spPr>
          <a:xfrm rot="2165805">
            <a:off x="1685671" y="1534886"/>
            <a:ext cx="914400" cy="914400"/>
          </a:xfrm>
          <a:prstGeom prst="rect">
            <a:avLst/>
          </a:prstGeom>
          <a:noFill/>
          <a:ln>
            <a:noFill/>
          </a:ln>
        </p:spPr>
      </p:pic>
      <p:pic>
        <p:nvPicPr>
          <p:cNvPr id="70" name="Google Shape;70;p11" descr="Internet obrys"/>
          <p:cNvPicPr preferRelativeResize="0"/>
          <p:nvPr/>
        </p:nvPicPr>
        <p:blipFill rotWithShape="1">
          <a:blip r:embed="rId5">
            <a:alphaModFix/>
          </a:blip>
          <a:srcRect/>
          <a:stretch/>
        </p:blipFill>
        <p:spPr>
          <a:xfrm>
            <a:off x="1328057" y="2772394"/>
            <a:ext cx="914400" cy="914400"/>
          </a:xfrm>
          <a:prstGeom prst="rect">
            <a:avLst/>
          </a:prstGeom>
          <a:noFill/>
          <a:ln>
            <a:noFill/>
          </a:ln>
        </p:spPr>
      </p:pic>
      <p:pic>
        <p:nvPicPr>
          <p:cNvPr id="71" name="Google Shape;71;p11" descr="Wi-Fi obrys"/>
          <p:cNvPicPr preferRelativeResize="0"/>
          <p:nvPr/>
        </p:nvPicPr>
        <p:blipFill rotWithShape="1">
          <a:blip r:embed="rId6">
            <a:alphaModFix/>
          </a:blip>
          <a:srcRect/>
          <a:stretch/>
        </p:blipFill>
        <p:spPr>
          <a:xfrm>
            <a:off x="1785257" y="3979506"/>
            <a:ext cx="914400" cy="914400"/>
          </a:xfrm>
          <a:prstGeom prst="rect">
            <a:avLst/>
          </a:prstGeom>
          <a:noFill/>
          <a:ln>
            <a:noFill/>
          </a:ln>
        </p:spPr>
      </p:pic>
      <p:pic>
        <p:nvPicPr>
          <p:cNvPr id="72" name="Google Shape;72;p11" descr="Obrázok, na ktorom je text"/>
          <p:cNvPicPr preferRelativeResize="0"/>
          <p:nvPr/>
        </p:nvPicPr>
        <p:blipFill rotWithShape="1">
          <a:blip r:embed="rId7">
            <a:alphaModFix/>
          </a:blip>
          <a:srcRect/>
          <a:stretch/>
        </p:blipFill>
        <p:spPr>
          <a:xfrm>
            <a:off x="7736505" y="833726"/>
            <a:ext cx="2406814" cy="529376"/>
          </a:xfrm>
          <a:prstGeom prst="rect">
            <a:avLst/>
          </a:prstGeom>
          <a:noFill/>
          <a:ln>
            <a:noFill/>
          </a:ln>
        </p:spPr>
      </p:pic>
      <p:pic>
        <p:nvPicPr>
          <p:cNvPr id="73" name="Google Shape;73;p11"/>
          <p:cNvPicPr preferRelativeResize="0"/>
          <p:nvPr/>
        </p:nvPicPr>
        <p:blipFill rotWithShape="1">
          <a:blip r:embed="rId8">
            <a:alphaModFix/>
          </a:blip>
          <a:srcRect/>
          <a:stretch/>
        </p:blipFill>
        <p:spPr>
          <a:xfrm>
            <a:off x="5822658" y="5151053"/>
            <a:ext cx="817175" cy="777669"/>
          </a:xfrm>
          <a:prstGeom prst="rect">
            <a:avLst/>
          </a:prstGeom>
          <a:noFill/>
          <a:ln>
            <a:noFill/>
          </a:ln>
        </p:spPr>
      </p:pic>
      <p:pic>
        <p:nvPicPr>
          <p:cNvPr id="74" name="Google Shape;74;p11" descr="Slovenská poľnohospodárska univerzita v Nitre"/>
          <p:cNvPicPr preferRelativeResize="0"/>
          <p:nvPr/>
        </p:nvPicPr>
        <p:blipFill rotWithShape="1">
          <a:blip r:embed="rId9">
            <a:alphaModFix/>
          </a:blip>
          <a:srcRect/>
          <a:stretch/>
        </p:blipFill>
        <p:spPr>
          <a:xfrm>
            <a:off x="6746258" y="5272445"/>
            <a:ext cx="1185350" cy="504492"/>
          </a:xfrm>
          <a:prstGeom prst="rect">
            <a:avLst/>
          </a:prstGeom>
          <a:noFill/>
          <a:ln>
            <a:noFill/>
          </a:ln>
        </p:spPr>
      </p:pic>
      <p:pic>
        <p:nvPicPr>
          <p:cNvPr id="75" name="Google Shape;75;p11"/>
          <p:cNvPicPr preferRelativeResize="0"/>
          <p:nvPr/>
        </p:nvPicPr>
        <p:blipFill rotWithShape="1">
          <a:blip r:embed="rId10">
            <a:alphaModFix/>
          </a:blip>
          <a:srcRect/>
          <a:stretch/>
        </p:blipFill>
        <p:spPr>
          <a:xfrm>
            <a:off x="8059380" y="5242752"/>
            <a:ext cx="773010" cy="1016004"/>
          </a:xfrm>
          <a:prstGeom prst="rect">
            <a:avLst/>
          </a:prstGeom>
          <a:noFill/>
          <a:ln>
            <a:noFill/>
          </a:ln>
        </p:spPr>
      </p:pic>
      <p:pic>
        <p:nvPicPr>
          <p:cNvPr id="76" name="Google Shape;76;p11" descr="Logo"/>
          <p:cNvPicPr preferRelativeResize="0"/>
          <p:nvPr/>
        </p:nvPicPr>
        <p:blipFill rotWithShape="1">
          <a:blip r:embed="rId11">
            <a:alphaModFix/>
          </a:blip>
          <a:srcRect/>
          <a:stretch/>
        </p:blipFill>
        <p:spPr>
          <a:xfrm>
            <a:off x="8832390" y="5213414"/>
            <a:ext cx="1017490" cy="504492"/>
          </a:xfrm>
          <a:prstGeom prst="rect">
            <a:avLst/>
          </a:prstGeom>
          <a:noFill/>
          <a:ln>
            <a:noFill/>
          </a:ln>
        </p:spPr>
      </p:pic>
      <p:pic>
        <p:nvPicPr>
          <p:cNvPr id="77" name="Google Shape;77;p11"/>
          <p:cNvPicPr preferRelativeResize="0"/>
          <p:nvPr/>
        </p:nvPicPr>
        <p:blipFill rotWithShape="1">
          <a:blip r:embed="rId12">
            <a:alphaModFix/>
          </a:blip>
          <a:srcRect/>
          <a:stretch/>
        </p:blipFill>
        <p:spPr>
          <a:xfrm>
            <a:off x="9965882" y="5208372"/>
            <a:ext cx="1215490" cy="564513"/>
          </a:xfrm>
          <a:prstGeom prst="rect">
            <a:avLst/>
          </a:prstGeom>
          <a:noFill/>
          <a:ln>
            <a:noFill/>
          </a:ln>
        </p:spPr>
      </p:pic>
      <p:pic>
        <p:nvPicPr>
          <p:cNvPr id="78" name="Google Shape;78;p11" descr="AIFED - Formación, cultura y empleo en Granada"/>
          <p:cNvPicPr preferRelativeResize="0"/>
          <p:nvPr/>
        </p:nvPicPr>
        <p:blipFill rotWithShape="1">
          <a:blip r:embed="rId13">
            <a:alphaModFix/>
          </a:blip>
          <a:srcRect/>
          <a:stretch/>
        </p:blipFill>
        <p:spPr>
          <a:xfrm>
            <a:off x="6223099" y="5771248"/>
            <a:ext cx="1598293" cy="523875"/>
          </a:xfrm>
          <a:prstGeom prst="rect">
            <a:avLst/>
          </a:prstGeom>
          <a:noFill/>
          <a:ln>
            <a:noFill/>
          </a:ln>
        </p:spPr>
      </p:pic>
      <p:pic>
        <p:nvPicPr>
          <p:cNvPr id="79" name="Google Shape;79;p11"/>
          <p:cNvPicPr preferRelativeResize="0"/>
          <p:nvPr/>
        </p:nvPicPr>
        <p:blipFill rotWithShape="1">
          <a:blip r:embed="rId14">
            <a:alphaModFix/>
          </a:blip>
          <a:srcRect/>
          <a:stretch/>
        </p:blipFill>
        <p:spPr>
          <a:xfrm>
            <a:off x="8937023" y="5889422"/>
            <a:ext cx="1575172" cy="228600"/>
          </a:xfrm>
          <a:prstGeom prst="rect">
            <a:avLst/>
          </a:prstGeom>
          <a:noFill/>
          <a:ln>
            <a:noFill/>
          </a:ln>
        </p:spPr>
      </p:pic>
      <p:pic>
        <p:nvPicPr>
          <p:cNvPr id="80" name="Google Shape;80;p11" descr="Syzygia Foundation"/>
          <p:cNvPicPr preferRelativeResize="0"/>
          <p:nvPr/>
        </p:nvPicPr>
        <p:blipFill rotWithShape="1">
          <a:blip r:embed="rId15">
            <a:alphaModFix/>
          </a:blip>
          <a:srcRect/>
          <a:stretch/>
        </p:blipFill>
        <p:spPr>
          <a:xfrm>
            <a:off x="10621679" y="5862581"/>
            <a:ext cx="1491323" cy="282282"/>
          </a:xfrm>
          <a:prstGeom prst="rect">
            <a:avLst/>
          </a:prstGeom>
          <a:noFill/>
          <a:ln>
            <a:noFill/>
          </a:ln>
        </p:spPr>
      </p:pic>
      <p:sp>
        <p:nvSpPr>
          <p:cNvPr id="81" name="Google Shape;81;p11"/>
          <p:cNvSpPr txBox="1"/>
          <p:nvPr/>
        </p:nvSpPr>
        <p:spPr>
          <a:xfrm>
            <a:off x="7622071" y="3686794"/>
            <a:ext cx="2480219" cy="137373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ru-RU" sz="1200" b="0" i="0" u="none" strike="noStrike" cap="none" dirty="0">
                <a:solidFill>
                  <a:schemeClr val="dk1"/>
                </a:solidFill>
                <a:latin typeface="Aptos" panose="020B0004020202020204" pitchFamily="34" charset="0"/>
                <a:ea typeface="Calibri"/>
                <a:cs typeface="Calibri"/>
                <a:sym typeface="Calibri"/>
              </a:rPr>
              <a:t>Градење дигитална отпорност преку овозможување на дигитална благосостојба и безбедност достапна за сите</a:t>
            </a:r>
            <a:br>
              <a:rPr lang="mk" sz="1200" b="0" i="0" u="none" strike="noStrike" cap="none" dirty="0">
                <a:solidFill>
                  <a:schemeClr val="dk1"/>
                </a:solidFill>
                <a:latin typeface="Aptos" panose="020B0004020202020204" pitchFamily="34" charset="0"/>
                <a:ea typeface="Calibri"/>
                <a:cs typeface="Calibri"/>
                <a:sym typeface="Calibri"/>
              </a:rPr>
            </a:br>
            <a:r>
              <a:rPr lang="mk" sz="1200" b="0" i="0" u="none" strike="noStrike" cap="none" dirty="0">
                <a:solidFill>
                  <a:schemeClr val="dk1"/>
                </a:solidFill>
                <a:latin typeface="Aptos" panose="020B0004020202020204" pitchFamily="34" charset="0"/>
                <a:ea typeface="Calibri"/>
                <a:cs typeface="Calibri"/>
                <a:sym typeface="Calibri"/>
              </a:rPr>
              <a:t>2022-2-SK01-KA220-ADU-000096888</a:t>
            </a:r>
            <a:endParaRPr sz="1200" b="0" i="0" u="none" strike="noStrike" cap="none" dirty="0">
              <a:solidFill>
                <a:schemeClr val="dk1"/>
              </a:solidFill>
              <a:latin typeface="Aptos" panose="020B0004020202020204" pitchFamily="34" charset="0"/>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20"/>
          <p:cNvSpPr txBox="1">
            <a:spLocks noGrp="1"/>
          </p:cNvSpPr>
          <p:nvPr>
            <p:ph type="title"/>
          </p:nvPr>
        </p:nvSpPr>
        <p:spPr>
          <a:xfrm>
            <a:off x="352087" y="297612"/>
            <a:ext cx="6022833" cy="12393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800"/>
              <a:buFont typeface="Arial"/>
              <a:buNone/>
            </a:pPr>
            <a:r>
              <a:rPr lang="mk" dirty="0">
                <a:latin typeface="Aptos" panose="020B0004020202020204" pitchFamily="34" charset="0"/>
                <a:ea typeface="Arial"/>
                <a:cs typeface="Arial"/>
                <a:sym typeface="Arial"/>
              </a:rPr>
              <a:t>Унапредувачка промена</a:t>
            </a:r>
            <a:endParaRPr dirty="0">
              <a:latin typeface="Aptos" panose="020B0004020202020204" pitchFamily="34" charset="0"/>
            </a:endParaRPr>
          </a:p>
        </p:txBody>
      </p:sp>
      <p:sp>
        <p:nvSpPr>
          <p:cNvPr id="194" name="Google Shape;194;p20"/>
          <p:cNvSpPr txBox="1">
            <a:spLocks noGrp="1"/>
          </p:cNvSpPr>
          <p:nvPr>
            <p:ph type="body" idx="1"/>
          </p:nvPr>
        </p:nvSpPr>
        <p:spPr>
          <a:xfrm>
            <a:off x="506628" y="1620610"/>
            <a:ext cx="5724934" cy="455635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SzPts val="3200"/>
              <a:buChar char="❑"/>
            </a:pPr>
            <a:r>
              <a:rPr lang="mk" sz="3200" dirty="0">
                <a:latin typeface="Aptos" panose="020B0004020202020204" pitchFamily="34" charset="0"/>
                <a:ea typeface="Arial"/>
                <a:cs typeface="Arial"/>
                <a:sym typeface="Arial"/>
              </a:rPr>
              <a:t>Промената на навиките бара </a:t>
            </a:r>
            <a:r>
              <a:rPr lang="mk" sz="3200" b="1" dirty="0">
                <a:latin typeface="Aptos" panose="020B0004020202020204" pitchFamily="34" charset="0"/>
                <a:ea typeface="Arial"/>
                <a:cs typeface="Arial"/>
                <a:sym typeface="Arial"/>
              </a:rPr>
              <a:t>самосвест, трпение и поддршка </a:t>
            </a:r>
            <a:r>
              <a:rPr lang="mk" sz="3200" dirty="0">
                <a:latin typeface="Aptos" panose="020B0004020202020204" pitchFamily="34" charset="0"/>
                <a:ea typeface="Arial"/>
                <a:cs typeface="Arial"/>
                <a:sym typeface="Arial"/>
              </a:rPr>
              <a:t>.</a:t>
            </a:r>
            <a:endParaRPr dirty="0">
              <a:latin typeface="Aptos" panose="020B0004020202020204" pitchFamily="34" charset="0"/>
            </a:endParaRPr>
          </a:p>
          <a:p>
            <a:pPr marL="228600" lvl="0" indent="-228600" algn="l" rtl="0">
              <a:lnSpc>
                <a:spcPct val="90000"/>
              </a:lnSpc>
              <a:spcBef>
                <a:spcPts val="1000"/>
              </a:spcBef>
              <a:spcAft>
                <a:spcPts val="0"/>
              </a:spcAft>
              <a:buSzPts val="3200"/>
              <a:buChar char="❑"/>
            </a:pPr>
            <a:r>
              <a:rPr lang="mk" sz="3200" dirty="0">
                <a:latin typeface="Aptos" panose="020B0004020202020204" pitchFamily="34" charset="0"/>
                <a:ea typeface="Arial"/>
                <a:cs typeface="Arial"/>
                <a:sym typeface="Arial"/>
              </a:rPr>
              <a:t>Преку прифаќање на овие принципи и поттикнување на чувството за заедница, ние им даваме моќ на поединците да преземат контрола над нивните дигитални животи и да создадат долгорочни позитивни промени.</a:t>
            </a:r>
            <a:endParaRPr dirty="0">
              <a:latin typeface="Aptos" panose="020B0004020202020204" pitchFamily="34" charset="0"/>
            </a:endParaRPr>
          </a:p>
          <a:p>
            <a:pPr marL="228600" lvl="0" indent="-25400" algn="l" rtl="0">
              <a:lnSpc>
                <a:spcPct val="90000"/>
              </a:lnSpc>
              <a:spcBef>
                <a:spcPts val="1000"/>
              </a:spcBef>
              <a:spcAft>
                <a:spcPts val="0"/>
              </a:spcAft>
              <a:buSzPts val="3200"/>
              <a:buNone/>
            </a:pPr>
            <a:endParaRPr sz="3200" dirty="0">
              <a:latin typeface="Arial"/>
              <a:ea typeface="Arial"/>
              <a:cs typeface="Arial"/>
              <a:sym typeface="Arial"/>
            </a:endParaRPr>
          </a:p>
        </p:txBody>
      </p:sp>
      <p:pic>
        <p:nvPicPr>
          <p:cNvPr id="195" name="Google Shape;195;p20" descr="FOMO and JOMO Boys Vibe 2058607 Vector Art at Vecteezy"/>
          <p:cNvPicPr preferRelativeResize="0"/>
          <p:nvPr/>
        </p:nvPicPr>
        <p:blipFill rotWithShape="1">
          <a:blip r:embed="rId3">
            <a:alphaModFix/>
          </a:blip>
          <a:srcRect l="5122" r="30878" b="1"/>
          <a:stretch/>
        </p:blipFill>
        <p:spPr>
          <a:xfrm>
            <a:off x="6374920" y="758514"/>
            <a:ext cx="512223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196" name="Google Shape;196;p20"/>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0"/>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1"/>
          <p:cNvSpPr/>
          <p:nvPr/>
        </p:nvSpPr>
        <p:spPr>
          <a:xfrm>
            <a:off x="1332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1"/>
          <p:cNvSpPr/>
          <p:nvPr/>
        </p:nvSpPr>
        <p:spPr>
          <a:xfrm rot="3967198" flipH="1">
            <a:off x="8740526" y="345020"/>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21"/>
          <p:cNvSpPr txBox="1">
            <a:spLocks noGrp="1"/>
          </p:cNvSpPr>
          <p:nvPr>
            <p:ph type="title"/>
          </p:nvPr>
        </p:nvSpPr>
        <p:spPr>
          <a:xfrm>
            <a:off x="267164" y="614319"/>
            <a:ext cx="11007811" cy="9750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400"/>
              <a:buFont typeface="Arial"/>
              <a:buNone/>
            </a:pPr>
            <a:r>
              <a:rPr lang="mk" sz="3600" dirty="0">
                <a:latin typeface="Aptos" panose="020B0004020202020204" pitchFamily="34" charset="0"/>
                <a:ea typeface="Arial"/>
                <a:cs typeface="Arial"/>
                <a:sym typeface="Arial"/>
              </a:rPr>
              <a:t>Споделување искуства и инспирација на другите</a:t>
            </a:r>
            <a:endParaRPr sz="3600" dirty="0">
              <a:latin typeface="Aptos" panose="020B0004020202020204" pitchFamily="34" charset="0"/>
            </a:endParaRPr>
          </a:p>
        </p:txBody>
      </p:sp>
      <p:sp>
        <p:nvSpPr>
          <p:cNvPr id="206" name="Google Shape;206;p21"/>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21" descr="Virtual Presentation - 2nd World Conference on Teaching and Education"/>
          <p:cNvPicPr preferRelativeResize="0"/>
          <p:nvPr/>
        </p:nvPicPr>
        <p:blipFill rotWithShape="1">
          <a:blip r:embed="rId3">
            <a:alphaModFix/>
          </a:blip>
          <a:srcRect/>
          <a:stretch/>
        </p:blipFill>
        <p:spPr>
          <a:xfrm>
            <a:off x="727896" y="2448411"/>
            <a:ext cx="4777381" cy="2508125"/>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08" name="Google Shape;208;p21"/>
          <p:cNvSpPr txBox="1">
            <a:spLocks noGrp="1"/>
          </p:cNvSpPr>
          <p:nvPr>
            <p:ph type="body" idx="1"/>
          </p:nvPr>
        </p:nvSpPr>
        <p:spPr>
          <a:xfrm>
            <a:off x="5831604" y="1721281"/>
            <a:ext cx="5632500" cy="2373600"/>
          </a:xfrm>
          <a:prstGeom prst="rect">
            <a:avLst/>
          </a:prstGeom>
          <a:noFill/>
          <a:ln>
            <a:noFill/>
          </a:ln>
        </p:spPr>
        <p:txBody>
          <a:bodyPr spcFirstLastPara="1" wrap="square" lIns="91425" tIns="45700" rIns="91425" bIns="45700" anchor="t" anchorCtr="0">
            <a:noAutofit/>
          </a:bodyPr>
          <a:lstStyle/>
          <a:p>
            <a:pPr marL="228600" lvl="0" indent="-158750" algn="just" rtl="0">
              <a:lnSpc>
                <a:spcPct val="90000"/>
              </a:lnSpc>
              <a:spcBef>
                <a:spcPts val="0"/>
              </a:spcBef>
              <a:spcAft>
                <a:spcPts val="0"/>
              </a:spcAft>
              <a:buSzPts val="2100"/>
              <a:buChar char="❑"/>
            </a:pPr>
            <a:r>
              <a:rPr lang="ru-RU" dirty="0">
                <a:latin typeface="Aptos" panose="020B0004020202020204" pitchFamily="34" charset="0"/>
              </a:rPr>
              <a:t>Ве охрабруваме да ги споделите вашите искуства и сознанија</a:t>
            </a:r>
          </a:p>
          <a:p>
            <a:pPr marL="228600" lvl="0" indent="-158750" algn="just" rtl="0">
              <a:lnSpc>
                <a:spcPct val="90000"/>
              </a:lnSpc>
              <a:spcBef>
                <a:spcPts val="0"/>
              </a:spcBef>
              <a:spcAft>
                <a:spcPts val="0"/>
              </a:spcAft>
              <a:buSzPts val="2100"/>
              <a:buChar char="❑"/>
            </a:pPr>
            <a:r>
              <a:rPr lang="ru-RU" dirty="0">
                <a:latin typeface="Aptos" panose="020B0004020202020204" pitchFamily="34" charset="0"/>
              </a:rPr>
              <a:t>Вашата приказна има моќ да инспирира и мотивира, поттикнувајќи позитивна промена не само во вашиот живот, туку и во животите на оние околу вас.</a:t>
            </a:r>
            <a:endParaRPr dirty="0">
              <a:latin typeface="Aptos"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p:nvPr/>
        </p:nvSpPr>
        <p:spPr>
          <a:xfrm>
            <a:off x="312298" y="654050"/>
            <a:ext cx="11567400" cy="6041400"/>
          </a:xfrm>
          <a:prstGeom prst="rect">
            <a:avLst/>
          </a:prstGeom>
          <a:noFill/>
          <a:ln>
            <a:noFill/>
          </a:ln>
        </p:spPr>
        <p:txBody>
          <a:bodyPr spcFirstLastPara="1" wrap="square" lIns="0" tIns="0" rIns="0" bIns="0" anchor="t" anchorCtr="0">
            <a:spAutoFit/>
          </a:bodyPr>
          <a:lstStyle/>
          <a:p>
            <a:pPr marL="0" marR="0" lvl="0" indent="0" algn="just" rtl="0">
              <a:lnSpc>
                <a:spcPct val="67604"/>
              </a:lnSpc>
              <a:spcBef>
                <a:spcPts val="0"/>
              </a:spcBef>
              <a:spcAft>
                <a:spcPts val="0"/>
              </a:spcAft>
              <a:buNone/>
            </a:pPr>
            <a:r>
              <a:rPr lang="mk" sz="2467" b="1" dirty="0">
                <a:solidFill>
                  <a:srgbClr val="92BAB5"/>
                </a:solidFill>
                <a:latin typeface="Arial"/>
                <a:ea typeface="Arial"/>
                <a:cs typeface="Arial"/>
                <a:sym typeface="Arial"/>
              </a:rPr>
              <a:t>Бесплатна лиценца </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 </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Производот </a:t>
            </a:r>
            <a:r>
              <a:rPr lang="mk" sz="1933" dirty="0">
                <a:solidFill>
                  <a:schemeClr val="dk1"/>
                </a:solidFill>
              </a:rPr>
              <a:t>е креиран </a:t>
            </a:r>
            <a:r>
              <a:rPr lang="mk" sz="1933" dirty="0">
                <a:solidFill>
                  <a:schemeClr val="dk1"/>
                </a:solidFill>
                <a:latin typeface="Arial"/>
                <a:ea typeface="Arial"/>
                <a:cs typeface="Arial"/>
                <a:sym typeface="Arial"/>
              </a:rPr>
              <a:t>од проектот „Градење дигитална отпорност преку овозможување на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Публикацијата ја добива лиценцата Creative Commons CC BY-NC SA.</a:t>
            </a:r>
            <a:endParaRPr sz="1200" dirty="0"/>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 </a:t>
            </a:r>
            <a:endParaRPr sz="1200" dirty="0"/>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endParaRPr sz="1933" dirty="0">
              <a:solidFill>
                <a:schemeClr val="dk1"/>
              </a:solidFill>
              <a:latin typeface="Arial"/>
              <a:ea typeface="Arial"/>
              <a:cs typeface="Arial"/>
              <a:sym typeface="Arial"/>
            </a:endParaRPr>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Оваа лиценца ви овозможува да ја дистрибуирате, </a:t>
            </a:r>
            <a:r>
              <a:rPr lang="mk" sz="1933" dirty="0">
                <a:solidFill>
                  <a:schemeClr val="dk1"/>
                </a:solidFill>
              </a:rPr>
              <a:t>преработите</a:t>
            </a:r>
            <a:r>
              <a:rPr lang="mk" sz="1933" dirty="0">
                <a:solidFill>
                  <a:schemeClr val="dk1"/>
                </a:solidFill>
                <a:latin typeface="Arial"/>
                <a:ea typeface="Arial"/>
                <a:cs typeface="Arial"/>
                <a:sym typeface="Arial"/>
              </a:rPr>
              <a:t>, подобрувате и надградувате работата, но само неформално. При користење на делото, како и извадоците од ова мора : </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b="0" i="0" u="none" strike="noStrike" cap="none" dirty="0">
                <a:solidFill>
                  <a:schemeClr val="dk1"/>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b="0" i="0" u="none" strike="noStrike" cap="none" dirty="0">
                <a:solidFill>
                  <a:schemeClr val="dk1"/>
                </a:solidFill>
                <a:latin typeface="Arial"/>
                <a:ea typeface="Arial"/>
                <a:cs typeface="Arial"/>
                <a:sym typeface="Arial"/>
              </a:rPr>
              <a:t>делото не смее да се користи за комерцијални цели.</a:t>
            </a:r>
            <a:endParaRPr sz="1200" dirty="0"/>
          </a:p>
          <a:p>
            <a:pPr marL="647732" marR="0" lvl="1" indent="-330217" algn="just" rtl="0">
              <a:lnSpc>
                <a:spcPct val="84528"/>
              </a:lnSpc>
              <a:spcBef>
                <a:spcPts val="0"/>
              </a:spcBef>
              <a:spcAft>
                <a:spcPts val="0"/>
              </a:spcAft>
              <a:buClr>
                <a:schemeClr val="dk1"/>
              </a:buClr>
              <a:buSzPts val="1933"/>
              <a:buFont typeface="Calibri"/>
              <a:buAutoNum type="arabicPeriod"/>
            </a:pPr>
            <a:r>
              <a:rPr lang="mk" sz="1933" b="0" i="0" u="none" strike="noStrike" cap="none" dirty="0">
                <a:solidFill>
                  <a:schemeClr val="dk1"/>
                </a:solidFill>
                <a:latin typeface="Arial"/>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sz="1200" dirty="0"/>
          </a:p>
          <a:p>
            <a:pPr marL="0" marR="0" lvl="0" indent="0" algn="just" rtl="0">
              <a:lnSpc>
                <a:spcPct val="84528"/>
              </a:lnSpc>
              <a:spcBef>
                <a:spcPts val="0"/>
              </a:spcBef>
              <a:spcAft>
                <a:spcPts val="0"/>
              </a:spcAft>
              <a:buNone/>
            </a:pPr>
            <a:r>
              <a:rPr lang="mk" sz="1933" b="1" dirty="0">
                <a:solidFill>
                  <a:srgbClr val="FFAA5A"/>
                </a:solidFill>
                <a:latin typeface="Arial"/>
                <a:ea typeface="Arial"/>
                <a:cs typeface="Arial"/>
                <a:sym typeface="Arial"/>
              </a:rPr>
              <a:t>Одрекување од одговорност:</a:t>
            </a:r>
            <a:endParaRPr sz="1200" dirty="0"/>
          </a:p>
          <a:p>
            <a:pPr marL="0" marR="0" lvl="0" indent="0" algn="just" rtl="0">
              <a:lnSpc>
                <a:spcPct val="84528"/>
              </a:lnSpc>
              <a:spcBef>
                <a:spcPts val="0"/>
              </a:spcBef>
              <a:spcAft>
                <a:spcPts val="0"/>
              </a:spcAft>
              <a:buNone/>
            </a:pPr>
            <a:r>
              <a:rPr lang="mk" sz="1933">
                <a:solidFill>
                  <a:schemeClr val="dk1"/>
                </a:solidFill>
                <a:latin typeface="Arial"/>
                <a:ea typeface="Arial"/>
                <a:cs typeface="Arial"/>
                <a:sym typeface="Arial"/>
              </a:rPr>
              <a:t>Проектот е финансиран </a:t>
            </a:r>
            <a:r>
              <a:rPr lang="mk" sz="1933" dirty="0">
                <a:solidFill>
                  <a:schemeClr val="dk1"/>
                </a:solidFill>
                <a:latin typeface="Arial"/>
                <a:ea typeface="Arial"/>
                <a:cs typeface="Arial"/>
                <a:sym typeface="Arial"/>
              </a:rPr>
              <a:t>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1200" dirty="0"/>
          </a:p>
          <a:p>
            <a:pPr marL="0" marR="0" lvl="0" indent="0" algn="just" rtl="0">
              <a:lnSpc>
                <a:spcPct val="84528"/>
              </a:lnSpc>
              <a:spcBef>
                <a:spcPts val="0"/>
              </a:spcBef>
              <a:spcAft>
                <a:spcPts val="0"/>
              </a:spcAft>
              <a:buNone/>
            </a:pPr>
            <a:r>
              <a:rPr lang="mk" sz="1933" dirty="0">
                <a:solidFill>
                  <a:schemeClr val="dk1"/>
                </a:solidFill>
                <a:latin typeface="Arial"/>
                <a:ea typeface="Arial"/>
                <a:cs typeface="Arial"/>
                <a:sym typeface="Arial"/>
              </a:rPr>
              <a:t> </a:t>
            </a:r>
            <a:endParaRPr sz="1200" dirty="0"/>
          </a:p>
        </p:txBody>
      </p:sp>
      <p:sp>
        <p:nvSpPr>
          <p:cNvPr id="214" name="Google Shape;214;p22"/>
          <p:cNvSpPr/>
          <p:nvPr/>
        </p:nvSpPr>
        <p:spPr>
          <a:xfrm>
            <a:off x="736475" y="2692275"/>
            <a:ext cx="1564701" cy="5398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2"/>
          <p:cNvSpPr txBox="1">
            <a:spLocks noGrp="1"/>
          </p:cNvSpPr>
          <p:nvPr>
            <p:ph type="title"/>
          </p:nvPr>
        </p:nvSpPr>
        <p:spPr>
          <a:xfrm>
            <a:off x="838200" y="365125"/>
            <a:ext cx="539336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400"/>
              <a:buFont typeface="Arial"/>
              <a:buNone/>
            </a:pPr>
            <a:r>
              <a:rPr lang="mk" sz="3600" dirty="0">
                <a:latin typeface="Aptos" panose="020B0004020202020204" pitchFamily="34" charset="0"/>
                <a:ea typeface="Arial"/>
                <a:cs typeface="Arial"/>
                <a:sym typeface="Arial"/>
              </a:rPr>
              <a:t>Разбирање на дигиталната благосостојба</a:t>
            </a:r>
            <a:endParaRPr sz="3600" dirty="0">
              <a:latin typeface="Aptos" panose="020B0004020202020204" pitchFamily="34" charset="0"/>
            </a:endParaRPr>
          </a:p>
        </p:txBody>
      </p:sp>
      <p:sp>
        <p:nvSpPr>
          <p:cNvPr id="89" name="Google Shape;89;p12"/>
          <p:cNvSpPr/>
          <p:nvPr/>
        </p:nvSpPr>
        <p:spPr>
          <a:xfrm>
            <a:off x="10198657" y="1"/>
            <a:ext cx="1155142" cy="625027"/>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2"/>
          <p:cNvSpPr txBox="1">
            <a:spLocks noGrp="1"/>
          </p:cNvSpPr>
          <p:nvPr>
            <p:ph type="body" idx="1"/>
          </p:nvPr>
        </p:nvSpPr>
        <p:spPr>
          <a:xfrm>
            <a:off x="639770" y="1971098"/>
            <a:ext cx="5881816" cy="4351338"/>
          </a:xfrm>
          <a:prstGeom prst="rect">
            <a:avLst/>
          </a:prstGeom>
          <a:noFill/>
          <a:ln>
            <a:noFill/>
          </a:ln>
        </p:spPr>
        <p:txBody>
          <a:bodyPr spcFirstLastPara="1" wrap="square" lIns="91425" tIns="45700" rIns="91425" bIns="45700" anchor="t" anchorCtr="0">
            <a:noAutofit/>
          </a:bodyPr>
          <a:lstStyle/>
          <a:p>
            <a:pPr marL="228600" lvl="0" indent="-203200" algn="just" rtl="0">
              <a:lnSpc>
                <a:spcPct val="80000"/>
              </a:lnSpc>
              <a:spcBef>
                <a:spcPts val="0"/>
              </a:spcBef>
              <a:spcAft>
                <a:spcPts val="0"/>
              </a:spcAft>
              <a:buSzPts val="2400"/>
              <a:buChar char="❑"/>
            </a:pPr>
            <a:r>
              <a:rPr lang="mk" sz="2400" dirty="0">
                <a:latin typeface="Aptos" panose="020B0004020202020204" pitchFamily="34" charset="0"/>
                <a:ea typeface="Arial"/>
                <a:cs typeface="Arial"/>
                <a:sym typeface="Arial"/>
              </a:rPr>
              <a:t>Разбирањето на суштината на дигиталната благосостојба е наоѓање </a:t>
            </a:r>
            <a:r>
              <a:rPr lang="mk" sz="2400" b="1" dirty="0">
                <a:latin typeface="Aptos" panose="020B0004020202020204" pitchFamily="34" charset="0"/>
                <a:ea typeface="Arial"/>
                <a:cs typeface="Arial"/>
                <a:sym typeface="Arial"/>
              </a:rPr>
              <a:t>слатката позиција каде технологијата ги подобрува нашите животи без да ја засени нашата благосостојба </a:t>
            </a:r>
            <a:r>
              <a:rPr lang="mk" sz="2400" dirty="0">
                <a:latin typeface="Aptos" panose="020B0004020202020204" pitchFamily="34" charset="0"/>
                <a:ea typeface="Arial"/>
                <a:cs typeface="Arial"/>
                <a:sym typeface="Arial"/>
              </a:rPr>
              <a:t>.</a:t>
            </a:r>
            <a:endParaRPr sz="2400" dirty="0">
              <a:latin typeface="Aptos" panose="020B0004020202020204" pitchFamily="34" charset="0"/>
            </a:endParaRPr>
          </a:p>
          <a:p>
            <a:pPr marL="228600" lvl="0" indent="-203200" algn="just" rtl="0">
              <a:lnSpc>
                <a:spcPct val="80000"/>
              </a:lnSpc>
              <a:spcBef>
                <a:spcPts val="1000"/>
              </a:spcBef>
              <a:spcAft>
                <a:spcPts val="0"/>
              </a:spcAft>
              <a:buSzPts val="2400"/>
              <a:buChar char="❑"/>
            </a:pPr>
            <a:r>
              <a:rPr lang="ru-RU" sz="2400" dirty="0">
                <a:latin typeface="Aptos" panose="020B0004020202020204" pitchFamily="34" charset="0"/>
              </a:rPr>
              <a:t>Од следење на нашите прошетки со апликации за фитнес, до поврзувањето со саканите преку видео повици, сме виделе како мали прилагодувања можат да доведат до длабоки подобрувања</a:t>
            </a:r>
            <a:r>
              <a:rPr lang="en-US" sz="2400" dirty="0">
                <a:latin typeface="Aptos" panose="020B0004020202020204" pitchFamily="34" charset="0"/>
              </a:rPr>
              <a:t>,</a:t>
            </a:r>
            <a:r>
              <a:rPr lang="mk" sz="2400" dirty="0">
                <a:latin typeface="Aptos" panose="020B0004020202020204" pitchFamily="34" charset="0"/>
                <a:cs typeface="Arial"/>
                <a:sym typeface="Arial"/>
              </a:rPr>
              <a:t> гледаме</a:t>
            </a:r>
            <a:r>
              <a:rPr lang="mk" sz="2400" dirty="0">
                <a:latin typeface="Aptos" panose="020B0004020202020204" pitchFamily="34" charset="0"/>
                <a:ea typeface="Arial"/>
                <a:cs typeface="Arial"/>
                <a:sym typeface="Arial"/>
              </a:rPr>
              <a:t> како малите прилагодувања можат да доведат до длабоки подобрувања.</a:t>
            </a:r>
            <a:endParaRPr sz="2400" dirty="0">
              <a:latin typeface="Aptos" panose="020B0004020202020204" pitchFamily="34" charset="0"/>
            </a:endParaRPr>
          </a:p>
        </p:txBody>
      </p:sp>
      <p:sp>
        <p:nvSpPr>
          <p:cNvPr id="91" name="Google Shape;91;p12"/>
          <p:cNvSpPr/>
          <p:nvPr/>
        </p:nvSpPr>
        <p:spPr>
          <a:xfrm>
            <a:off x="6808185" y="3423959"/>
            <a:ext cx="540822" cy="540822"/>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12" descr="How To Maintain Work-Wellness Balance — PRESS Massage Greenpoint"/>
          <p:cNvPicPr preferRelativeResize="0"/>
          <p:nvPr/>
        </p:nvPicPr>
        <p:blipFill rotWithShape="1">
          <a:blip r:embed="rId3">
            <a:alphaModFix/>
          </a:blip>
          <a:srcRect/>
          <a:stretch/>
        </p:blipFill>
        <p:spPr>
          <a:xfrm>
            <a:off x="7887184" y="1878169"/>
            <a:ext cx="3781051" cy="2457683"/>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93" name="Google Shape;93;p12"/>
          <p:cNvSpPr/>
          <p:nvPr/>
        </p:nvSpPr>
        <p:spPr>
          <a:xfrm>
            <a:off x="6749602" y="1"/>
            <a:ext cx="2066948" cy="162187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94" name="Google Shape;94;p12"/>
          <p:cNvCxnSpPr/>
          <p:nvPr/>
        </p:nvCxnSpPr>
        <p:spPr>
          <a:xfrm>
            <a:off x="12138745" y="1027906"/>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95" name="Google Shape;95;p12"/>
          <p:cNvSpPr/>
          <p:nvPr/>
        </p:nvSpPr>
        <p:spPr>
          <a:xfrm rot="-1136562">
            <a:off x="7456580" y="5166682"/>
            <a:ext cx="1835725" cy="2024785"/>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2"/>
          <p:cNvSpPr/>
          <p:nvPr/>
        </p:nvSpPr>
        <p:spPr>
          <a:xfrm>
            <a:off x="6809527"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2"/>
          <p:cNvSpPr/>
          <p:nvPr/>
        </p:nvSpPr>
        <p:spPr>
          <a:xfrm>
            <a:off x="10851696" y="5519196"/>
            <a:ext cx="1340305" cy="1338805"/>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p:nvPr/>
        </p:nvSpPr>
        <p:spPr>
          <a:xfrm rot="3967198" flipH="1">
            <a:off x="8727205" y="60501"/>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5" name="Google Shape;105;p13"/>
          <p:cNvSpPr txBox="1">
            <a:spLocks noGrp="1"/>
          </p:cNvSpPr>
          <p:nvPr>
            <p:ph type="title"/>
          </p:nvPr>
        </p:nvSpPr>
        <p:spPr>
          <a:xfrm>
            <a:off x="4744995" y="541277"/>
            <a:ext cx="633695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4400"/>
              <a:buFont typeface="Arial"/>
              <a:buNone/>
            </a:pPr>
            <a:r>
              <a:rPr lang="mk" sz="3600" dirty="0">
                <a:latin typeface="Aptos" panose="020B0004020202020204" pitchFamily="34" charset="0"/>
                <a:ea typeface="Arial"/>
                <a:cs typeface="Arial"/>
                <a:sym typeface="Arial"/>
              </a:rPr>
              <a:t>Дигиталната благосостојба е од витално значење за возрасните</a:t>
            </a:r>
            <a:endParaRPr sz="3600" dirty="0">
              <a:latin typeface="Aptos" panose="020B0004020202020204" pitchFamily="34" charset="0"/>
            </a:endParaRPr>
          </a:p>
        </p:txBody>
      </p:sp>
      <p:sp>
        <p:nvSpPr>
          <p:cNvPr id="106" name="Google Shape;106;p13"/>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7" name="Google Shape;107;p13" descr="Active people breaks Royalty Free Vector Image"/>
          <p:cNvPicPr preferRelativeResize="0"/>
          <p:nvPr/>
        </p:nvPicPr>
        <p:blipFill rotWithShape="1">
          <a:blip r:embed="rId3">
            <a:alphaModFix/>
          </a:blip>
          <a:srcRect b="7543"/>
          <a:stretch/>
        </p:blipFill>
        <p:spPr>
          <a:xfrm>
            <a:off x="703182" y="956574"/>
            <a:ext cx="3827313" cy="3825491"/>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08" name="Google Shape;108;p13"/>
          <p:cNvSpPr txBox="1">
            <a:spLocks noGrp="1"/>
          </p:cNvSpPr>
          <p:nvPr>
            <p:ph type="body" idx="1"/>
          </p:nvPr>
        </p:nvSpPr>
        <p:spPr>
          <a:xfrm>
            <a:off x="4945230" y="2079176"/>
            <a:ext cx="6460500" cy="3941700"/>
          </a:xfrm>
          <a:prstGeom prst="rect">
            <a:avLst/>
          </a:prstGeom>
          <a:noFill/>
          <a:ln>
            <a:noFill/>
          </a:ln>
        </p:spPr>
        <p:txBody>
          <a:bodyPr spcFirstLastPara="1" wrap="square" lIns="91425" tIns="45700" rIns="91425" bIns="45700" anchor="t" anchorCtr="0">
            <a:noAutofit/>
          </a:bodyPr>
          <a:lstStyle/>
          <a:p>
            <a:pPr marL="228600" lvl="0" indent="-203200" algn="l" rtl="0">
              <a:lnSpc>
                <a:spcPct val="80000"/>
              </a:lnSpc>
              <a:spcBef>
                <a:spcPts val="0"/>
              </a:spcBef>
              <a:spcAft>
                <a:spcPts val="0"/>
              </a:spcAft>
              <a:buSzPts val="2560"/>
              <a:buChar char="❑"/>
            </a:pPr>
            <a:r>
              <a:rPr lang="mk" sz="2400" dirty="0">
                <a:latin typeface="Aptos" panose="020B0004020202020204" pitchFamily="34" charset="0"/>
                <a:ea typeface="Arial"/>
                <a:cs typeface="Arial"/>
                <a:sym typeface="Arial"/>
              </a:rPr>
              <a:t>За возрасните, дигиталната благосостојба е </a:t>
            </a:r>
            <a:r>
              <a:rPr lang="mk" sz="2400" b="1" dirty="0">
                <a:latin typeface="Aptos" panose="020B0004020202020204" pitchFamily="34" charset="0"/>
                <a:ea typeface="Arial"/>
                <a:cs typeface="Arial"/>
                <a:sym typeface="Arial"/>
              </a:rPr>
              <a:t>неопходност </a:t>
            </a:r>
            <a:r>
              <a:rPr lang="mk" sz="2400" dirty="0">
                <a:latin typeface="Aptos" panose="020B0004020202020204" pitchFamily="34" charset="0"/>
                <a:ea typeface="Arial"/>
                <a:cs typeface="Arial"/>
                <a:sym typeface="Arial"/>
              </a:rPr>
              <a:t>.</a:t>
            </a:r>
            <a:endParaRPr sz="2400" dirty="0">
              <a:latin typeface="Aptos" panose="020B0004020202020204" pitchFamily="34" charset="0"/>
            </a:endParaRPr>
          </a:p>
          <a:p>
            <a:pPr marL="228600" lvl="0" indent="-203200" algn="l" rtl="0">
              <a:lnSpc>
                <a:spcPct val="80000"/>
              </a:lnSpc>
              <a:spcBef>
                <a:spcPts val="1000"/>
              </a:spcBef>
              <a:spcAft>
                <a:spcPts val="0"/>
              </a:spcAft>
              <a:buSzPts val="2560"/>
              <a:buChar char="❑"/>
            </a:pPr>
            <a:r>
              <a:rPr lang="mk" sz="2400" dirty="0">
                <a:latin typeface="Aptos" panose="020B0004020202020204" pitchFamily="34" charset="0"/>
                <a:ea typeface="Arial"/>
                <a:cs typeface="Arial"/>
                <a:sym typeface="Arial"/>
              </a:rPr>
              <a:t>Заштитување на нашето физичко здравје </a:t>
            </a:r>
            <a:br>
              <a:rPr lang="mk" sz="2400" dirty="0">
                <a:latin typeface="Aptos" panose="020B0004020202020204" pitchFamily="34" charset="0"/>
                <a:ea typeface="Arial"/>
                <a:cs typeface="Arial"/>
                <a:sym typeface="Arial"/>
              </a:rPr>
            </a:br>
            <a:r>
              <a:rPr lang="mk" sz="2400" dirty="0">
                <a:latin typeface="Aptos" panose="020B0004020202020204" pitchFamily="34" charset="0"/>
                <a:ea typeface="Arial"/>
                <a:cs typeface="Arial"/>
                <a:sym typeface="Arial"/>
              </a:rPr>
              <a:t>со намалување на напрегањето на очите,</a:t>
            </a:r>
            <a:endParaRPr sz="2400" dirty="0">
              <a:latin typeface="Aptos" panose="020B0004020202020204" pitchFamily="34" charset="0"/>
            </a:endParaRPr>
          </a:p>
          <a:p>
            <a:pPr marL="228600" lvl="0" indent="-203200" algn="l" rtl="0">
              <a:lnSpc>
                <a:spcPct val="80000"/>
              </a:lnSpc>
              <a:spcBef>
                <a:spcPts val="1000"/>
              </a:spcBef>
              <a:spcAft>
                <a:spcPts val="0"/>
              </a:spcAft>
              <a:buSzPts val="2560"/>
              <a:buChar char="❑"/>
            </a:pPr>
            <a:r>
              <a:rPr lang="mk" sz="2400" dirty="0">
                <a:latin typeface="Aptos" panose="020B0004020202020204" pitchFamily="34" charset="0"/>
                <a:ea typeface="Arial"/>
                <a:cs typeface="Arial"/>
                <a:sym typeface="Arial"/>
              </a:rPr>
              <a:t>негување на нашата психолошка благосостојба со намалување на нивото на стрес и</a:t>
            </a:r>
            <a:endParaRPr sz="2400" dirty="0">
              <a:latin typeface="Aptos" panose="020B0004020202020204" pitchFamily="34" charset="0"/>
            </a:endParaRPr>
          </a:p>
          <a:p>
            <a:pPr marL="228600" lvl="0" indent="-203200" algn="l" rtl="0">
              <a:lnSpc>
                <a:spcPct val="80000"/>
              </a:lnSpc>
              <a:spcBef>
                <a:spcPts val="1000"/>
              </a:spcBef>
              <a:spcAft>
                <a:spcPts val="0"/>
              </a:spcAft>
              <a:buSzPts val="2560"/>
              <a:buChar char="❑"/>
            </a:pPr>
            <a:r>
              <a:rPr lang="mk" sz="2400" dirty="0">
                <a:latin typeface="Aptos" panose="020B0004020202020204" pitchFamily="34" charset="0"/>
                <a:ea typeface="Arial"/>
                <a:cs typeface="Arial"/>
                <a:sym typeface="Arial"/>
              </a:rPr>
              <a:t>збогатување на нашите општествени животи со негување на вистински врски надвор од екранот.</a:t>
            </a:r>
            <a:endParaRPr sz="2400" dirty="0">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4"/>
          <p:cNvSpPr txBox="1">
            <a:spLocks noGrp="1"/>
          </p:cNvSpPr>
          <p:nvPr>
            <p:ph type="title"/>
          </p:nvPr>
        </p:nvSpPr>
        <p:spPr>
          <a:xfrm>
            <a:off x="379100" y="796583"/>
            <a:ext cx="4338141" cy="22165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ts val="4400"/>
              <a:buFont typeface="Arial"/>
              <a:buNone/>
            </a:pPr>
            <a:r>
              <a:rPr lang="mk" sz="4400" dirty="0">
                <a:latin typeface="Aptos" panose="020B0004020202020204" pitchFamily="34" charset="0"/>
                <a:ea typeface="Arial"/>
                <a:cs typeface="Arial"/>
                <a:sym typeface="Arial"/>
              </a:rPr>
              <a:t>Балансирана перспектива </a:t>
            </a:r>
            <a:br>
              <a:rPr lang="mk" sz="4400" dirty="0">
                <a:latin typeface="Aptos" panose="020B0004020202020204" pitchFamily="34" charset="0"/>
                <a:ea typeface="Arial"/>
                <a:cs typeface="Arial"/>
                <a:sym typeface="Arial"/>
              </a:rPr>
            </a:br>
            <a:r>
              <a:rPr lang="mk" sz="4400" dirty="0">
                <a:latin typeface="Aptos" panose="020B0004020202020204" pitchFamily="34" charset="0"/>
                <a:ea typeface="Arial"/>
                <a:cs typeface="Arial"/>
                <a:sym typeface="Arial"/>
              </a:rPr>
              <a:t>на технологијата</a:t>
            </a:r>
            <a:endParaRPr dirty="0">
              <a:latin typeface="Aptos" panose="020B0004020202020204" pitchFamily="34" charset="0"/>
            </a:endParaRPr>
          </a:p>
        </p:txBody>
      </p:sp>
      <p:sp>
        <p:nvSpPr>
          <p:cNvPr id="116" name="Google Shape;116;p14"/>
          <p:cNvSpPr/>
          <p:nvPr/>
        </p:nvSpPr>
        <p:spPr>
          <a:xfrm rot="6269068">
            <a:off x="8717845" y="3339275"/>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 name="Google Shape;117;p14" descr="🔥 Negatives of technology. The Positive and Negative Effects of ..."/>
          <p:cNvPicPr preferRelativeResize="0"/>
          <p:nvPr/>
        </p:nvPicPr>
        <p:blipFill rotWithShape="1">
          <a:blip r:embed="rId3">
            <a:alphaModFix/>
          </a:blip>
          <a:srcRect/>
          <a:stretch/>
        </p:blipFill>
        <p:spPr>
          <a:xfrm>
            <a:off x="4778770" y="643469"/>
            <a:ext cx="6767096" cy="2957472"/>
          </a:xfrm>
          <a:custGeom>
            <a:avLst/>
            <a:gdLst/>
            <a:ahLst/>
            <a:cxnLst/>
            <a:rect l="l" t="t" r="r" b="b"/>
            <a:pathLst>
              <a:path w="10580201" h="2957472" extrusionOk="0">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ln>
            <a:noFill/>
          </a:ln>
        </p:spPr>
      </p:pic>
      <p:sp>
        <p:nvSpPr>
          <p:cNvPr id="118" name="Google Shape;118;p14"/>
          <p:cNvSpPr txBox="1">
            <a:spLocks noGrp="1"/>
          </p:cNvSpPr>
          <p:nvPr>
            <p:ph type="body" idx="1"/>
          </p:nvPr>
        </p:nvSpPr>
        <p:spPr>
          <a:xfrm>
            <a:off x="667265" y="3844905"/>
            <a:ext cx="10686536" cy="2369626"/>
          </a:xfrm>
          <a:prstGeom prst="rect">
            <a:avLst/>
          </a:prstGeom>
          <a:noFill/>
          <a:ln>
            <a:noFill/>
          </a:ln>
        </p:spPr>
        <p:txBody>
          <a:bodyPr spcFirstLastPara="1" wrap="square" lIns="91425" tIns="45700" rIns="91425" bIns="45700" anchor="t" anchorCtr="0">
            <a:noAutofit/>
          </a:bodyPr>
          <a:lstStyle/>
          <a:p>
            <a:pPr marL="228600" lvl="0" indent="-215900" algn="just" rtl="0">
              <a:lnSpc>
                <a:spcPct val="80000"/>
              </a:lnSpc>
              <a:spcBef>
                <a:spcPts val="0"/>
              </a:spcBef>
              <a:spcAft>
                <a:spcPts val="0"/>
              </a:spcAft>
              <a:buSzPts val="2600"/>
              <a:buChar char="❑"/>
            </a:pPr>
            <a:r>
              <a:rPr lang="mk" dirty="0">
                <a:latin typeface="Aptos" panose="020B0004020202020204" pitchFamily="34" charset="0"/>
                <a:ea typeface="Arial"/>
                <a:cs typeface="Arial"/>
                <a:sym typeface="Arial"/>
              </a:rPr>
              <a:t>Гледајте ја технологијата преку избалансиран објектив, бидејќи нуди неспоредлива удобност и поврзување, но исто така поставува предизвици како што се дигитално преоптоварување и зависност.</a:t>
            </a:r>
            <a:r>
              <a:rPr lang="ru-RU" dirty="0">
                <a:latin typeface="Aptos" panose="020B0004020202020204" pitchFamily="34" charset="0"/>
              </a:rPr>
              <a:t> </a:t>
            </a:r>
            <a:endParaRPr lang="en-US" dirty="0">
              <a:latin typeface="Aptos" panose="020B0004020202020204" pitchFamily="34" charset="0"/>
            </a:endParaRPr>
          </a:p>
          <a:p>
            <a:pPr marL="228600" lvl="0" indent="-215900" algn="just" rtl="0">
              <a:lnSpc>
                <a:spcPct val="80000"/>
              </a:lnSpc>
              <a:spcBef>
                <a:spcPts val="0"/>
              </a:spcBef>
              <a:spcAft>
                <a:spcPts val="0"/>
              </a:spcAft>
              <a:buSzPts val="2600"/>
              <a:buChar char="❑"/>
            </a:pPr>
            <a:r>
              <a:rPr lang="ru-RU" b="1" dirty="0">
                <a:latin typeface="Aptos" panose="020B0004020202020204" pitchFamily="34" charset="0"/>
              </a:rPr>
              <a:t>Со признавање на придобивките и недостатоците </a:t>
            </a:r>
            <a:r>
              <a:rPr lang="ru-RU" dirty="0">
                <a:latin typeface="Aptos" panose="020B0004020202020204" pitchFamily="34" charset="0"/>
              </a:rPr>
              <a:t>на технологијата, си даваме моќ да се ангажираме со неа на посвесен и оправдан начин."</a:t>
            </a:r>
            <a:endParaRPr sz="2600" dirty="0">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5"/>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6" name="Google Shape;126;p15"/>
          <p:cNvSpPr txBox="1">
            <a:spLocks noGrp="1"/>
          </p:cNvSpPr>
          <p:nvPr>
            <p:ph type="title"/>
          </p:nvPr>
        </p:nvSpPr>
        <p:spPr>
          <a:xfrm>
            <a:off x="488232" y="372441"/>
            <a:ext cx="109583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400"/>
              <a:buFont typeface="Arial"/>
              <a:buNone/>
            </a:pPr>
            <a:r>
              <a:rPr lang="mk" sz="4400" dirty="0">
                <a:latin typeface="Aptos" panose="020B0004020202020204" pitchFamily="34" charset="0"/>
                <a:ea typeface="Arial"/>
                <a:cs typeface="Arial"/>
                <a:sym typeface="Arial"/>
              </a:rPr>
              <a:t>Пристапни и привлечни формати </a:t>
            </a:r>
            <a:br>
              <a:rPr lang="mk" sz="4400" dirty="0">
                <a:latin typeface="Aptos" panose="020B0004020202020204" pitchFamily="34" charset="0"/>
                <a:ea typeface="Arial"/>
                <a:cs typeface="Arial"/>
                <a:sym typeface="Arial"/>
              </a:rPr>
            </a:br>
            <a:r>
              <a:rPr lang="mk" sz="4400" dirty="0">
                <a:latin typeface="Aptos" panose="020B0004020202020204" pitchFamily="34" charset="0"/>
                <a:ea typeface="Arial"/>
                <a:cs typeface="Arial"/>
                <a:sym typeface="Arial"/>
              </a:rPr>
              <a:t>за учење</a:t>
            </a:r>
            <a:endParaRPr dirty="0">
              <a:latin typeface="Aptos" panose="020B0004020202020204" pitchFamily="34" charset="0"/>
            </a:endParaRPr>
          </a:p>
        </p:txBody>
      </p:sp>
      <p:sp>
        <p:nvSpPr>
          <p:cNvPr id="127" name="Google Shape;127;p15"/>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15" descr="Business Solutions — The How Skills"/>
          <p:cNvPicPr preferRelativeResize="0"/>
          <p:nvPr/>
        </p:nvPicPr>
        <p:blipFill rotWithShape="1">
          <a:blip r:embed="rId3">
            <a:alphaModFix/>
          </a:blip>
          <a:srcRect/>
          <a:stretch/>
        </p:blipFill>
        <p:spPr>
          <a:xfrm>
            <a:off x="542545" y="2370005"/>
            <a:ext cx="4024569" cy="2686399"/>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129" name="Google Shape;129;p15"/>
          <p:cNvSpPr txBox="1">
            <a:spLocks noGrp="1"/>
          </p:cNvSpPr>
          <p:nvPr>
            <p:ph type="body" idx="1"/>
          </p:nvPr>
        </p:nvSpPr>
        <p:spPr>
          <a:xfrm>
            <a:off x="4985973" y="1698004"/>
            <a:ext cx="6336957" cy="461629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spcBef>
                <a:spcPts val="0"/>
              </a:spcBef>
              <a:buSzPct val="100000"/>
            </a:pPr>
            <a:r>
              <a:rPr lang="mk" sz="3200" dirty="0">
                <a:latin typeface="Aptos" panose="020B0004020202020204" pitchFamily="34" charset="0"/>
                <a:ea typeface="Arial"/>
                <a:cs typeface="Arial"/>
                <a:sym typeface="Arial"/>
              </a:rPr>
              <a:t>Нашите материјали на курсевите се дизајнирани преку </a:t>
            </a:r>
            <a:r>
              <a:rPr lang="mk" sz="3200" b="1" dirty="0">
                <a:latin typeface="Aptos" panose="020B0004020202020204" pitchFamily="34" charset="0"/>
                <a:ea typeface="Arial"/>
                <a:cs typeface="Arial"/>
                <a:sym typeface="Arial"/>
              </a:rPr>
              <a:t>вашето искуство за учење </a:t>
            </a:r>
            <a:r>
              <a:rPr lang="mk" sz="3200" dirty="0">
                <a:latin typeface="Aptos" panose="020B0004020202020204" pitchFamily="34" charset="0"/>
                <a:ea typeface="Arial"/>
                <a:cs typeface="Arial"/>
                <a:sym typeface="Arial"/>
              </a:rPr>
              <a:t>.</a:t>
            </a:r>
            <a:endParaRPr dirty="0">
              <a:latin typeface="Aptos" panose="020B0004020202020204" pitchFamily="34" charset="0"/>
            </a:endParaRPr>
          </a:p>
          <a:p>
            <a:pPr marL="228600" lvl="0" indent="-228600" algn="l" rtl="0">
              <a:lnSpc>
                <a:spcPct val="90000"/>
              </a:lnSpc>
              <a:spcBef>
                <a:spcPts val="1000"/>
              </a:spcBef>
              <a:spcAft>
                <a:spcPts val="0"/>
              </a:spcAft>
              <a:buSzPct val="100000"/>
              <a:buChar char="❑"/>
            </a:pPr>
            <a:r>
              <a:rPr lang="mk" sz="3200" dirty="0">
                <a:latin typeface="Aptos" panose="020B0004020202020204" pitchFamily="34" charset="0"/>
                <a:ea typeface="Arial"/>
                <a:cs typeface="Arial"/>
                <a:sym typeface="Arial"/>
              </a:rPr>
              <a:t>Од </a:t>
            </a:r>
            <a:r>
              <a:rPr lang="mk" sz="3200" b="1" dirty="0">
                <a:latin typeface="Aptos" panose="020B0004020202020204" pitchFamily="34" charset="0"/>
                <a:ea typeface="Arial"/>
                <a:cs typeface="Arial"/>
                <a:sym typeface="Arial"/>
              </a:rPr>
              <a:t>визуелно привлечни PowerPoint презентации до интерактивни квизови </a:t>
            </a:r>
            <a:r>
              <a:rPr lang="mk" sz="3200" dirty="0">
                <a:latin typeface="Aptos" panose="020B0004020202020204" pitchFamily="34" charset="0"/>
                <a:ea typeface="Arial"/>
                <a:cs typeface="Arial"/>
                <a:sym typeface="Arial"/>
              </a:rPr>
              <a:t>,</a:t>
            </a:r>
            <a:endParaRPr dirty="0">
              <a:latin typeface="Aptos" panose="020B0004020202020204" pitchFamily="34" charset="0"/>
            </a:endParaRPr>
          </a:p>
          <a:p>
            <a:pPr marL="228600" lvl="0" indent="-228600" algn="l" rtl="0">
              <a:lnSpc>
                <a:spcPct val="90000"/>
              </a:lnSpc>
              <a:spcBef>
                <a:spcPts val="1000"/>
              </a:spcBef>
              <a:spcAft>
                <a:spcPts val="0"/>
              </a:spcAft>
              <a:buSzPct val="100000"/>
              <a:buChar char="❑"/>
            </a:pPr>
            <a:r>
              <a:rPr lang="mk" sz="3200" dirty="0">
                <a:latin typeface="Aptos" panose="020B0004020202020204" pitchFamily="34" charset="0"/>
                <a:ea typeface="Arial"/>
                <a:cs typeface="Arial"/>
                <a:sym typeface="Arial"/>
              </a:rPr>
              <a:t>се стремиме да го направиме патувањето кон </a:t>
            </a:r>
            <a:r>
              <a:rPr lang="mk" sz="3200" b="1" dirty="0">
                <a:latin typeface="Aptos" panose="020B0004020202020204" pitchFamily="34" charset="0"/>
                <a:ea typeface="Arial"/>
                <a:cs typeface="Arial"/>
                <a:sym typeface="Arial"/>
              </a:rPr>
              <a:t>дигиталната благосостојба  достапно и пријатно за корисниците од сите возрасти </a:t>
            </a:r>
            <a:r>
              <a:rPr lang="mk" sz="3200" dirty="0">
                <a:latin typeface="Aptos" panose="020B0004020202020204" pitchFamily="34" charset="0"/>
                <a:ea typeface="Arial"/>
                <a:cs typeface="Arial"/>
                <a:sym typeface="Arial"/>
              </a:rPr>
              <a:t>и потекло.</a:t>
            </a:r>
            <a:endParaRPr dirty="0">
              <a:latin typeface="Aptos" panose="020B0004020202020204" pitchFamily="34" charset="0"/>
            </a:endParaRPr>
          </a:p>
          <a:p>
            <a:pPr marL="228600" lvl="0" indent="-40639" algn="l" rtl="0">
              <a:lnSpc>
                <a:spcPct val="90000"/>
              </a:lnSpc>
              <a:spcBef>
                <a:spcPts val="1000"/>
              </a:spcBef>
              <a:spcAft>
                <a:spcPts val="0"/>
              </a:spcAft>
              <a:buSzPct val="100000"/>
              <a:buNone/>
            </a:pPr>
            <a:endParaRPr sz="32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6"/>
          <p:cNvSpPr txBox="1">
            <a:spLocks noGrp="1"/>
          </p:cNvSpPr>
          <p:nvPr>
            <p:ph type="title"/>
          </p:nvPr>
        </p:nvSpPr>
        <p:spPr>
          <a:xfrm>
            <a:off x="395416" y="365125"/>
            <a:ext cx="583614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BAB5"/>
              </a:buClr>
              <a:buSzPct val="100000"/>
              <a:buFont typeface="Arial"/>
              <a:buNone/>
            </a:pPr>
            <a:r>
              <a:rPr lang="mk" sz="4400" dirty="0">
                <a:latin typeface="Arial"/>
                <a:ea typeface="Arial"/>
                <a:cs typeface="Arial"/>
                <a:sym typeface="Arial"/>
              </a:rPr>
              <a:t>Практични стратегии за одржливи промени</a:t>
            </a:r>
            <a:endParaRPr dirty="0"/>
          </a:p>
        </p:txBody>
      </p:sp>
      <p:sp>
        <p:nvSpPr>
          <p:cNvPr id="137" name="Google Shape;137;p16"/>
          <p:cNvSpPr/>
          <p:nvPr/>
        </p:nvSpPr>
        <p:spPr>
          <a:xfrm>
            <a:off x="10198657" y="1"/>
            <a:ext cx="1155142" cy="625027"/>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6"/>
          <p:cNvSpPr txBox="1">
            <a:spLocks noGrp="1"/>
          </p:cNvSpPr>
          <p:nvPr>
            <p:ph type="body" idx="1"/>
          </p:nvPr>
        </p:nvSpPr>
        <p:spPr>
          <a:xfrm>
            <a:off x="523765" y="1825625"/>
            <a:ext cx="6037671" cy="4667250"/>
          </a:xfrm>
          <a:prstGeom prst="rect">
            <a:avLst/>
          </a:prstGeom>
          <a:noFill/>
          <a:ln>
            <a:noFill/>
          </a:ln>
        </p:spPr>
        <p:txBody>
          <a:bodyPr spcFirstLastPara="1" wrap="square" lIns="91425" tIns="45700" rIns="91425" bIns="45700" anchor="t" anchorCtr="0">
            <a:noAutofit/>
          </a:bodyPr>
          <a:lstStyle/>
          <a:p>
            <a:pPr marL="228600" indent="-228600">
              <a:buSzPct val="100000"/>
            </a:pPr>
            <a:r>
              <a:rPr lang="ru-RU" sz="2600" dirty="0">
                <a:latin typeface="Aptos" panose="020B0004020202020204" pitchFamily="34" charset="0"/>
              </a:rPr>
              <a:t>Промената на навиките не е лесна задача, но со вистинските стратегии, може да се управува.</a:t>
            </a:r>
            <a:endParaRPr lang="en-US" sz="2600" dirty="0">
              <a:latin typeface="Aptos" panose="020B0004020202020204" pitchFamily="34" charset="0"/>
            </a:endParaRPr>
          </a:p>
          <a:p>
            <a:pPr marL="228600" lvl="0" indent="-228600" algn="l" rtl="0">
              <a:lnSpc>
                <a:spcPct val="90000"/>
              </a:lnSpc>
              <a:spcBef>
                <a:spcPts val="1000"/>
              </a:spcBef>
              <a:spcAft>
                <a:spcPts val="0"/>
              </a:spcAft>
              <a:buSzPct val="100000"/>
              <a:buChar char="❑"/>
            </a:pPr>
            <a:r>
              <a:rPr lang="mk" sz="2600" dirty="0">
                <a:latin typeface="Aptos" panose="020B0004020202020204" pitchFamily="34" charset="0"/>
                <a:ea typeface="Arial"/>
                <a:cs typeface="Arial"/>
                <a:sym typeface="Arial"/>
              </a:rPr>
              <a:t>Обезбедивме </a:t>
            </a:r>
            <a:r>
              <a:rPr lang="mk" sz="2600" b="1" dirty="0">
                <a:latin typeface="Aptos" panose="020B0004020202020204" pitchFamily="34" charset="0"/>
                <a:ea typeface="Arial"/>
                <a:cs typeface="Arial"/>
                <a:sym typeface="Arial"/>
              </a:rPr>
              <a:t>акциски чекори </a:t>
            </a:r>
            <a:r>
              <a:rPr lang="mk" sz="2600" dirty="0">
                <a:latin typeface="Aptos" panose="020B0004020202020204" pitchFamily="34" charset="0"/>
                <a:ea typeface="Arial"/>
                <a:cs typeface="Arial"/>
                <a:sym typeface="Arial"/>
              </a:rPr>
              <a:t>за да ви помогнеме постепено да интегрирате здравите дигитални навики во дневната рутина.</a:t>
            </a:r>
            <a:endParaRPr sz="2600" dirty="0">
              <a:latin typeface="Aptos" panose="020B0004020202020204" pitchFamily="34" charset="0"/>
            </a:endParaRPr>
          </a:p>
          <a:p>
            <a:pPr marL="228600" lvl="0" indent="-228600" algn="l" rtl="0">
              <a:lnSpc>
                <a:spcPct val="90000"/>
              </a:lnSpc>
              <a:spcBef>
                <a:spcPts val="1000"/>
              </a:spcBef>
              <a:spcAft>
                <a:spcPts val="0"/>
              </a:spcAft>
              <a:buSzPct val="100000"/>
              <a:buChar char="❑"/>
            </a:pPr>
            <a:r>
              <a:rPr lang="mk" sz="2600" dirty="0">
                <a:latin typeface="Aptos" panose="020B0004020202020204" pitchFamily="34" charset="0"/>
                <a:ea typeface="Arial"/>
                <a:cs typeface="Arial"/>
                <a:sym typeface="Arial"/>
              </a:rPr>
              <a:t>Со поттикнување на окружување на поддршка, на заедница, ние се погриживме никој да не тргне сам на ова патување.</a:t>
            </a:r>
            <a:endParaRPr sz="2600" dirty="0">
              <a:latin typeface="Aptos" panose="020B0004020202020204" pitchFamily="34" charset="0"/>
            </a:endParaRPr>
          </a:p>
        </p:txBody>
      </p:sp>
      <p:sp>
        <p:nvSpPr>
          <p:cNvPr id="139" name="Google Shape;139;p16"/>
          <p:cNvSpPr/>
          <p:nvPr/>
        </p:nvSpPr>
        <p:spPr>
          <a:xfrm>
            <a:off x="6808185" y="3423959"/>
            <a:ext cx="540822" cy="540822"/>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p16" descr="Setting Boundaries at Work: Why It's Crucial - Thoughtful Leader"/>
          <p:cNvPicPr preferRelativeResize="0"/>
          <p:nvPr/>
        </p:nvPicPr>
        <p:blipFill rotWithShape="1">
          <a:blip r:embed="rId3">
            <a:alphaModFix/>
          </a:blip>
          <a:srcRect/>
          <a:stretch/>
        </p:blipFill>
        <p:spPr>
          <a:xfrm>
            <a:off x="7887184" y="2114485"/>
            <a:ext cx="3781051" cy="1985051"/>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141" name="Google Shape;141;p16"/>
          <p:cNvSpPr/>
          <p:nvPr/>
        </p:nvSpPr>
        <p:spPr>
          <a:xfrm>
            <a:off x="6749602" y="1"/>
            <a:ext cx="2066948" cy="162187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42" name="Google Shape;142;p16"/>
          <p:cNvCxnSpPr/>
          <p:nvPr/>
        </p:nvCxnSpPr>
        <p:spPr>
          <a:xfrm>
            <a:off x="12138745" y="1027906"/>
            <a:ext cx="0" cy="1597708"/>
          </a:xfrm>
          <a:prstGeom prst="straightConnector1">
            <a:avLst/>
          </a:prstGeom>
          <a:noFill/>
          <a:ln w="127000" cap="rnd" cmpd="sng">
            <a:solidFill>
              <a:schemeClr val="accent4"/>
            </a:solidFill>
            <a:prstDash val="dash"/>
            <a:miter lim="800000"/>
            <a:headEnd type="none" w="sm" len="sm"/>
            <a:tailEnd type="none" w="sm" len="sm"/>
          </a:ln>
        </p:spPr>
      </p:cxnSp>
      <p:sp>
        <p:nvSpPr>
          <p:cNvPr id="143" name="Google Shape;143;p16"/>
          <p:cNvSpPr/>
          <p:nvPr/>
        </p:nvSpPr>
        <p:spPr>
          <a:xfrm rot="-1136562">
            <a:off x="7456580" y="5166682"/>
            <a:ext cx="1835725" cy="2024785"/>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6"/>
          <p:cNvSpPr/>
          <p:nvPr/>
        </p:nvSpPr>
        <p:spPr>
          <a:xfrm>
            <a:off x="6809527"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6"/>
          <p:cNvSpPr/>
          <p:nvPr/>
        </p:nvSpPr>
        <p:spPr>
          <a:xfrm>
            <a:off x="10851696" y="5519196"/>
            <a:ext cx="1340305" cy="1338805"/>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7"/>
          <p:cNvSpPr txBox="1">
            <a:spLocks noGrp="1"/>
          </p:cNvSpPr>
          <p:nvPr>
            <p:ph type="title"/>
          </p:nvPr>
        </p:nvSpPr>
        <p:spPr>
          <a:xfrm>
            <a:off x="6094476" y="177396"/>
            <a:ext cx="5393360" cy="10376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400"/>
              <a:buFont typeface="Arial"/>
              <a:buNone/>
            </a:pPr>
            <a:r>
              <a:rPr lang="mk" sz="4400" dirty="0">
                <a:latin typeface="Arial"/>
                <a:ea typeface="Arial"/>
                <a:cs typeface="Arial"/>
                <a:sym typeface="Arial"/>
              </a:rPr>
              <a:t>Заклучоци</a:t>
            </a:r>
            <a:endParaRPr dirty="0"/>
          </a:p>
        </p:txBody>
      </p:sp>
      <p:sp>
        <p:nvSpPr>
          <p:cNvPr id="153" name="Google Shape;153;p17"/>
          <p:cNvSpPr/>
          <p:nvPr/>
        </p:nvSpPr>
        <p:spPr>
          <a:xfrm flipH="1">
            <a:off x="784038" y="0"/>
            <a:ext cx="842502" cy="354793"/>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17" descr="Premium Vector | Man's face sucked into his phone"/>
          <p:cNvPicPr preferRelativeResize="0"/>
          <p:nvPr/>
        </p:nvPicPr>
        <p:blipFill rotWithShape="1">
          <a:blip r:embed="rId3">
            <a:alphaModFix/>
          </a:blip>
          <a:srcRect/>
          <a:stretch/>
        </p:blipFill>
        <p:spPr>
          <a:xfrm>
            <a:off x="314802" y="558913"/>
            <a:ext cx="2026738" cy="2533423"/>
          </a:xfrm>
          <a:custGeom>
            <a:avLst/>
            <a:gdLst/>
            <a:ahLst/>
            <a:cxnLst/>
            <a:rect l="l" t="t" r="r" b="b"/>
            <a:pathLst>
              <a:path w="1999274" h="2247255" extrusionOk="0">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155" name="Google Shape;155;p17"/>
          <p:cNvSpPr/>
          <p:nvPr/>
        </p:nvSpPr>
        <p:spPr>
          <a:xfrm flipH="1">
            <a:off x="3731108" y="1327365"/>
            <a:ext cx="610857" cy="610857"/>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7"/>
          <p:cNvSpPr/>
          <p:nvPr/>
        </p:nvSpPr>
        <p:spPr>
          <a:xfrm flipH="1">
            <a:off x="3628176" y="0"/>
            <a:ext cx="2093996" cy="1402773"/>
          </a:xfrm>
          <a:custGeom>
            <a:avLst/>
            <a:gdLst/>
            <a:ahLst/>
            <a:cxnLst/>
            <a:rect l="l" t="t" r="r" b="b"/>
            <a:pathLst>
              <a:path w="2315251" h="1550992" extrusionOk="0">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7" name="Google Shape;157;p17" descr="Side view of man with magnifying glass. 6137797 Vector Art at Vecteezy"/>
          <p:cNvPicPr preferRelativeResize="0"/>
          <p:nvPr/>
        </p:nvPicPr>
        <p:blipFill rotWithShape="1">
          <a:blip r:embed="rId4">
            <a:alphaModFix/>
          </a:blip>
          <a:srcRect/>
          <a:stretch/>
        </p:blipFill>
        <p:spPr>
          <a:xfrm>
            <a:off x="314801" y="3661942"/>
            <a:ext cx="2533423" cy="2533423"/>
          </a:xfrm>
          <a:custGeom>
            <a:avLst/>
            <a:gdLst/>
            <a:ahLst/>
            <a:cxnLst/>
            <a:rect l="l" t="t" r="r" b="b"/>
            <a:pathLst>
              <a:path w="3064284" h="3064284" extrusionOk="0">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ln>
            <a:noFill/>
          </a:ln>
        </p:spPr>
      </p:pic>
      <p:pic>
        <p:nvPicPr>
          <p:cNvPr id="158" name="Google Shape;158;p17" descr="Self-Reflection | Conceptual illustration, Illustration, Editorial ..."/>
          <p:cNvPicPr preferRelativeResize="0"/>
          <p:nvPr/>
        </p:nvPicPr>
        <p:blipFill rotWithShape="1">
          <a:blip r:embed="rId5">
            <a:alphaModFix/>
          </a:blip>
          <a:srcRect/>
          <a:stretch/>
        </p:blipFill>
        <p:spPr>
          <a:xfrm>
            <a:off x="3188750" y="2392776"/>
            <a:ext cx="2356083" cy="2533423"/>
          </a:xfrm>
          <a:custGeom>
            <a:avLst/>
            <a:gdLst/>
            <a:ahLst/>
            <a:cxnLst/>
            <a:rect l="l" t="t" r="r" b="b"/>
            <a:pathLst>
              <a:path w="1999274" h="2247255" extrusionOk="0">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159" name="Google Shape;159;p17"/>
          <p:cNvSpPr txBox="1">
            <a:spLocks noGrp="1"/>
          </p:cNvSpPr>
          <p:nvPr>
            <p:ph type="body" idx="1"/>
          </p:nvPr>
        </p:nvSpPr>
        <p:spPr>
          <a:xfrm>
            <a:off x="6096000" y="1402774"/>
            <a:ext cx="5667600" cy="2778600"/>
          </a:xfrm>
          <a:prstGeom prst="rect">
            <a:avLst/>
          </a:prstGeom>
          <a:noFill/>
          <a:ln>
            <a:noFill/>
          </a:ln>
        </p:spPr>
        <p:txBody>
          <a:bodyPr spcFirstLastPara="1" wrap="square" lIns="91425" tIns="45700" rIns="91425" bIns="45700" anchor="t" anchorCtr="0">
            <a:noAutofit/>
          </a:bodyPr>
          <a:lstStyle/>
          <a:p>
            <a:pPr marL="228600" lvl="0" indent="-165100" algn="just" rtl="0">
              <a:lnSpc>
                <a:spcPct val="90000"/>
              </a:lnSpc>
              <a:spcBef>
                <a:spcPts val="1000"/>
              </a:spcBef>
              <a:spcAft>
                <a:spcPts val="0"/>
              </a:spcAft>
              <a:buSzPts val="2200"/>
              <a:buChar char="❑"/>
            </a:pPr>
            <a:r>
              <a:rPr lang="ru-RU" dirty="0">
                <a:latin typeface="Aptos" panose="020B0004020202020204" pitchFamily="34" charset="0"/>
              </a:rPr>
              <a:t>Нашиот курс ја опфаќа суштината на дигиталната благосостојба: сеопфатен, практичен и ангажирачки.</a:t>
            </a:r>
          </a:p>
          <a:p>
            <a:pPr marL="228600" lvl="0" indent="-165100" algn="just" rtl="0">
              <a:lnSpc>
                <a:spcPct val="90000"/>
              </a:lnSpc>
              <a:spcBef>
                <a:spcPts val="1000"/>
              </a:spcBef>
              <a:spcAft>
                <a:spcPts val="0"/>
              </a:spcAft>
              <a:buSzPts val="2200"/>
              <a:buChar char="❑"/>
            </a:pPr>
            <a:r>
              <a:rPr lang="ru-RU" dirty="0">
                <a:latin typeface="Aptos" panose="020B0004020202020204" pitchFamily="34" charset="0"/>
              </a:rPr>
              <a:t>Ги опремува индивидуите со знаење, алатки и поддршка потребни за да го совладаат дигиталниот свет со самодоверба и свесност.</a:t>
            </a:r>
            <a:endParaRPr dirty="0">
              <a:latin typeface="Aptos" panose="020B0004020202020204" pitchFamily="34" charset="0"/>
            </a:endParaRPr>
          </a:p>
        </p:txBody>
      </p:sp>
      <p:sp>
        <p:nvSpPr>
          <p:cNvPr id="160" name="Google Shape;160;p17"/>
          <p:cNvSpPr/>
          <p:nvPr/>
        </p:nvSpPr>
        <p:spPr>
          <a:xfrm flipH="1">
            <a:off x="2899690" y="5509119"/>
            <a:ext cx="3939038" cy="3939038"/>
          </a:xfrm>
          <a:prstGeom prst="arc">
            <a:avLst>
              <a:gd name="adj1" fmla="val 16200000"/>
              <a:gd name="adj2" fmla="val 20354996"/>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7"/>
          <p:cNvSpPr/>
          <p:nvPr/>
        </p:nvSpPr>
        <p:spPr>
          <a:xfrm flipH="1">
            <a:off x="3724986" y="6033795"/>
            <a:ext cx="1991064" cy="824205"/>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691116" y="365126"/>
            <a:ext cx="10662684" cy="88951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4800"/>
              <a:buFont typeface="Arial"/>
              <a:buNone/>
            </a:pPr>
            <a:r>
              <a:rPr lang="mk" dirty="0">
                <a:latin typeface="Aptos" panose="020B0004020202020204" pitchFamily="34" charset="0"/>
                <a:ea typeface="Arial"/>
                <a:cs typeface="Arial"/>
                <a:sym typeface="Arial"/>
              </a:rPr>
              <a:t>Вредноста на курсот</a:t>
            </a:r>
            <a:endParaRPr dirty="0">
              <a:latin typeface="Aptos" panose="020B0004020202020204" pitchFamily="34" charset="0"/>
              <a:ea typeface="Arial"/>
              <a:cs typeface="Arial"/>
              <a:sym typeface="Arial"/>
            </a:endParaRPr>
          </a:p>
        </p:txBody>
      </p:sp>
      <p:grpSp>
        <p:nvGrpSpPr>
          <p:cNvPr id="168" name="Google Shape;168;p18"/>
          <p:cNvGrpSpPr/>
          <p:nvPr/>
        </p:nvGrpSpPr>
        <p:grpSpPr>
          <a:xfrm>
            <a:off x="764658" y="1730395"/>
            <a:ext cx="10662684" cy="3669228"/>
            <a:chOff x="0" y="339743"/>
            <a:chExt cx="10662684" cy="3669228"/>
          </a:xfrm>
        </p:grpSpPr>
        <p:sp>
          <p:nvSpPr>
            <p:cNvPr id="169" name="Google Shape;169;p18"/>
            <p:cNvSpPr/>
            <p:nvPr/>
          </p:nvSpPr>
          <p:spPr>
            <a:xfrm>
              <a:off x="0" y="339743"/>
              <a:ext cx="10662684" cy="167153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505640" y="715839"/>
              <a:ext cx="919345" cy="91934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1930626" y="339743"/>
              <a:ext cx="8732057" cy="16715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txBox="1"/>
            <p:nvPr/>
          </p:nvSpPr>
          <p:spPr>
            <a:xfrm>
              <a:off x="1930626" y="339743"/>
              <a:ext cx="8732057" cy="1671537"/>
            </a:xfrm>
            <a:prstGeom prst="rect">
              <a:avLst/>
            </a:prstGeom>
            <a:noFill/>
            <a:ln>
              <a:noFill/>
            </a:ln>
          </p:spPr>
          <p:txBody>
            <a:bodyPr spcFirstLastPara="1" wrap="square" lIns="176900" tIns="176900" rIns="176900" bIns="1769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ru-RU" sz="2400" dirty="0">
                  <a:latin typeface="Aptos" panose="020B0004020202020204" pitchFamily="34" charset="0"/>
                </a:rPr>
                <a:t>Нашите курсеви нудат </a:t>
              </a:r>
              <a:r>
                <a:rPr lang="ru-RU" sz="2400" b="1" dirty="0">
                  <a:latin typeface="Aptos" panose="020B0004020202020204" pitchFamily="34" charset="0"/>
                </a:rPr>
                <a:t>холистички пристап </a:t>
              </a:r>
              <a:r>
                <a:rPr lang="ru-RU" sz="2400" dirty="0">
                  <a:latin typeface="Aptos" panose="020B0004020202020204" pitchFamily="34" charset="0"/>
                </a:rPr>
                <a:t>кон дигиталната благосостојба, </a:t>
              </a:r>
              <a:r>
                <a:rPr lang="ru-RU" sz="2400" b="1" dirty="0">
                  <a:latin typeface="Aptos" panose="020B0004020202020204" pitchFamily="34" charset="0"/>
                </a:rPr>
                <a:t>комбинирајќи интерактивна содржина, практични стратегии и персонализирано водство</a:t>
              </a:r>
              <a:r>
                <a:rPr lang="ru-RU" sz="2400" dirty="0">
                  <a:latin typeface="Aptos" panose="020B0004020202020204" pitchFamily="34" charset="0"/>
                </a:rPr>
                <a:t>.</a:t>
              </a:r>
              <a:endParaRPr sz="2400" dirty="0">
                <a:latin typeface="Aptos" panose="020B0004020202020204" pitchFamily="34" charset="0"/>
              </a:endParaRPr>
            </a:p>
          </p:txBody>
        </p:sp>
        <p:sp>
          <p:nvSpPr>
            <p:cNvPr id="173" name="Google Shape;173;p18"/>
            <p:cNvSpPr/>
            <p:nvPr/>
          </p:nvSpPr>
          <p:spPr>
            <a:xfrm>
              <a:off x="0" y="2337434"/>
              <a:ext cx="10662684" cy="1671537"/>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505640" y="2713530"/>
              <a:ext cx="919345" cy="919345"/>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1930626" y="2337434"/>
              <a:ext cx="8732057" cy="16715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txBox="1"/>
            <p:nvPr/>
          </p:nvSpPr>
          <p:spPr>
            <a:xfrm>
              <a:off x="1736713" y="2337433"/>
              <a:ext cx="8732057" cy="1671537"/>
            </a:xfrm>
            <a:prstGeom prst="rect">
              <a:avLst/>
            </a:prstGeom>
            <a:noFill/>
            <a:ln>
              <a:noFill/>
            </a:ln>
          </p:spPr>
          <p:txBody>
            <a:bodyPr spcFirstLastPara="1" wrap="square" lIns="176900" tIns="176900" rIns="176900" bIns="176900"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ru-RU" sz="2400" dirty="0">
                  <a:latin typeface="Aptos" panose="020B0004020202020204" pitchFamily="34" charset="0"/>
                </a:rPr>
                <a:t>Со преземање на мали, но значајни чекори, секој индивидуалец може да започне </a:t>
              </a:r>
              <a:r>
                <a:rPr lang="ru-RU" sz="2400" b="1" dirty="0">
                  <a:latin typeface="Aptos" panose="020B0004020202020204" pitchFamily="34" charset="0"/>
                </a:rPr>
                <a:t>трансформативно патување </a:t>
              </a:r>
              <a:r>
                <a:rPr lang="ru-RU" sz="2400" dirty="0">
                  <a:latin typeface="Aptos" panose="020B0004020202020204" pitchFamily="34" charset="0"/>
                </a:rPr>
                <a:t>кон поздрав однос со технологијата.</a:t>
              </a:r>
              <a:endParaRPr sz="2400" dirty="0">
                <a:latin typeface="Aptos" panose="020B00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19" descr="Isometric Artwork Concept of Online Education by IsoWorks on Dribbble"/>
          <p:cNvPicPr preferRelativeResize="0"/>
          <p:nvPr/>
        </p:nvPicPr>
        <p:blipFill rotWithShape="1">
          <a:blip r:embed="rId3">
            <a:alphaModFix/>
          </a:blip>
          <a:srcRect l="25613" r="21284"/>
          <a:stretch/>
        </p:blipFill>
        <p:spPr>
          <a:xfrm>
            <a:off x="-7366" y="10"/>
            <a:ext cx="4855591" cy="6857990"/>
          </a:xfrm>
          <a:custGeom>
            <a:avLst/>
            <a:gdLst/>
            <a:ahLst/>
            <a:cxnLst/>
            <a:rect l="l" t="t" r="r" b="b"/>
            <a:pathLst>
              <a:path w="4636517" h="6858000" extrusionOk="0">
                <a:moveTo>
                  <a:pt x="0" y="0"/>
                </a:moveTo>
                <a:lnTo>
                  <a:pt x="4636517" y="0"/>
                </a:lnTo>
                <a:lnTo>
                  <a:pt x="4636517" y="6858000"/>
                </a:lnTo>
                <a:lnTo>
                  <a:pt x="0" y="6858000"/>
                </a:lnTo>
                <a:close/>
              </a:path>
            </a:pathLst>
          </a:custGeom>
          <a:noFill/>
          <a:ln>
            <a:noFill/>
          </a:ln>
        </p:spPr>
      </p:pic>
      <p:sp>
        <p:nvSpPr>
          <p:cNvPr id="184" name="Google Shape;184;p19"/>
          <p:cNvSpPr/>
          <p:nvPr/>
        </p:nvSpPr>
        <p:spPr>
          <a:xfrm>
            <a:off x="8673531" y="407987"/>
            <a:ext cx="2987899" cy="2987899"/>
          </a:xfrm>
          <a:prstGeom prst="arc">
            <a:avLst>
              <a:gd name="adj1" fmla="val 16200000"/>
              <a:gd name="adj2" fmla="val 256372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5" name="Google Shape;185;p19"/>
          <p:cNvSpPr txBox="1">
            <a:spLocks noGrp="1"/>
          </p:cNvSpPr>
          <p:nvPr>
            <p:ph type="title"/>
          </p:nvPr>
        </p:nvSpPr>
        <p:spPr>
          <a:xfrm>
            <a:off x="5098000" y="271462"/>
            <a:ext cx="57214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4400"/>
              <a:buFont typeface="Arial"/>
              <a:buNone/>
            </a:pPr>
            <a:r>
              <a:rPr lang="mk" sz="4000" dirty="0">
                <a:latin typeface="Aptos" panose="020B0004020202020204" pitchFamily="34" charset="0"/>
                <a:ea typeface="Arial"/>
                <a:cs typeface="Arial"/>
                <a:sym typeface="Arial"/>
              </a:rPr>
              <a:t>Корисничко искуство</a:t>
            </a:r>
            <a:endParaRPr sz="4000" dirty="0">
              <a:latin typeface="Aptos" panose="020B0004020202020204" pitchFamily="34" charset="0"/>
            </a:endParaRPr>
          </a:p>
        </p:txBody>
      </p:sp>
      <p:sp>
        <p:nvSpPr>
          <p:cNvPr id="186" name="Google Shape;186;p19"/>
          <p:cNvSpPr txBox="1">
            <a:spLocks noGrp="1"/>
          </p:cNvSpPr>
          <p:nvPr>
            <p:ph type="body" idx="1"/>
          </p:nvPr>
        </p:nvSpPr>
        <p:spPr>
          <a:xfrm>
            <a:off x="5406919" y="1733550"/>
            <a:ext cx="5721484"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ru-RU" sz="3600" dirty="0">
                <a:latin typeface="Aptos" panose="020B0004020202020204" pitchFamily="34" charset="0"/>
              </a:rPr>
              <a:t>Нашите материјали се дизајнирани да бидат интуитивни и лесни за користење</a:t>
            </a:r>
            <a:r>
              <a:rPr lang="mk" sz="3600" dirty="0">
                <a:latin typeface="Aptos" panose="020B0004020202020204" pitchFamily="34" charset="0"/>
                <a:ea typeface="Arial"/>
                <a:cs typeface="Arial"/>
                <a:sym typeface="Arial"/>
              </a:rPr>
              <a:t>, осигурувајќи дека корисниците можат беспрекорно да ги интегрираат во нивното учење.</a:t>
            </a:r>
            <a:endParaRPr sz="3600"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45DC66-A5EC-463F-BE6E-5CCB475C8FB2}"/>
</file>

<file path=customXml/itemProps2.xml><?xml version="1.0" encoding="utf-8"?>
<ds:datastoreItem xmlns:ds="http://schemas.openxmlformats.org/officeDocument/2006/customXml" ds:itemID="{71FF8106-9471-4DBE-89D0-7B1B5A4DF322}"/>
</file>

<file path=customXml/itemProps3.xml><?xml version="1.0" encoding="utf-8"?>
<ds:datastoreItem xmlns:ds="http://schemas.openxmlformats.org/officeDocument/2006/customXml" ds:itemID="{ED0E541D-F079-44FF-83C7-AD0251029D0F}"/>
</file>

<file path=docProps/app.xml><?xml version="1.0" encoding="utf-8"?>
<Properties xmlns="http://schemas.openxmlformats.org/officeDocument/2006/extended-properties" xmlns:vt="http://schemas.openxmlformats.org/officeDocument/2006/docPropsVTypes">
  <TotalTime>84</TotalTime>
  <Words>1607</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Cambria</vt:lpstr>
      <vt:lpstr>Noto Sans Symbols</vt:lpstr>
      <vt:lpstr>Motív Office</vt:lpstr>
      <vt:lpstr>Дигитална благосостојба –  заклучоци</vt:lpstr>
      <vt:lpstr>Разбирање на дигиталната благосостојба</vt:lpstr>
      <vt:lpstr>Дигиталната благосостојба е од витално значење за возрасните</vt:lpstr>
      <vt:lpstr>Балансирана перспектива  на технологијата</vt:lpstr>
      <vt:lpstr>Пристапни и привлечни формати  за учење</vt:lpstr>
      <vt:lpstr>Практични стратегии за одржливи промени</vt:lpstr>
      <vt:lpstr>Заклучоци</vt:lpstr>
      <vt:lpstr>Вредноста на курсот</vt:lpstr>
      <vt:lpstr>Корисничко искуство</vt:lpstr>
      <vt:lpstr>Унапредувачка промена</vt:lpstr>
      <vt:lpstr>Споделување искуства и инспирација на другите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благосостојба –  заклучоци</dc:title>
  <dc:creator>PC</dc:creator>
  <cp:lastModifiedBy>Suzana Trajkovska Kochankovska</cp:lastModifiedBy>
  <cp:revision>4</cp:revision>
  <dcterms:modified xsi:type="dcterms:W3CDTF">2024-10-15T17:00:30Z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ies>
</file>