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  <p:sldMasterId id="214748366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Aharoni" panose="02010803020104030203" pitchFamily="2" charset="-79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Play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>
  <p:cSld name="Úvodná snímk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1524000" y="2649480"/>
            <a:ext cx="9144000" cy="74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lang="mk" sz="2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sz="2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lang="mk" sz="2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sz="2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6"/>
          <p:cNvGrpSpPr/>
          <p:nvPr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95" name="Google Shape;95;p16" descr="Obrázok, na ktorom je tex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 descr="Slovenská poľnohospodárska univerzita v Nit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 descr="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6" descr="AIFED - Formación, cultura y empleo en Granad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6" descr="Syzygia Foundatio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jpg"/><Relationship Id="rId3" Type="http://schemas.openxmlformats.org/officeDocument/2006/relationships/image" Target="../media/image10.jpg"/><Relationship Id="rId7" Type="http://schemas.openxmlformats.org/officeDocument/2006/relationships/image" Target="../media/image1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6269550" y="1584002"/>
            <a:ext cx="5334900" cy="18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ct val="100000"/>
              <a:buFont typeface="Arial"/>
              <a:buNone/>
            </a:pPr>
            <a:r>
              <a:rPr lang="mk" b="1" dirty="0">
                <a:solidFill>
                  <a:srgbClr val="FFAA5A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Дигитална благосостојба - Вовед</a:t>
            </a:r>
            <a:endParaRPr dirty="0">
              <a:latin typeface="Aharoni" panose="02010803020104030203" pitchFamily="2" charset="-79"/>
            </a:endParaRPr>
          </a:p>
        </p:txBody>
      </p:sp>
      <p:sp>
        <p:nvSpPr>
          <p:cNvPr id="136" name="Google Shape;136;p22"/>
          <p:cNvSpPr/>
          <p:nvPr/>
        </p:nvSpPr>
        <p:spPr>
          <a:xfrm flipH="1">
            <a:off x="530529" y="1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/>
          <p:nvPr/>
        </p:nvSpPr>
        <p:spPr>
          <a:xfrm flipH="1">
            <a:off x="4349052" y="0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 flipH="1">
            <a:off x="0" y="2916245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/>
          <p:nvPr/>
        </p:nvSpPr>
        <p:spPr>
          <a:xfrm flipH="1">
            <a:off x="3697761" y="5717906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2" descr="Obrázok, na ktorom je nebo, voda, exteriér, osoba&#10;&#10;Automaticky generovaný popis"/>
          <p:cNvPicPr preferRelativeResize="0"/>
          <p:nvPr/>
        </p:nvPicPr>
        <p:blipFill rotWithShape="1">
          <a:blip r:embed="rId3">
            <a:alphaModFix amt="70000"/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 flipH="1">
            <a:off x="4520513" y="6258756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2" descr="Smartfón obry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5805">
            <a:off x="1685671" y="153488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Internet obry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8057" y="277239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 descr="Wi-Fi obry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5257" y="397950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 descr="Obrázok, na ktorom je tex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7648" y="833726"/>
            <a:ext cx="2406814" cy="5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22658" y="5151053"/>
            <a:ext cx="817175" cy="77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 descr="Slovenská poľnohospodárska univerzita v Nitr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46258" y="5272445"/>
            <a:ext cx="118535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59380" y="5242752"/>
            <a:ext cx="773010" cy="101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 descr="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32390" y="5213414"/>
            <a:ext cx="101749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65882" y="5208372"/>
            <a:ext cx="1215490" cy="56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 descr="AIFED - Formación, cultura y empleo en Granad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23099" y="5771248"/>
            <a:ext cx="159829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37023" y="5889422"/>
            <a:ext cx="157517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 descr="Syzygia Foundati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621679" y="5862581"/>
            <a:ext cx="1491323" cy="28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mk" b="0" u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Градење дигитална отпорност </a:t>
            </a:r>
            <a:br>
              <a:rPr lang="mk" b="0" u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</a:br>
            <a:r>
              <a:rPr lang="mk" dirty="0">
                <a:solidFill>
                  <a:schemeClr val="dk1"/>
                </a:solidFill>
                <a:latin typeface="Arial" panose="020B0604020202020204" pitchFamily="34" charset="0"/>
              </a:rPr>
              <a:t>преку овозможување</a:t>
            </a:r>
            <a:r>
              <a:rPr lang="mk" b="0" u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 на дигиталната благосостојба </a:t>
            </a:r>
            <a:br>
              <a:rPr lang="mk" b="0" u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</a:br>
            <a:r>
              <a:rPr lang="mk" b="0" u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и безбедност достапни за сите </a:t>
            </a:r>
            <a:br>
              <a:rPr lang="mk" b="0" u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</a:br>
            <a:r>
              <a:rPr lang="mk" b="0" u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2022-2-SK01-KA220-ADU-000096888</a:t>
            </a:r>
            <a:endParaRPr b="0" u="none" dirty="0">
              <a:solidFill>
                <a:schemeClr val="dk1"/>
              </a:solidFill>
              <a:latin typeface="Aharoni" panose="02010803020104030203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0" y="831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ru-RU" sz="3500" dirty="0">
                <a:solidFill>
                  <a:srgbClr val="FFAA5A"/>
                </a:solidFill>
                <a:latin typeface="Arial" panose="020B0604020202020204" pitchFamily="34" charset="0"/>
              </a:rPr>
              <a:t>ДИГИТАЛНА</a:t>
            </a:r>
            <a:r>
              <a:rPr lang="ru-RU" sz="3400" dirty="0">
                <a:solidFill>
                  <a:srgbClr val="FFAA5A"/>
                </a:solidFill>
                <a:latin typeface="Arial" panose="020B0604020202020204" pitchFamily="34" charset="0"/>
              </a:rPr>
              <a:t> БЛАГОСОСТОЈБА: </a:t>
            </a:r>
            <a:br>
              <a:rPr lang="ru-RU" sz="3400" dirty="0">
                <a:latin typeface="Arial" panose="020B0604020202020204" pitchFamily="34" charset="0"/>
              </a:rPr>
            </a:br>
            <a:r>
              <a:rPr lang="ru-RU" sz="3400" dirty="0">
                <a:latin typeface="Arial" panose="020B0604020202020204" pitchFamily="34" charset="0"/>
              </a:rPr>
              <a:t>НАВИГРАЊЕ ВО ДИГИТАЛНИОТ СВЕТ ВНИМАТЕЛНО</a:t>
            </a:r>
          </a:p>
        </p:txBody>
      </p:sp>
      <p:cxnSp>
        <p:nvCxnSpPr>
          <p:cNvPr id="162" name="Google Shape;162;p23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grpSp>
        <p:nvGrpSpPr>
          <p:cNvPr id="163" name="Google Shape;163;p23"/>
          <p:cNvGrpSpPr/>
          <p:nvPr/>
        </p:nvGrpSpPr>
        <p:grpSpPr>
          <a:xfrm>
            <a:off x="5108535" y="1072608"/>
            <a:ext cx="6245265" cy="5585730"/>
            <a:chOff x="0" y="1808"/>
            <a:chExt cx="6245265" cy="5585730"/>
          </a:xfrm>
        </p:grpSpPr>
        <p:sp>
          <p:nvSpPr>
            <p:cNvPr id="164" name="Google Shape;164;p23"/>
            <p:cNvSpPr/>
            <p:nvPr/>
          </p:nvSpPr>
          <p:spPr>
            <a:xfrm>
              <a:off x="0" y="1808"/>
              <a:ext cx="6245265" cy="77044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233059" y="175158"/>
              <a:ext cx="423745" cy="42374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889864" y="1808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 txBox="1"/>
            <p:nvPr/>
          </p:nvSpPr>
          <p:spPr>
            <a:xfrm>
              <a:off x="889864" y="1808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525" tIns="81525" rIns="81525" bIns="81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mk" sz="2800" b="1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СОДРЖИНА</a:t>
              </a:r>
              <a:endParaRPr sz="2800" dirty="0">
                <a:solidFill>
                  <a:schemeClr val="dk1"/>
                </a:solidFill>
                <a:latin typeface="Aharoni" panose="02010803020104030203" pitchFamily="2" charset="-79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0" y="964865"/>
              <a:ext cx="6245265" cy="77044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233059" y="1138215"/>
              <a:ext cx="423745" cy="42374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89864" y="964865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889864" y="964865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525" tIns="81525" rIns="81525" bIns="81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Вовед</a:t>
              </a:r>
              <a:endParaRPr dirty="0">
                <a:latin typeface="Aharoni" panose="02010803020104030203" pitchFamily="2" charset="-79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0" y="1927922"/>
              <a:ext cx="6245265" cy="77044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33059" y="2101272"/>
              <a:ext cx="423745" cy="4237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89864" y="1927922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 txBox="1"/>
            <p:nvPr/>
          </p:nvSpPr>
          <p:spPr>
            <a:xfrm>
              <a:off x="889864" y="1927922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525" tIns="81525" rIns="81525" bIns="81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Влијанието на технологијата врз дигиталната благосостојба</a:t>
              </a:r>
              <a:endParaRPr dirty="0">
                <a:latin typeface="Aharoni" panose="02010803020104030203" pitchFamily="2" charset="-79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0" y="2890979"/>
              <a:ext cx="6245265" cy="77044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233059" y="3064329"/>
              <a:ext cx="423745" cy="42374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889864" y="2890979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 txBox="1"/>
            <p:nvPr/>
          </p:nvSpPr>
          <p:spPr>
            <a:xfrm>
              <a:off x="889864" y="2890979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525" tIns="81525" rIns="81525" bIns="81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Разбирање и негување на здрави дигитални навики</a:t>
              </a:r>
              <a:endParaRPr dirty="0">
                <a:latin typeface="Aharoni" panose="02010803020104030203" pitchFamily="2" charset="-79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0" y="3854036"/>
              <a:ext cx="6245265" cy="77044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233059" y="4027386"/>
              <a:ext cx="423745" cy="42374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889864" y="3854036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 txBox="1"/>
            <p:nvPr/>
          </p:nvSpPr>
          <p:spPr>
            <a:xfrm>
              <a:off x="889864" y="3854036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525" tIns="81525" rIns="81525" bIns="81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Најдобри практики</a:t>
              </a:r>
              <a:endParaRPr dirty="0">
                <a:latin typeface="Aharoni" panose="02010803020104030203" pitchFamily="2" charset="-79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0" y="4817093"/>
              <a:ext cx="6245265" cy="77044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233059" y="4990443"/>
              <a:ext cx="423745" cy="42374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889864" y="4817093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 txBox="1"/>
            <p:nvPr/>
          </p:nvSpPr>
          <p:spPr>
            <a:xfrm>
              <a:off x="889864" y="4817093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525" tIns="81525" rIns="81525" bIns="81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Резиме</a:t>
              </a:r>
              <a:endParaRPr dirty="0">
                <a:latin typeface="Aharoni" panose="02010803020104030203" pitchFamily="2" charset="-79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691116" y="151855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dirty="0">
                <a:latin typeface="Arial" panose="020B0604020202020204" pitchFamily="34" charset="0"/>
              </a:rPr>
              <a:t>ВОВЕД</a:t>
            </a:r>
            <a:endParaRPr dirty="0">
              <a:latin typeface="Aharoni" panose="02010803020104030203" pitchFamily="2" charset="-79"/>
            </a:endParaRPr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1"/>
          </p:nvPr>
        </p:nvSpPr>
        <p:spPr>
          <a:xfrm>
            <a:off x="838200" y="1210219"/>
            <a:ext cx="7248525" cy="475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ru-RU" sz="2000" dirty="0">
                <a:latin typeface="Arial" panose="020B0604020202020204" pitchFamily="34" charset="0"/>
              </a:rPr>
              <a:t>Технологијата игра значајна улога во нашите животи, променувајќи го начинот на кој работиме, интерактираме и поминуваме време.</a:t>
            </a:r>
          </a:p>
          <a:p>
            <a:pPr marL="228600" lvl="0" indent="-2095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endParaRPr lang="ru-RU" sz="2000" dirty="0">
              <a:latin typeface="Arial" panose="020B0604020202020204" pitchFamily="34" charset="0"/>
            </a:endParaRPr>
          </a:p>
          <a:p>
            <a:pPr marL="228600" lvl="0" indent="-2095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mk" sz="2000" dirty="0">
                <a:latin typeface="Arial" panose="020B0604020202020204" pitchFamily="34" charset="0"/>
              </a:rPr>
              <a:t>Додека се движиме низ дигиталниот свет, важно е да разбереме како технологијата и дигиталниот свет влијаат на нашата благосостојба.</a:t>
            </a:r>
            <a:endParaRPr sz="2000" dirty="0">
              <a:latin typeface="Aharoni" panose="02010803020104030203" pitchFamily="2" charset="-79"/>
            </a:endParaRPr>
          </a:p>
          <a:p>
            <a:pPr marL="228600" lvl="0" indent="-20955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Char char="❑"/>
            </a:pPr>
            <a:r>
              <a:rPr lang="mk" sz="2000" dirty="0">
                <a:latin typeface="Arial" panose="020B0604020202020204" pitchFamily="34" charset="0"/>
              </a:rPr>
              <a:t>Тоа е затоа што технологијата ни обезбедува бројни придобивки, </a:t>
            </a:r>
            <a:r>
              <a:rPr lang="ru-RU" sz="2000" dirty="0">
                <a:latin typeface="Arial" panose="020B0604020202020204" pitchFamily="34" charset="0"/>
              </a:rPr>
              <a:t>о исто така носи и некои ризици за нашите животи и благосостојба.</a:t>
            </a:r>
          </a:p>
          <a:p>
            <a:pPr marL="228600" lvl="0" indent="-20955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Char char="❑"/>
            </a:pPr>
            <a:r>
              <a:rPr lang="mk" sz="2000" dirty="0">
                <a:latin typeface="Arial" panose="020B0604020202020204" pitchFamily="34" charset="0"/>
              </a:rPr>
              <a:t>Еден од клучевите за елиминирање на таквите ризици за нашата благосостојба и </a:t>
            </a:r>
            <a:r>
              <a:rPr lang="mk-MK" sz="2000" dirty="0">
                <a:latin typeface="Arial" panose="020B0604020202020204" pitchFamily="34" charset="0"/>
              </a:rPr>
              <a:t>свесна</a:t>
            </a:r>
            <a:r>
              <a:rPr lang="mk" sz="2000" dirty="0">
                <a:latin typeface="Arial" panose="020B0604020202020204" pitchFamily="34" charset="0"/>
              </a:rPr>
              <a:t> навигација низ дигиталниот свет е подетално да ја разгледаме дигиталната благосостојба и да преземеме соодветни мерки.</a:t>
            </a:r>
            <a:endParaRPr sz="2000" dirty="0">
              <a:latin typeface="Aharoni" panose="02010803020104030203" pitchFamily="2" charset="-79"/>
            </a:endParaRPr>
          </a:p>
          <a:p>
            <a:pPr marL="228600" lvl="0" indent="-20955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Char char="❑"/>
            </a:pPr>
            <a:r>
              <a:rPr lang="mk" sz="2000" dirty="0">
                <a:latin typeface="Arial" panose="020B0604020202020204" pitchFamily="34" charset="0"/>
              </a:rPr>
              <a:t>Овој модул за обука е развиен за да им помогне на возрасните да го разберат и да управуваат со влијанието на технологијата врз нивната дигитална благосостојба.</a:t>
            </a:r>
            <a:endParaRPr sz="2000" dirty="0">
              <a:latin typeface="Aharoni" panose="02010803020104030203" pitchFamily="2" charset="-79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9967" y="1455738"/>
            <a:ext cx="3687761" cy="368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mk" dirty="0">
                <a:solidFill>
                  <a:srgbClr val="FFFFFF"/>
                </a:solidFill>
                <a:latin typeface="Arial" panose="020B0604020202020204" pitchFamily="34" charset="0"/>
              </a:rPr>
              <a:t>Цел на модулот</a:t>
            </a:r>
            <a:endParaRPr dirty="0">
              <a:latin typeface="Aharoni" panose="02010803020104030203" pitchFamily="2" charset="-79"/>
            </a:endParaRPr>
          </a:p>
        </p:txBody>
      </p:sp>
      <p:sp>
        <p:nvSpPr>
          <p:cNvPr id="203" name="Google Shape;203;p25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25"/>
          <p:cNvGrpSpPr/>
          <p:nvPr/>
        </p:nvGrpSpPr>
        <p:grpSpPr>
          <a:xfrm>
            <a:off x="4641597" y="1381771"/>
            <a:ext cx="6074904" cy="3671906"/>
            <a:chOff x="230503" y="451901"/>
            <a:chExt cx="6074904" cy="3671906"/>
          </a:xfrm>
        </p:grpSpPr>
        <p:sp>
          <p:nvSpPr>
            <p:cNvPr id="205" name="Google Shape;205;p25"/>
            <p:cNvSpPr/>
            <p:nvPr/>
          </p:nvSpPr>
          <p:spPr>
            <a:xfrm>
              <a:off x="230503" y="451901"/>
              <a:ext cx="1341562" cy="13415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3139319" y="516188"/>
              <a:ext cx="2981250" cy="1380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 txBox="1"/>
            <p:nvPr/>
          </p:nvSpPr>
          <p:spPr>
            <a:xfrm>
              <a:off x="3139319" y="516188"/>
              <a:ext cx="2981250" cy="1380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ru-RU" sz="2000" dirty="0">
                  <a:latin typeface="Arial" panose="020B0604020202020204" pitchFamily="34" charset="0"/>
                </a:rPr>
                <a:t>Овој модул има за цел да ги опреми возрасните со вештини потребни за свесно навигирање во дигиталниот свет</a:t>
              </a:r>
              <a:endParaRPr sz="2000" dirty="0">
                <a:latin typeface="Aharoni" panose="02010803020104030203" pitchFamily="2" charset="-79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230511" y="2782245"/>
              <a:ext cx="1341562" cy="13415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2985964" y="2668927"/>
              <a:ext cx="3319443" cy="1448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 txBox="1"/>
            <p:nvPr/>
          </p:nvSpPr>
          <p:spPr>
            <a:xfrm>
              <a:off x="2985964" y="2668927"/>
              <a:ext cx="3319443" cy="1448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ru-RU" sz="2000" dirty="0">
                  <a:latin typeface="Arial" panose="020B0604020202020204" pitchFamily="34" charset="0"/>
                </a:rPr>
                <a:t>Модулот е дизајниран да им помогне на возрасните да ја разберат влијанието на технологијата врз нивната благосостојба и да обезбеди начини за развивање на здрави дигитални навики.</a:t>
              </a:r>
              <a:endParaRPr sz="2000" dirty="0">
                <a:latin typeface="Aharoni" panose="02010803020104030203" pitchFamily="2" charset="-79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mk" sz="5200" dirty="0">
                <a:latin typeface="Arial" panose="020B0604020202020204" pitchFamily="34" charset="0"/>
              </a:rPr>
              <a:t>ЦЕЛИ НА УЧЕЊЕТО</a:t>
            </a:r>
            <a:endParaRPr dirty="0">
              <a:latin typeface="Aharoni" panose="02010803020104030203" pitchFamily="2" charset="-79"/>
            </a:endParaRPr>
          </a:p>
        </p:txBody>
      </p:sp>
      <p:grpSp>
        <p:nvGrpSpPr>
          <p:cNvPr id="217" name="Google Shape;217;p26"/>
          <p:cNvGrpSpPr/>
          <p:nvPr/>
        </p:nvGrpSpPr>
        <p:grpSpPr>
          <a:xfrm>
            <a:off x="838415" y="2027604"/>
            <a:ext cx="10808539" cy="4445534"/>
            <a:chOff x="215" y="201980"/>
            <a:chExt cx="10808539" cy="4445534"/>
          </a:xfrm>
        </p:grpSpPr>
        <p:sp>
          <p:nvSpPr>
            <p:cNvPr id="218" name="Google Shape;218;p26"/>
            <p:cNvSpPr/>
            <p:nvPr/>
          </p:nvSpPr>
          <p:spPr>
            <a:xfrm>
              <a:off x="4282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 txBox="1"/>
            <p:nvPr/>
          </p:nvSpPr>
          <p:spPr>
            <a:xfrm>
              <a:off x="23673" y="1861752"/>
              <a:ext cx="1783902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18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Имање општа идеја за дигиталната благосостојба</a:t>
              </a:r>
              <a:endParaRPr sz="1800" dirty="0">
                <a:latin typeface="Aharoni" panose="02010803020104030203" pitchFamily="2" charset="-79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500658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 txBox="1"/>
            <p:nvPr/>
          </p:nvSpPr>
          <p:spPr>
            <a:xfrm>
              <a:off x="610381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215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1966575" y="201980"/>
              <a:ext cx="2339195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 txBox="1"/>
            <p:nvPr/>
          </p:nvSpPr>
          <p:spPr>
            <a:xfrm>
              <a:off x="1976270" y="1808061"/>
              <a:ext cx="2339195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</a:rPr>
                <a:t>Р</a:t>
              </a: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азбирање на позитивните и негативните влијанија на технологијата </a:t>
              </a:r>
              <a:b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</a:b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врз дигиталната благосостојба</a:t>
              </a:r>
              <a:endParaRPr sz="2000" dirty="0">
                <a:latin typeface="Aharoni" panose="02010803020104030203" pitchFamily="2" charset="-79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2667254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 txBox="1"/>
            <p:nvPr/>
          </p:nvSpPr>
          <p:spPr>
            <a:xfrm>
              <a:off x="2776977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190419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4484160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 txBox="1"/>
            <p:nvPr/>
          </p:nvSpPr>
          <p:spPr>
            <a:xfrm>
              <a:off x="4493855" y="1760279"/>
              <a:ext cx="1783902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</a:rPr>
                <a:t>И</a:t>
              </a: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стражување практични стратегии за развој на здрави дигитални навики</a:t>
              </a:r>
              <a:endParaRPr sz="2000" dirty="0">
                <a:latin typeface="Aharoni" panose="02010803020104030203" pitchFamily="2" charset="-79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5000098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 txBox="1"/>
            <p:nvPr/>
          </p:nvSpPr>
          <p:spPr>
            <a:xfrm>
              <a:off x="5109821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4503551" y="1525776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6446453" y="201980"/>
              <a:ext cx="2395941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 txBox="1"/>
            <p:nvPr/>
          </p:nvSpPr>
          <p:spPr>
            <a:xfrm>
              <a:off x="6456147" y="1842010"/>
              <a:ext cx="2395941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20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Учење начини за свесен и балансиран однос со технологијата</a:t>
              </a:r>
              <a:endParaRPr sz="2000" dirty="0">
                <a:latin typeface="Aharoni" panose="02010803020104030203" pitchFamily="2" charset="-79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7217417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 txBox="1"/>
            <p:nvPr/>
          </p:nvSpPr>
          <p:spPr>
            <a:xfrm>
              <a:off x="7327140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6752472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9020784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 txBox="1"/>
            <p:nvPr/>
          </p:nvSpPr>
          <p:spPr>
            <a:xfrm>
              <a:off x="9024852" y="1882876"/>
              <a:ext cx="1783902" cy="266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075" tIns="330200" rIns="13907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mk" sz="1800" dirty="0">
                  <a:solidFill>
                    <a:schemeClr val="dk1"/>
                  </a:solidFill>
                  <a:latin typeface="Arial" panose="020B0604020202020204" pitchFamily="34" charset="0"/>
                  <a:sym typeface="Arial"/>
                </a:rPr>
                <a:t>Откривање на најдобрите практики за дигитална благосостојба</a:t>
              </a:r>
              <a:endParaRPr sz="800" dirty="0">
                <a:latin typeface="Aharoni" panose="02010803020104030203" pitchFamily="2" charset="-79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9538116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9647839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12700" rIns="584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mk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9024852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haroni" panose="02010803020104030203" pitchFamily="2" charset="-79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mk" sz="5200" dirty="0">
                <a:latin typeface="Arial" panose="020B0604020202020204" pitchFamily="34" charset="0"/>
              </a:rPr>
              <a:t>ЦЕЛИ НА УЧЕЊЕТО</a:t>
            </a:r>
            <a:endParaRPr dirty="0">
              <a:latin typeface="Aharoni" panose="02010803020104030203" pitchFamily="2" charset="-79"/>
            </a:endParaRPr>
          </a:p>
        </p:txBody>
      </p:sp>
      <p:grpSp>
        <p:nvGrpSpPr>
          <p:cNvPr id="249" name="Google Shape;249;p27"/>
          <p:cNvGrpSpPr/>
          <p:nvPr/>
        </p:nvGrpSpPr>
        <p:grpSpPr>
          <a:xfrm>
            <a:off x="846261" y="1835382"/>
            <a:ext cx="10499477" cy="4339379"/>
            <a:chOff x="8061" y="6582"/>
            <a:chExt cx="10499477" cy="4339379"/>
          </a:xfrm>
        </p:grpSpPr>
        <p:sp>
          <p:nvSpPr>
            <p:cNvPr id="250" name="Google Shape;250;p27"/>
            <p:cNvSpPr/>
            <p:nvPr/>
          </p:nvSpPr>
          <p:spPr>
            <a:xfrm>
              <a:off x="3040792" y="871221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 txBox="1"/>
            <p:nvPr/>
          </p:nvSpPr>
          <p:spPr>
            <a:xfrm>
              <a:off x="3357014" y="913451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 txBox="1"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ru-RU" sz="2100" cap="none" dirty="0">
                  <a:solidFill>
                    <a:schemeClr val="lt1"/>
                  </a:solidFill>
                  <a:latin typeface="Arial" panose="020B0604020202020204" pitchFamily="34" charset="0"/>
                  <a:sym typeface="Arial"/>
                </a:rPr>
                <a:t>НА КРАЈОТ ОД ОВОЈ МОДУЛ, ЌЕ МОЖЕТЕ ДА</a:t>
              </a:r>
              <a:r>
                <a:rPr lang="en-US" sz="2100" dirty="0">
                  <a:solidFill>
                    <a:schemeClr val="lt1"/>
                  </a:solidFill>
                  <a:latin typeface="Aharoni" panose="02010803020104030203" pitchFamily="2" charset="-79"/>
                </a:rPr>
                <a:t>:</a:t>
              </a:r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6773265" y="871221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D77850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 txBox="1"/>
            <p:nvPr/>
          </p:nvSpPr>
          <p:spPr>
            <a:xfrm>
              <a:off x="7089488" y="913451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3740534" y="6582"/>
              <a:ext cx="3034531" cy="1820718"/>
            </a:xfrm>
            <a:prstGeom prst="rect">
              <a:avLst/>
            </a:prstGeom>
            <a:solidFill>
              <a:srgbClr val="DB784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 txBox="1"/>
            <p:nvPr/>
          </p:nvSpPr>
          <p:spPr>
            <a:xfrm>
              <a:off x="3740534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mk" sz="1800" cap="none" dirty="0">
                  <a:solidFill>
                    <a:schemeClr val="lt1"/>
                  </a:solidFill>
                  <a:latin typeface="Arial" panose="020B0604020202020204" pitchFamily="34" charset="0"/>
                  <a:sym typeface="Arial"/>
                </a:rPr>
                <a:t>Д</a:t>
              </a:r>
              <a:r>
                <a:rPr lang="mk" sz="1800" dirty="0">
                  <a:solidFill>
                    <a:schemeClr val="lt1"/>
                  </a:solidFill>
                  <a:latin typeface="Arial" panose="020B0604020202020204" pitchFamily="34" charset="0"/>
                </a:rPr>
                <a:t>ЕФИНИРАТЕ</a:t>
              </a:r>
              <a:r>
                <a:rPr lang="mk" sz="1800" cap="none" dirty="0">
                  <a:solidFill>
                    <a:schemeClr val="lt1"/>
                  </a:solidFill>
                  <a:latin typeface="Arial" panose="020B0604020202020204" pitchFamily="34" charset="0"/>
                  <a:sym typeface="Arial"/>
                </a:rPr>
                <a:t>  ДИГИТАЛНАТА БЛАГОСОСТОЈБА И ДА ЈА  ОБЈАСНЕТЕ  НЕЈЗИНАТА ВРСКА СО ЦЕЛОКУПНАТА БЛАГОСОСТОЈБА</a:t>
              </a:r>
              <a:endParaRPr sz="1100" dirty="0">
                <a:latin typeface="Aharoni" panose="02010803020104030203" pitchFamily="2" charset="-79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1525326" y="1825500"/>
              <a:ext cx="7464946" cy="667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075"/>
                  </a:lnTo>
                  <a:lnTo>
                    <a:pt x="0" y="63075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 txBox="1"/>
            <p:nvPr/>
          </p:nvSpPr>
          <p:spPr>
            <a:xfrm>
              <a:off x="5070362" y="2155682"/>
              <a:ext cx="374875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solidFill>
              <a:srgbClr val="CB7C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 txBox="1"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mk-MK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Н</a:t>
              </a:r>
              <a:r>
                <a:rPr lang="ru-RU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АВЕДЕТЕ ПОЗИТИВНИ И НЕГАТИВНИ ВЛИЈАНИЈА НА ТЕХНОЛОГИЈАТА ВРЗ БЛАГОСОСТОЈБАТА И ДИГИТАЛНАТА БЛАГОСОСТОЈВА</a:t>
              </a:r>
              <a:endParaRPr sz="1800" dirty="0">
                <a:solidFill>
                  <a:schemeClr val="bg1"/>
                </a:solidFill>
                <a:latin typeface="Aharoni" panose="02010803020104030203" pitchFamily="2" charset="-79"/>
              </a:endParaRPr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040792" y="3389882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B38E8A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 txBox="1"/>
            <p:nvPr/>
          </p:nvSpPr>
          <p:spPr>
            <a:xfrm>
              <a:off x="3357014" y="3432112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solidFill>
              <a:srgbClr val="BC857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 txBox="1"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mk" sz="2100" cap="none" dirty="0">
                  <a:solidFill>
                    <a:schemeClr val="lt1"/>
                  </a:solidFill>
                  <a:latin typeface="Arial" panose="020B0604020202020204" pitchFamily="34" charset="0"/>
                  <a:sym typeface="Arial"/>
                </a:rPr>
                <a:t>РАЗВИ</a:t>
              </a:r>
              <a:r>
                <a:rPr lang="mk" sz="2100" dirty="0">
                  <a:solidFill>
                    <a:schemeClr val="lt1"/>
                  </a:solidFill>
                  <a:latin typeface="Arial" panose="020B0604020202020204" pitchFamily="34" charset="0"/>
                </a:rPr>
                <a:t>ВА</a:t>
              </a:r>
              <a:r>
                <a:rPr lang="mk" sz="2100" cap="none" dirty="0">
                  <a:solidFill>
                    <a:schemeClr val="lt1"/>
                  </a:solidFill>
                  <a:latin typeface="Arial" panose="020B0604020202020204" pitchFamily="34" charset="0"/>
                  <a:sym typeface="Arial"/>
                </a:rPr>
                <a:t>ТЕ ЛИЧНА СТРАТЕГИЈА ЗА РАЗВ</a:t>
              </a:r>
              <a:r>
                <a:rPr lang="mk" sz="2100" dirty="0">
                  <a:solidFill>
                    <a:schemeClr val="lt1"/>
                  </a:solidFill>
                  <a:latin typeface="Arial" panose="020B0604020202020204" pitchFamily="34" charset="0"/>
                </a:rPr>
                <a:t>ИВАЊЕ</a:t>
              </a:r>
              <a:r>
                <a:rPr lang="mk" sz="2100" cap="none" dirty="0">
                  <a:solidFill>
                    <a:schemeClr val="lt1"/>
                  </a:solidFill>
                  <a:latin typeface="Arial" panose="020B0604020202020204" pitchFamily="34" charset="0"/>
                  <a:sym typeface="Arial"/>
                </a:rPr>
                <a:t> НА ЗДРАВИ ДИГИТАЛНИ НАВИКИ</a:t>
              </a:r>
              <a:endParaRPr dirty="0">
                <a:latin typeface="Aharoni" panose="02010803020104030203" pitchFamily="2" charset="-79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6773265" y="3389882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 txBox="1"/>
            <p:nvPr/>
          </p:nvSpPr>
          <p:spPr>
            <a:xfrm>
              <a:off x="7089488" y="3432112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solidFill>
              <a:srgbClr val="AF939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 txBox="1"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mk" sz="2100" cap="none" dirty="0">
                  <a:solidFill>
                    <a:schemeClr val="lt1"/>
                  </a:solidFill>
                  <a:latin typeface="Arial" panose="020B0604020202020204" pitchFamily="34" charset="0"/>
                  <a:sym typeface="Arial"/>
                </a:rPr>
                <a:t>ПРЕЗЕМЕТЕ АКТИВНОСТИ ЗА ДА ИЗБЕГНЕТЕ НЕЗДРАВИ ДИГИТАЛНИ НАВИКИ</a:t>
              </a:r>
              <a:endParaRPr dirty="0">
                <a:latin typeface="Aharoni" panose="02010803020104030203" pitchFamily="2" charset="-79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7473007" y="2525243"/>
              <a:ext cx="3034531" cy="1820718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 txBox="1"/>
            <p:nvPr/>
          </p:nvSpPr>
          <p:spPr>
            <a:xfrm>
              <a:off x="7473007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ИДЕНТИФИКУВАТЕ И  ДА ГИ КОРИСТИТЕ НАЈДОБРИТЕ ПРАКТИКИ ЗА ДИГИТАЛНА БЛАГОСОСТОЈВА</a:t>
              </a:r>
              <a:endParaRPr sz="2000" dirty="0">
                <a:solidFill>
                  <a:schemeClr val="bg1"/>
                </a:solidFill>
                <a:latin typeface="Aharoni" panose="02010803020104030203" pitchFamily="2" charset="-79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dirty="0">
                <a:latin typeface="Arial" panose="020B0604020202020204" pitchFamily="34" charset="0"/>
              </a:rPr>
              <a:t>Очекувања од учениците</a:t>
            </a:r>
            <a:endParaRPr dirty="0">
              <a:latin typeface="Aharoni" panose="02010803020104030203" pitchFamily="2" charset="-79"/>
            </a:endParaRPr>
          </a:p>
        </p:txBody>
      </p:sp>
      <p:sp>
        <p:nvSpPr>
          <p:cNvPr id="279" name="Google Shape;279;p28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8"/>
          <p:cNvSpPr txBox="1">
            <a:spLocks noGrp="1"/>
          </p:cNvSpPr>
          <p:nvPr>
            <p:ph type="body" idx="1"/>
          </p:nvPr>
        </p:nvSpPr>
        <p:spPr>
          <a:xfrm>
            <a:off x="1257300" y="1477578"/>
            <a:ext cx="10515600" cy="51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mk" sz="2300" b="1" dirty="0">
                <a:solidFill>
                  <a:srgbClr val="FFAA5A"/>
                </a:solidFill>
                <a:latin typeface="Arial" panose="020B0604020202020204" pitchFamily="34" charset="0"/>
              </a:rPr>
              <a:t>Задачи и одговорности на учениците</a:t>
            </a:r>
            <a:endParaRPr sz="2300" dirty="0">
              <a:solidFill>
                <a:srgbClr val="FFAA5A"/>
              </a:solidFill>
              <a:latin typeface="Aharoni" panose="02010803020104030203" pitchFamily="2" charset="-79"/>
            </a:endParaRPr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ru-RU" sz="2400" dirty="0">
                <a:latin typeface="Arial" panose="020B0604020202020204" pitchFamily="34" charset="0"/>
              </a:rPr>
              <a:t>За да го максимизирате бенефитот што ќе го имате од модулот и да ги постигнете сите резултати од учењето, од вас како учесник се очекува следново:</a:t>
            </a:r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mk" sz="2300" dirty="0">
                <a:latin typeface="Arial" panose="020B0604020202020204" pitchFamily="34" charset="0"/>
              </a:rPr>
              <a:t>Ве молиме;</a:t>
            </a:r>
            <a:endParaRPr sz="2700" dirty="0">
              <a:latin typeface="Aharoni" panose="02010803020104030203" pitchFamily="2" charset="-79"/>
            </a:endParaRPr>
          </a:p>
          <a:p>
            <a:pPr marL="228600" lvl="0" indent="-2222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300"/>
              <a:buChar char="❑"/>
            </a:pPr>
            <a:r>
              <a:rPr lang="mk" sz="2300" dirty="0">
                <a:latin typeface="Arial" panose="020B0604020202020204" pitchFamily="34" charset="0"/>
              </a:rPr>
              <a:t>Одвојте најмалку приближно три часа за да го завршите овој модул.</a:t>
            </a:r>
            <a:endParaRPr sz="2700" dirty="0">
              <a:latin typeface="Aharoni" panose="02010803020104030203" pitchFamily="2" charset="-79"/>
            </a:endParaRPr>
          </a:p>
          <a:p>
            <a:pPr marL="228600" lvl="0" indent="-2222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300"/>
              <a:buChar char="❑"/>
            </a:pPr>
            <a:r>
              <a:rPr lang="mk" sz="2300" dirty="0">
                <a:latin typeface="Arial" panose="020B0604020202020204" pitchFamily="34" charset="0"/>
              </a:rPr>
              <a:t>Гледајте ги сите доделени видеа за да имате општо разбирање за дигиталната благосостојба.</a:t>
            </a:r>
            <a:endParaRPr sz="2700" dirty="0">
              <a:latin typeface="Aharoni" panose="02010803020104030203" pitchFamily="2" charset="-79"/>
            </a:endParaRPr>
          </a:p>
          <a:p>
            <a:pPr marL="228600" lvl="0" indent="-2222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300"/>
              <a:buChar char="❑"/>
            </a:pPr>
            <a:r>
              <a:rPr lang="mk" sz="2300" dirty="0">
                <a:latin typeface="Arial" panose="020B0604020202020204" pitchFamily="34" charset="0"/>
              </a:rPr>
              <a:t>Внимателно прегледајте ги сите презентации за да истражите важни прашања поврзани со темата.</a:t>
            </a:r>
            <a:endParaRPr sz="2700" dirty="0">
              <a:latin typeface="Aharoni" panose="02010803020104030203" pitchFamily="2" charset="-79"/>
            </a:endParaRPr>
          </a:p>
          <a:p>
            <a:pPr marL="228600" lvl="0" indent="-22225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300"/>
              <a:buChar char="❑"/>
            </a:pPr>
            <a:r>
              <a:rPr lang="mk" sz="2300" dirty="0">
                <a:latin typeface="Arial" panose="020B0604020202020204" pitchFamily="34" charset="0"/>
              </a:rPr>
              <a:t>Пополнете ги сите квизови за да го проверите вашето разбирање и да се вратите кога е потребно.</a:t>
            </a:r>
            <a:endParaRPr sz="2700" dirty="0">
              <a:latin typeface="Aharoni" panose="02010803020104030203" pitchFamily="2" charset="-79"/>
            </a:endParaRPr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mk" sz="2300" dirty="0"/>
              <a:t> </a:t>
            </a:r>
            <a:endParaRPr sz="2700" dirty="0"/>
          </a:p>
          <a:p>
            <a:pPr marL="228600" lvl="0" indent="-76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/>
          <p:nvPr/>
        </p:nvSpPr>
        <p:spPr>
          <a:xfrm>
            <a:off x="312298" y="654050"/>
            <a:ext cx="11567400" cy="6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676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67" b="1" dirty="0">
                <a:solidFill>
                  <a:srgbClr val="92BAB5"/>
                </a:solidFill>
                <a:latin typeface="Arial" panose="020B0604020202020204" pitchFamily="34" charset="0"/>
                <a:sym typeface="Arial"/>
              </a:rPr>
              <a:t>Бесплатна лиценца </a:t>
            </a:r>
            <a:endParaRPr sz="1200" dirty="0">
              <a:latin typeface="Aharoni" panose="02010803020104030203" pitchFamily="2" charset="-79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 </a:t>
            </a:r>
            <a:endParaRPr sz="1200" dirty="0">
              <a:latin typeface="Aharoni" panose="02010803020104030203" pitchFamily="2" charset="-79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Производот развиен овде како дел од проектот „Градење дигитална отпорност преку </a:t>
            </a:r>
            <a:r>
              <a:rPr lang="mk" sz="1933" dirty="0">
                <a:solidFill>
                  <a:schemeClr val="dk1"/>
                </a:solidFill>
                <a:latin typeface="Arial" panose="020B0604020202020204" pitchFamily="34" charset="0"/>
              </a:rPr>
              <a:t>овозможување </a:t>
            </a:r>
            <a:r>
              <a:rPr lang="mk" sz="1933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 дигитална благосостојба и безбедност достапни за сите 2022-2-SK01-KA220-ADU-000096888“ е развиен со поддршка на Европската комисија и го одразува исклучиво мислењето на автор. Европската комисија не е одговорна за содржината на документите</a:t>
            </a:r>
            <a:endParaRPr sz="1200" dirty="0">
              <a:latin typeface="Aharoni" panose="02010803020104030203" pitchFamily="2" charset="-79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Публикацијата ја добива лиценцата Creative Commons CC BY-NC SA.</a:t>
            </a:r>
            <a:endParaRPr sz="1200" dirty="0">
              <a:latin typeface="Aharoni" panose="02010803020104030203" pitchFamily="2" charset="-79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33" dirty="0">
              <a:solidFill>
                <a:schemeClr val="dk1"/>
              </a:solidFill>
              <a:latin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Оваа лиценца ви овозможува да ја дистрибуирате, ремиксирате, подобрувате и надградувате работата, но само некомерцијално. При користење на делото, како и извадоците од ова мора : </a:t>
            </a:r>
            <a:endParaRPr sz="1200" dirty="0">
              <a:latin typeface="Aharoni" panose="02010803020104030203" pitchFamily="2" charset="-79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mk" sz="1933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да се спомене изворот и мора да се даде линк до лиценцата и да се наведат можни промени. Авторските права остануваат кај авторите на документите.</a:t>
            </a:r>
            <a:endParaRPr sz="1200" dirty="0">
              <a:latin typeface="Aharoni" panose="02010803020104030203" pitchFamily="2" charset="-79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mk" sz="1933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делото не смее да се користи за комерцијални цели.</a:t>
            </a:r>
            <a:endParaRPr sz="1200" dirty="0">
              <a:latin typeface="Aharoni" panose="02010803020104030203" pitchFamily="2" charset="-79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mk" sz="1933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Ако го прекомпонирате, конвертирате или надградите на делото, вашите придонеси мора да бидат објавени под истата лиценца како и оригиналот.</a:t>
            </a:r>
            <a:endParaRPr sz="1200" dirty="0">
              <a:latin typeface="Aharoni" panose="02010803020104030203" pitchFamily="2" charset="-79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b="1" dirty="0">
                <a:solidFill>
                  <a:srgbClr val="FFAA5A"/>
                </a:solidFill>
                <a:latin typeface="Arial" panose="020B0604020202020204" pitchFamily="34" charset="0"/>
                <a:sym typeface="Arial"/>
              </a:rPr>
              <a:t>Одрекување:</a:t>
            </a:r>
            <a:endParaRPr sz="1200" dirty="0">
              <a:latin typeface="Aharoni" panose="02010803020104030203" pitchFamily="2" charset="-79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Финансиран од Европската Унија. Сепак, искажаните ставови и мислења се само на авторот(ите) и не мора да ги одразуваат ставовите на Европската унија или Европската извршна агенција за образование и култура (EACEA). Ниту Европската Унија, ниту EACEA не можат да бидат одговорни за нив.</a:t>
            </a:r>
            <a:endParaRPr sz="1200" dirty="0">
              <a:latin typeface="Aharoni" panose="02010803020104030203" pitchFamily="2" charset="-79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</p:txBody>
      </p:sp>
      <p:sp>
        <p:nvSpPr>
          <p:cNvPr id="286" name="Google Shape;286;p29"/>
          <p:cNvSpPr/>
          <p:nvPr/>
        </p:nvSpPr>
        <p:spPr>
          <a:xfrm>
            <a:off x="809800" y="2640925"/>
            <a:ext cx="1564701" cy="539822"/>
          </a:xfrm>
          <a:custGeom>
            <a:avLst/>
            <a:gdLst/>
            <a:ahLst/>
            <a:cxnLst/>
            <a:rect l="l" t="t" r="r" b="b"/>
            <a:pathLst>
              <a:path w="2344122" h="808722" extrusionOk="0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23EC7-7B91-498B-995F-C6F339ACF5F3}"/>
</file>

<file path=customXml/itemProps2.xml><?xml version="1.0" encoding="utf-8"?>
<ds:datastoreItem xmlns:ds="http://schemas.openxmlformats.org/officeDocument/2006/customXml" ds:itemID="{5A924F9B-9A17-4935-A7B8-254CC0322FE1}"/>
</file>

<file path=customXml/itemProps3.xml><?xml version="1.0" encoding="utf-8"?>
<ds:datastoreItem xmlns:ds="http://schemas.openxmlformats.org/officeDocument/2006/customXml" ds:itemID="{40C5BEEF-DAF2-4BB8-BD97-51D2E28FF5EE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641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Cambria</vt:lpstr>
      <vt:lpstr>Aharoni</vt:lpstr>
      <vt:lpstr>Play</vt:lpstr>
      <vt:lpstr>Aptos</vt:lpstr>
      <vt:lpstr>Calibri</vt:lpstr>
      <vt:lpstr>Noto Sans Symbols</vt:lpstr>
      <vt:lpstr>Motív Office</vt:lpstr>
      <vt:lpstr>Motív Office</vt:lpstr>
      <vt:lpstr>Дигитална благосостојба - Вовед</vt:lpstr>
      <vt:lpstr>ДИГИТАЛНА БЛАГОСОСТОЈБА:  НАВИГРАЊЕ ВО ДИГИТАЛНИОТ СВЕТ ВНИМАТЕЛНО</vt:lpstr>
      <vt:lpstr>ВОВЕД</vt:lpstr>
      <vt:lpstr>Цел на модулот</vt:lpstr>
      <vt:lpstr>ЦЕЛИ НА УЧЕЊЕТО</vt:lpstr>
      <vt:lpstr>ЦЕЛИ НА УЧЕЊЕТО</vt:lpstr>
      <vt:lpstr>Очекувања од учениците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благосостојба - Вовед</dc:title>
  <dc:creator>PC</dc:creator>
  <cp:lastModifiedBy>Alex K</cp:lastModifiedBy>
  <cp:revision>7</cp:revision>
  <dcterms:modified xsi:type="dcterms:W3CDTF">2024-09-30T20:07:58Z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</Properties>
</file>